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notesSlides/notesSlide34.xml" ContentType="application/vnd.openxmlformats-officedocument.presentationml.notesSlide+xml"/>
  <Override PartName="/ppt/charts/chart2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7.xml" ContentType="application/vnd.openxmlformats-officedocument.drawingml.chart+xml"/>
  <Override PartName="/ppt/notesSlides/notesSlide3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1.xml" ContentType="application/vnd.openxmlformats-officedocument.drawingml.chart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notesSlides/notesSlide42.xml" ContentType="application/vnd.openxmlformats-officedocument.presentationml.notesSlide+xml"/>
  <Override PartName="/ppt/charts/chart34.xml" ContentType="application/vnd.openxmlformats-officedocument.drawingml.chart+xml"/>
  <Override PartName="/ppt/notesSlides/notesSlide43.xml" ContentType="application/vnd.openxmlformats-officedocument.presentationml.notesSlide+xml"/>
  <Override PartName="/ppt/charts/chart35.xml" ContentType="application/vnd.openxmlformats-officedocument.drawingml.chart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3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313" r:id="rId4"/>
    <p:sldMasterId id="2147493397" r:id="rId5"/>
    <p:sldMasterId id="2147493467" r:id="rId6"/>
    <p:sldMasterId id="2147493537" r:id="rId7"/>
    <p:sldMasterId id="2147493610" r:id="rId8"/>
  </p:sldMasterIdLst>
  <p:notesMasterIdLst>
    <p:notesMasterId r:id="rId57"/>
  </p:notesMasterIdLst>
  <p:handoutMasterIdLst>
    <p:handoutMasterId r:id="rId58"/>
  </p:handoutMasterIdLst>
  <p:sldIdLst>
    <p:sldId id="591" r:id="rId9"/>
    <p:sldId id="473" r:id="rId10"/>
    <p:sldId id="453" r:id="rId11"/>
    <p:sldId id="454" r:id="rId12"/>
    <p:sldId id="456" r:id="rId13"/>
    <p:sldId id="460" r:id="rId14"/>
    <p:sldId id="405" r:id="rId15"/>
    <p:sldId id="432" r:id="rId16"/>
    <p:sldId id="407" r:id="rId17"/>
    <p:sldId id="548" r:id="rId18"/>
    <p:sldId id="549" r:id="rId19"/>
    <p:sldId id="550" r:id="rId20"/>
    <p:sldId id="583" r:id="rId21"/>
    <p:sldId id="584" r:id="rId22"/>
    <p:sldId id="553" r:id="rId23"/>
    <p:sldId id="554" r:id="rId24"/>
    <p:sldId id="556" r:id="rId25"/>
    <p:sldId id="557" r:id="rId26"/>
    <p:sldId id="560" r:id="rId27"/>
    <p:sldId id="561" r:id="rId28"/>
    <p:sldId id="475" r:id="rId29"/>
    <p:sldId id="581" r:id="rId30"/>
    <p:sldId id="493" r:id="rId31"/>
    <p:sldId id="494" r:id="rId32"/>
    <p:sldId id="477" r:id="rId33"/>
    <p:sldId id="482" r:id="rId34"/>
    <p:sldId id="484" r:id="rId35"/>
    <p:sldId id="611" r:id="rId36"/>
    <p:sldId id="488" r:id="rId37"/>
    <p:sldId id="508" r:id="rId38"/>
    <p:sldId id="490" r:id="rId39"/>
    <p:sldId id="450" r:id="rId40"/>
    <p:sldId id="588" r:id="rId41"/>
    <p:sldId id="448" r:id="rId42"/>
    <p:sldId id="464" r:id="rId43"/>
    <p:sldId id="447" r:id="rId44"/>
    <p:sldId id="449" r:id="rId45"/>
    <p:sldId id="589" r:id="rId46"/>
    <p:sldId id="603" r:id="rId47"/>
    <p:sldId id="608" r:id="rId48"/>
    <p:sldId id="606" r:id="rId49"/>
    <p:sldId id="607" r:id="rId50"/>
    <p:sldId id="605" r:id="rId51"/>
    <p:sldId id="609" r:id="rId52"/>
    <p:sldId id="586" r:id="rId53"/>
    <p:sldId id="545" r:id="rId54"/>
    <p:sldId id="546" r:id="rId55"/>
    <p:sldId id="547" r:id="rId56"/>
  </p:sldIdLst>
  <p:sldSz cx="9144000" cy="5143500" type="screen16x9"/>
  <p:notesSz cx="6797675" cy="9926638"/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18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8" userDrawn="1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94" userDrawn="1">
          <p15:clr>
            <a:srgbClr val="A4A3A4"/>
          </p15:clr>
        </p15:guide>
        <p15:guide id="13" orient="horz" pos="2527" userDrawn="1">
          <p15:clr>
            <a:srgbClr val="A4A3A4"/>
          </p15:clr>
        </p15:guide>
        <p15:guide id="14" orient="horz" pos="1008" userDrawn="1">
          <p15:clr>
            <a:srgbClr val="A4A3A4"/>
          </p15:clr>
        </p15:guide>
        <p15:guide id="15" orient="horz" pos="1756" userDrawn="1">
          <p15:clr>
            <a:srgbClr val="A4A3A4"/>
          </p15:clr>
        </p15:guide>
        <p15:guide id="16" orient="horz" pos="1824" userDrawn="1">
          <p15:clr>
            <a:srgbClr val="A4A3A4"/>
          </p15:clr>
        </p15:guide>
        <p15:guide id="17" orient="horz" pos="2867" userDrawn="1">
          <p15:clr>
            <a:srgbClr val="A4A3A4"/>
          </p15:clr>
        </p15:guide>
        <p15:guide id="18" orient="horz" pos="2142" userDrawn="1">
          <p15:clr>
            <a:srgbClr val="A4A3A4"/>
          </p15:clr>
        </p15:guide>
        <p15:guide id="19" orient="horz" pos="2164" userDrawn="1">
          <p15:clr>
            <a:srgbClr val="A4A3A4"/>
          </p15:clr>
        </p15:guide>
        <p15:guide id="20" orient="horz" pos="282" userDrawn="1">
          <p15:clr>
            <a:srgbClr val="A4A3A4"/>
          </p15:clr>
        </p15:guide>
        <p15:guide id="21" orient="horz" pos="1597" userDrawn="1">
          <p15:clr>
            <a:srgbClr val="A4A3A4"/>
          </p15:clr>
        </p15:guide>
        <p15:guide id="23" pos="2880" userDrawn="1">
          <p15:clr>
            <a:srgbClr val="A4A3A4"/>
          </p15:clr>
        </p15:guide>
        <p15:guide id="24" pos="5397" userDrawn="1">
          <p15:clr>
            <a:srgbClr val="A4A3A4"/>
          </p15:clr>
        </p15:guide>
        <p15:guide id="25" pos="385" userDrawn="1">
          <p15:clr>
            <a:srgbClr val="A4A3A4"/>
          </p15:clr>
        </p15:guide>
        <p15:guide id="26" pos="5103" userDrawn="1">
          <p15:clr>
            <a:srgbClr val="A4A3A4"/>
          </p15:clr>
        </p15:guide>
        <p15:guide id="27" pos="1373">
          <p15:clr>
            <a:srgbClr val="A4A3A4"/>
          </p15:clr>
        </p15:guide>
        <p15:guide id="28" pos="4377" userDrawn="1">
          <p15:clr>
            <a:srgbClr val="A4A3A4"/>
          </p15:clr>
        </p15:guide>
        <p15:guide id="29" pos="5368">
          <p15:clr>
            <a:srgbClr val="A4A3A4"/>
          </p15:clr>
        </p15:guide>
        <p15:guide id="30" orient="horz" pos="1620" userDrawn="1">
          <p15:clr>
            <a:srgbClr val="A4A3A4"/>
          </p15:clr>
        </p15:guide>
        <p15:guide id="31" orient="horz" pos="2717">
          <p15:clr>
            <a:srgbClr val="A4A3A4"/>
          </p15:clr>
        </p15:guide>
        <p15:guide id="32" orient="horz" pos="290">
          <p15:clr>
            <a:srgbClr val="A4A3A4"/>
          </p15:clr>
        </p15:guide>
        <p15:guide id="33" orient="horz" pos="1760">
          <p15:clr>
            <a:srgbClr val="A4A3A4"/>
          </p15:clr>
        </p15:guide>
        <p15:guide id="34" orient="horz" pos="736">
          <p15:clr>
            <a:srgbClr val="A4A3A4"/>
          </p15:clr>
        </p15:guide>
        <p15:guide id="35" pos="5631">
          <p15:clr>
            <a:srgbClr val="A4A3A4"/>
          </p15:clr>
        </p15:guide>
        <p15:guide id="36" pos="211">
          <p15:clr>
            <a:srgbClr val="A4A3A4"/>
          </p15:clr>
        </p15:guide>
        <p15:guide id="37" pos="5565">
          <p15:clr>
            <a:srgbClr val="A4A3A4"/>
          </p15:clr>
        </p15:guide>
        <p15:guide id="38" pos="4978">
          <p15:clr>
            <a:srgbClr val="A4A3A4"/>
          </p15:clr>
        </p15:guide>
        <p15:guide id="39" pos="30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F2"/>
    <a:srgbClr val="990099"/>
    <a:srgbClr val="E83C96"/>
    <a:srgbClr val="FF9933"/>
    <a:srgbClr val="00CCFF"/>
    <a:srgbClr val="008080"/>
    <a:srgbClr val="00B0EE"/>
    <a:srgbClr val="FF0066"/>
    <a:srgbClr val="00A7E2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1600" autoAdjust="0"/>
  </p:normalViewPr>
  <p:slideViewPr>
    <p:cSldViewPr snapToGrid="0" snapToObjects="1" showGuides="1">
      <p:cViewPr>
        <p:scale>
          <a:sx n="98" d="100"/>
          <a:sy n="98" d="100"/>
        </p:scale>
        <p:origin x="2286" y="804"/>
      </p:cViewPr>
      <p:guideLst>
        <p:guide orient="horz" pos="2391"/>
        <p:guide orient="horz" pos="230"/>
        <p:guide orient="horz" pos="4534"/>
        <p:guide orient="horz" pos="4286"/>
        <p:guide pos="4218"/>
        <p:guide pos="249"/>
        <p:guide pos="8229"/>
        <p:guide pos="949"/>
        <p:guide pos="7517"/>
        <p:guide orient="horz" pos="1688"/>
        <p:guide orient="horz" pos="161"/>
        <p:guide orient="horz" pos="3094"/>
        <p:guide orient="horz" pos="2527"/>
        <p:guide orient="horz" pos="1008"/>
        <p:guide orient="horz" pos="1756"/>
        <p:guide orient="horz" pos="1824"/>
        <p:guide orient="horz" pos="2867"/>
        <p:guide orient="horz" pos="2142"/>
        <p:guide orient="horz" pos="2164"/>
        <p:guide orient="horz" pos="282"/>
        <p:guide orient="horz" pos="1597"/>
        <p:guide pos="2880"/>
        <p:guide pos="5397"/>
        <p:guide pos="385"/>
        <p:guide pos="5103"/>
        <p:guide pos="1373"/>
        <p:guide pos="4377"/>
        <p:guide pos="5368"/>
        <p:guide orient="horz" pos="1620"/>
        <p:guide orient="horz" pos="2717"/>
        <p:guide orient="horz" pos="290"/>
        <p:guide orient="horz" pos="1760"/>
        <p:guide orient="horz" pos="736"/>
        <p:guide pos="5631"/>
        <p:guide pos="211"/>
        <p:guide pos="5565"/>
        <p:guide pos="4978"/>
        <p:guide pos="30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966" y="-108"/>
      </p:cViewPr>
      <p:guideLst>
        <p:guide orient="horz" pos="3223"/>
        <p:guide pos="2236"/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HD%2004:Users:hd04:Desktop:231115_File_xppt_Findomestic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HD%2004:Users:hd04:Desktop:231115_File_xppt_Findomestic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HD%2004:Users:hd04:Desktop:231115_File_xppt_Findomestic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HD%2004:Users:hd04:Desktop:231115_File_xppt_Findomestic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HD%2004:Users:hd04:Desktop:231115_File_xppt_Findomestic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1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artella%20di%20lavoro1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package" Target="../embeddings/Microsoft_Excel_Worksheet32.xlsx"/><Relationship Id="rId2" Type="http://schemas.openxmlformats.org/officeDocument/2006/relationships/image" Target="../media/image29.emf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90171341471702E-2"/>
          <c:y val="3.51895718880747E-2"/>
          <c:w val="0.85226339871141099"/>
          <c:h val="0.844580893197257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Età media (anni)</c:v>
                </c:pt>
              </c:strCache>
            </c:strRef>
          </c:tx>
          <c:spPr>
            <a:ln w="47625">
              <a:solidFill>
                <a:srgbClr val="FF9900"/>
              </a:solidFill>
            </a:ln>
          </c:spPr>
          <c:marker>
            <c:symbol val="circle"/>
            <c:size val="8"/>
            <c:spPr>
              <a:noFill/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100" b="1" i="0" u="none" strike="noStrike" kern="1200" baseline="0">
                    <a:solidFill>
                      <a:srgbClr val="58585B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42.2</c:v>
                </c:pt>
                <c:pt idx="1">
                  <c:v>42.3</c:v>
                </c:pt>
                <c:pt idx="2">
                  <c:v>42.5</c:v>
                </c:pt>
                <c:pt idx="3">
                  <c:v>42.7</c:v>
                </c:pt>
                <c:pt idx="4">
                  <c:v>42.9</c:v>
                </c:pt>
                <c:pt idx="5">
                  <c:v>43.1</c:v>
                </c:pt>
                <c:pt idx="6">
                  <c:v>43.2</c:v>
                </c:pt>
                <c:pt idx="7">
                  <c:v>43.4</c:v>
                </c:pt>
                <c:pt idx="8">
                  <c:v>43.6</c:v>
                </c:pt>
                <c:pt idx="9">
                  <c:v>43.8</c:v>
                </c:pt>
                <c:pt idx="10">
                  <c:v>44</c:v>
                </c:pt>
                <c:pt idx="11">
                  <c:v>44.2</c:v>
                </c:pt>
                <c:pt idx="12">
                  <c:v>44.4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9632216"/>
        <c:axId val="3896349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Speranza di vita (anni)</c:v>
                </c:pt>
              </c:strCache>
            </c:strRef>
          </c:tx>
          <c:spPr>
            <a:ln w="47625">
              <a:solidFill>
                <a:srgbClr val="92D050"/>
              </a:solidFill>
              <a:tailEnd type="none"/>
            </a:ln>
          </c:spPr>
          <c:marker>
            <c:symbol val="circle"/>
            <c:size val="9"/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2.5199853019230001E-2"/>
                  <c:y val="4.828579087694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100" b="1" i="0" u="none" strike="noStrike" kern="1200" baseline="0">
                    <a:solidFill>
                      <a:srgbClr val="58585B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80</c:v>
                </c:pt>
                <c:pt idx="1">
                  <c:v>80.75</c:v>
                </c:pt>
                <c:pt idx="2">
                  <c:v>80.8</c:v>
                </c:pt>
                <c:pt idx="3">
                  <c:v>81.150000000000006</c:v>
                </c:pt>
                <c:pt idx="4">
                  <c:v>81.25</c:v>
                </c:pt>
                <c:pt idx="5">
                  <c:v>81.300000000000011</c:v>
                </c:pt>
                <c:pt idx="6">
                  <c:v>81.45</c:v>
                </c:pt>
                <c:pt idx="7">
                  <c:v>81.8</c:v>
                </c:pt>
                <c:pt idx="8">
                  <c:v>81.95</c:v>
                </c:pt>
                <c:pt idx="9">
                  <c:v>82</c:v>
                </c:pt>
                <c:pt idx="10">
                  <c:v>82.2</c:v>
                </c:pt>
                <c:pt idx="11">
                  <c:v>82.65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634176"/>
        <c:axId val="389636136"/>
      </c:lineChart>
      <c:catAx>
        <c:axId val="38963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 b="0" i="0" cap="all" baseline="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389634960"/>
        <c:crosses val="autoZero"/>
        <c:auto val="1"/>
        <c:lblAlgn val="ctr"/>
        <c:lblOffset val="100"/>
        <c:noMultiLvlLbl val="0"/>
      </c:catAx>
      <c:valAx>
        <c:axId val="389634960"/>
        <c:scaling>
          <c:orientation val="minMax"/>
          <c:max val="48"/>
          <c:min val="41"/>
        </c:scaling>
        <c:delete val="0"/>
        <c:axPos val="l"/>
        <c:numFmt formatCode="0" sourceLinked="0"/>
        <c:majorTickMark val="none"/>
        <c:minorTickMark val="none"/>
        <c:tickLblPos val="none"/>
        <c:spPr>
          <a:solidFill>
            <a:schemeClr val="bg1"/>
          </a:solidFill>
          <a:ln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389632216"/>
        <c:crosses val="autoZero"/>
        <c:crossBetween val="between"/>
      </c:valAx>
      <c:valAx>
        <c:axId val="389636136"/>
        <c:scaling>
          <c:orientation val="minMax"/>
          <c:max val="84"/>
          <c:min val="78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it-IT"/>
          </a:p>
        </c:txPr>
        <c:crossAx val="389634176"/>
        <c:crosses val="max"/>
        <c:crossBetween val="between"/>
      </c:valAx>
      <c:catAx>
        <c:axId val="38963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6361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3025229926274002E-2"/>
          <c:y val="2.1547888277694799E-2"/>
          <c:w val="0.51515616706814205"/>
          <c:h val="0.15367312017556201"/>
        </c:manualLayout>
      </c:layout>
      <c:overlay val="1"/>
      <c:txPr>
        <a:bodyPr/>
        <a:lstStyle/>
        <a:p>
          <a:pPr>
            <a:defRPr sz="1100">
              <a:solidFill>
                <a:srgbClr val="58585B"/>
              </a:solidFill>
              <a:latin typeface="Helvetica"/>
              <a:cs typeface="Helvetica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Calibri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83C96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737378421919"/>
          <c:y val="1.262232780237571E-2"/>
          <c:w val="0.67182777607190847"/>
          <c:h val="0.984326894075863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E83C96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3113873183666198E-3"/>
                  <c:y val="-1.693395198704592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63%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14%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3.7</c:v>
                </c:pt>
                <c:pt idx="1">
                  <c:v>19</c:v>
                </c:pt>
                <c:pt idx="2">
                  <c:v>62.7</c:v>
                </c:pt>
                <c:pt idx="3">
                  <c:v>14.4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6"/>
          <c:dLbls>
            <c:dLbl>
              <c:idx val="0"/>
              <c:layout>
                <c:manualLayout>
                  <c:x val="-4.6689814814814797E-3"/>
                  <c:y val="1.130463818528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690066614611509E-2"/>
                  <c:y val="5.8186616258309169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529293462280888E-2"/>
                  <c:y val="-7.6883330804065189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287247474747504E-2"/>
                  <c:y val="2.80564069534085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tx1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200" b="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</c:strCache>
            </c:strRef>
          </c:cat>
          <c:val>
            <c:numRef>
              <c:f>Sheet1!$GL$2:$GL$5</c:f>
              <c:numCache>
                <c:formatCode>General</c:formatCode>
                <c:ptCount val="4"/>
                <c:pt idx="0">
                  <c:v>3.7</c:v>
                </c:pt>
                <c:pt idx="1">
                  <c:v>19</c:v>
                </c:pt>
                <c:pt idx="2">
                  <c:v>62.7</c:v>
                </c:pt>
                <c:pt idx="3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10723616549212"/>
          <c:y val="1.6377120894860375E-2"/>
          <c:w val="0.47041649099819244"/>
          <c:h val="0.96724575821027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83C9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161612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9999"/>
              </a:solidFill>
            </c:spPr>
          </c:dPt>
          <c:dPt>
            <c:idx val="28"/>
            <c:invertIfNegative val="0"/>
            <c:bubble3D val="0"/>
            <c:spPr>
              <a:solidFill>
                <a:srgbClr val="161612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21"/>
                <c:pt idx="0">
                  <c:v>DIFFIDENZA</c:v>
                </c:pt>
                <c:pt idx="1">
                  <c:v>Delinquenza, criminalità, Terrorismo</c:v>
                </c:pt>
                <c:pt idx="2">
                  <c:v>Tanti, un numero elevato, invasione</c:v>
                </c:pt>
                <c:pt idx="3">
                  <c:v>Pericolo, insicurezza, diffidenza, sospetto, paura</c:v>
                </c:pt>
                <c:pt idx="4">
                  <c:v>Clandestini</c:v>
                </c:pt>
                <c:pt idx="5">
                  <c:v>Razzismo, discriminazione</c:v>
                </c:pt>
                <c:pt idx="6">
                  <c:v>Peso per la società (a livello economico)</c:v>
                </c:pt>
                <c:pt idx="7">
                  <c:v>Malattie</c:v>
                </c:pt>
                <c:pt idx="8">
                  <c:v>Sbarchi sulle coste</c:v>
                </c:pt>
                <c:pt idx="9">
                  <c:v>DIFFICOLTÀ</c:v>
                </c:pt>
                <c:pt idx="10">
                  <c:v>Disoccupazione, povertà , sfruttamento</c:v>
                </c:pt>
                <c:pt idx="11">
                  <c:v>Morte, sofferenze, guerra</c:v>
                </c:pt>
                <c:pt idx="12">
                  <c:v>Fuga da disperazione, guerra</c:v>
                </c:pt>
                <c:pt idx="13">
                  <c:v>ARRICCHIMENTO/RISORSA</c:v>
                </c:pt>
                <c:pt idx="14">
                  <c:v>Aiuto, solidarietà, accoglienza</c:v>
                </c:pt>
                <c:pt idx="15">
                  <c:v>Integrazione</c:v>
                </c:pt>
                <c:pt idx="16">
                  <c:v>Forza lavoro, risorsa</c:v>
                </c:pt>
                <c:pt idx="17">
                  <c:v>Multiculturalità</c:v>
                </c:pt>
                <c:pt idx="18">
                  <c:v>Persone di altra nazionalità</c:v>
                </c:pt>
                <c:pt idx="19">
                  <c:v>Turismo/turista</c:v>
                </c:pt>
                <c:pt idx="20">
                  <c:v>Libertà di spostamento, di autodeterminazione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1"/>
                <c:pt idx="0">
                  <c:v>42.8</c:v>
                </c:pt>
                <c:pt idx="1">
                  <c:v>15</c:v>
                </c:pt>
                <c:pt idx="2">
                  <c:v>10.3</c:v>
                </c:pt>
                <c:pt idx="3">
                  <c:v>7.5</c:v>
                </c:pt>
                <c:pt idx="4">
                  <c:v>6.7</c:v>
                </c:pt>
                <c:pt idx="5">
                  <c:v>5.2</c:v>
                </c:pt>
                <c:pt idx="6">
                  <c:v>5.0999999999999996</c:v>
                </c:pt>
                <c:pt idx="7">
                  <c:v>4.5999999999999996</c:v>
                </c:pt>
                <c:pt idx="8">
                  <c:v>0.8</c:v>
                </c:pt>
                <c:pt idx="9">
                  <c:v>25.4</c:v>
                </c:pt>
                <c:pt idx="10">
                  <c:v>12.7</c:v>
                </c:pt>
                <c:pt idx="11">
                  <c:v>6.6</c:v>
                </c:pt>
                <c:pt idx="12">
                  <c:v>3.7</c:v>
                </c:pt>
                <c:pt idx="13">
                  <c:v>23.4</c:v>
                </c:pt>
                <c:pt idx="14">
                  <c:v>7.3</c:v>
                </c:pt>
                <c:pt idx="15">
                  <c:v>3.8</c:v>
                </c:pt>
                <c:pt idx="16">
                  <c:v>3.6</c:v>
                </c:pt>
                <c:pt idx="17">
                  <c:v>2.8</c:v>
                </c:pt>
                <c:pt idx="18">
                  <c:v>2.1</c:v>
                </c:pt>
                <c:pt idx="19">
                  <c:v>1.8</c:v>
                </c:pt>
                <c:pt idx="2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3710712"/>
        <c:axId val="463716592"/>
      </c:barChart>
      <c:catAx>
        <c:axId val="463710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it-IT"/>
          </a:p>
        </c:txPr>
        <c:crossAx val="463716592"/>
        <c:crosses val="autoZero"/>
        <c:auto val="1"/>
        <c:lblAlgn val="ctr"/>
        <c:lblOffset val="100"/>
        <c:noMultiLvlLbl val="0"/>
      </c:catAx>
      <c:valAx>
        <c:axId val="463716592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637107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61762529246017"/>
          <c:y val="3.2542396444652809E-2"/>
          <c:w val="0.51852044094488192"/>
          <c:h val="0.96745767588693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83C9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161612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9999"/>
              </a:solidFill>
            </c:spPr>
          </c:dPt>
          <c:dPt>
            <c:idx val="28"/>
            <c:invertIfNegative val="0"/>
            <c:bubble3D val="0"/>
            <c:spPr>
              <a:solidFill>
                <a:srgbClr val="161612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21"/>
                <c:pt idx="0">
                  <c:v>DIFFIDENZA (Net)</c:v>
                </c:pt>
                <c:pt idx="1">
                  <c:v>Delinquenza, criminalità, Terrorismo</c:v>
                </c:pt>
                <c:pt idx="2">
                  <c:v>Tanti, un numero elevato, invasione</c:v>
                </c:pt>
                <c:pt idx="3">
                  <c:v>Pericolo, insicurezza, diffidenza, sospetto, paura</c:v>
                </c:pt>
                <c:pt idx="4">
                  <c:v>Clandestini</c:v>
                </c:pt>
                <c:pt idx="5">
                  <c:v>Razzismo, discriminazione</c:v>
                </c:pt>
                <c:pt idx="6">
                  <c:v>Peso per la società (a livello economico)</c:v>
                </c:pt>
                <c:pt idx="7">
                  <c:v>Malattie</c:v>
                </c:pt>
                <c:pt idx="8">
                  <c:v>Sbarchi sulle coste</c:v>
                </c:pt>
                <c:pt idx="9">
                  <c:v>DIFFICOLTA' (Net)</c:v>
                </c:pt>
                <c:pt idx="10">
                  <c:v>Disoccupazione, povertà , sfruttamento</c:v>
                </c:pt>
                <c:pt idx="11">
                  <c:v>Morte, sofferenze, guerra</c:v>
                </c:pt>
                <c:pt idx="12">
                  <c:v>Fuga da disperazione, guerra</c:v>
                </c:pt>
                <c:pt idx="13">
                  <c:v>ARRICCHIMENTO/RISORSA (Net)</c:v>
                </c:pt>
                <c:pt idx="14">
                  <c:v>Aiuto, solidarietà, accoglienza</c:v>
                </c:pt>
                <c:pt idx="15">
                  <c:v>Integrazione</c:v>
                </c:pt>
                <c:pt idx="16">
                  <c:v>Forza lavoro, risorsa</c:v>
                </c:pt>
                <c:pt idx="17">
                  <c:v>Multiculturalità</c:v>
                </c:pt>
                <c:pt idx="18">
                  <c:v>Persone di altra nazionalità</c:v>
                </c:pt>
                <c:pt idx="19">
                  <c:v>Turismo/turista</c:v>
                </c:pt>
                <c:pt idx="20">
                  <c:v>Libertà di spostamento, di autodeterminazione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1"/>
                <c:pt idx="0">
                  <c:v>42.1</c:v>
                </c:pt>
                <c:pt idx="1">
                  <c:v>11.4</c:v>
                </c:pt>
                <c:pt idx="2">
                  <c:v>7.6</c:v>
                </c:pt>
                <c:pt idx="3">
                  <c:v>9.6999999999999993</c:v>
                </c:pt>
                <c:pt idx="4">
                  <c:v>6.1</c:v>
                </c:pt>
                <c:pt idx="5">
                  <c:v>3.5</c:v>
                </c:pt>
                <c:pt idx="6">
                  <c:v>8.6</c:v>
                </c:pt>
                <c:pt idx="7">
                  <c:v>7.4</c:v>
                </c:pt>
                <c:pt idx="8">
                  <c:v>1</c:v>
                </c:pt>
                <c:pt idx="9">
                  <c:v>38</c:v>
                </c:pt>
                <c:pt idx="10">
                  <c:v>16.399999999999999</c:v>
                </c:pt>
                <c:pt idx="11">
                  <c:v>10</c:v>
                </c:pt>
                <c:pt idx="12">
                  <c:v>6.9</c:v>
                </c:pt>
                <c:pt idx="13">
                  <c:v>23.1</c:v>
                </c:pt>
                <c:pt idx="14">
                  <c:v>10</c:v>
                </c:pt>
                <c:pt idx="15">
                  <c:v>2.2999999999999998</c:v>
                </c:pt>
                <c:pt idx="16">
                  <c:v>2.6</c:v>
                </c:pt>
                <c:pt idx="17">
                  <c:v>1.7</c:v>
                </c:pt>
                <c:pt idx="18">
                  <c:v>0.9</c:v>
                </c:pt>
                <c:pt idx="19">
                  <c:v>0.2</c:v>
                </c:pt>
                <c:pt idx="20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89636920"/>
        <c:axId val="466693576"/>
      </c:barChart>
      <c:catAx>
        <c:axId val="3896369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66693576"/>
        <c:crosses val="autoZero"/>
        <c:auto val="1"/>
        <c:lblAlgn val="ctr"/>
        <c:lblOffset val="100"/>
        <c:noMultiLvlLbl val="0"/>
      </c:catAx>
      <c:valAx>
        <c:axId val="46669357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896369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1739359495801"/>
          <c:y val="4.9851409492856803E-2"/>
          <c:w val="0.64177743609170601"/>
          <c:h val="0.9402985369960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9933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69100208287563"/>
                  <c:y val="-0.23494185819669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Helvetica"/>
                        <a:cs typeface="Helvetica"/>
                      </a:rPr>
                      <a:t>97%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23709933684582E-2"/>
                  <c:y val="-7.493955754915111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defRPr>
                    </a:pPr>
                    <a:r>
                      <a:rPr 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/>
                        <a:cs typeface="Helvetica"/>
                      </a:rPr>
                      <a:t>1%</a:t>
                    </a:r>
                    <a:endPara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331228956228999E-2"/>
                  <c:y val="-8.205903754131520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9933"/>
                        </a:solidFill>
                        <a:effectLst/>
                        <a:latin typeface="Helvetica"/>
                        <a:cs typeface="Helvetica"/>
                      </a:defRPr>
                    </a:pPr>
                    <a:r>
                      <a:rPr lang="en-US" sz="1200" dirty="0" smtClean="0">
                        <a:solidFill>
                          <a:srgbClr val="FF9933"/>
                        </a:solidFill>
                        <a:latin typeface="Helvetica"/>
                        <a:cs typeface="Helvetica"/>
                      </a:rPr>
                      <a:t>2%</a:t>
                    </a:r>
                    <a:endParaRPr lang="en-US" sz="1200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Aumentato </c:v>
                </c:pt>
                <c:pt idx="1">
                  <c:v>Diminuito </c:v>
                </c:pt>
                <c:pt idx="2">
                  <c:v>Costante </c:v>
                </c:pt>
                <c:pt idx="3">
                  <c:v>Non sa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97.3</c:v>
                </c:pt>
                <c:pt idx="1">
                  <c:v>0.5</c:v>
                </c:pt>
                <c:pt idx="2">
                  <c:v>1.9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5"/>
          <c:dLbls>
            <c:dLbl>
              <c:idx val="0"/>
              <c:layout>
                <c:manualLayout>
                  <c:x val="0.31082252811468902"/>
                  <c:y val="-0.3882756444840290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err="1" smtClean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Aumentato</a:t>
                    </a:r>
                    <a:r>
                      <a:rPr lang="en-US" sz="12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 </a:t>
                    </a:r>
                    <a:endParaRPr lang="en-US" dirty="0">
                      <a:solidFill>
                        <a:srgbClr val="92D05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432263612670073"/>
                  <c:y val="6.8502789703324102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768718619411354"/>
                  <c:y val="3.5632456082521941E-2"/>
                </c:manualLayout>
              </c:layout>
              <c:tx>
                <c:rich>
                  <a:bodyPr rot="0" vert="horz" anchor="b" anchorCtr="0"/>
                  <a:lstStyle/>
                  <a:p>
                    <a:pPr>
                      <a:defRPr sz="1200" b="0">
                        <a:solidFill>
                          <a:schemeClr val="tx1"/>
                        </a:solidFill>
                        <a:latin typeface="Helvetica"/>
                        <a:ea typeface="+mn-ea"/>
                        <a:cs typeface="Helvetica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Costante </a:t>
                    </a:r>
                    <a:endParaRPr lang="en-US" dirty="0">
                      <a:solidFill>
                        <a:srgbClr val="DA9D11"/>
                      </a:solidFill>
                    </a:endParaRPr>
                  </a:p>
                </c:rich>
              </c:tx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200" b="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Aumentato </c:v>
                </c:pt>
                <c:pt idx="1">
                  <c:v>Diminuito </c:v>
                </c:pt>
                <c:pt idx="2">
                  <c:v>Costante </c:v>
                </c:pt>
                <c:pt idx="3">
                  <c:v>Non sa </c:v>
                </c:pt>
              </c:strCache>
            </c:strRef>
          </c:cat>
          <c:val>
            <c:numRef>
              <c:f>Sheet1!$GL$2:$GL$5</c:f>
              <c:numCache>
                <c:formatCode>General</c:formatCode>
                <c:ptCount val="4"/>
                <c:pt idx="0">
                  <c:v>97.3</c:v>
                </c:pt>
                <c:pt idx="1">
                  <c:v>0.5</c:v>
                </c:pt>
                <c:pt idx="2">
                  <c:v>1.9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674189968564"/>
          <c:y val="5.6650497912061497E-2"/>
          <c:w val="0.63092591909918705"/>
          <c:h val="0.75948550859600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E83C96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>
                        <a:lumMod val="75000"/>
                      </a:schemeClr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Gli stranieri sono l'8%</c:v>
                </c:pt>
                <c:pt idx="1">
                  <c:v>Gli stranieri sono il 15%</c:v>
                </c:pt>
                <c:pt idx="2">
                  <c:v>Gli stranieri sono il 30%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19.8</c:v>
                </c:pt>
                <c:pt idx="1">
                  <c:v>44.4</c:v>
                </c:pt>
                <c:pt idx="2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66688480"/>
        <c:axId val="466692400"/>
      </c:barChart>
      <c:catAx>
        <c:axId val="466688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466692400"/>
        <c:crosses val="autoZero"/>
        <c:auto val="1"/>
        <c:lblAlgn val="ctr"/>
        <c:lblOffset val="100"/>
        <c:noMultiLvlLbl val="0"/>
      </c:catAx>
      <c:valAx>
        <c:axId val="46669240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6668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00634295713033"/>
          <c:y val="0.13347948962060899"/>
          <c:w val="0.52504308836395452"/>
          <c:h val="0.84311551412416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smtClean="0"/>
                      <a:t>73%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smtClean="0"/>
                      <a:t>53%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smtClean="0"/>
                      <a:t>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smtClean="0"/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0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0" smtClean="0"/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0" smtClean="0"/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0" smtClean="0"/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0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0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Badante/Colf</c:v>
                </c:pt>
                <c:pt idx="1">
                  <c:v>Operaio settore edile</c:v>
                </c:pt>
                <c:pt idx="2">
                  <c:v>Lavoratore agricolo</c:v>
                </c:pt>
                <c:pt idx="3">
                  <c:v>Domestico</c:v>
                </c:pt>
                <c:pt idx="4">
                  <c:v>Cameriere/Barista</c:v>
                </c:pt>
                <c:pt idx="5">
                  <c:v>Commerciante/esercente </c:v>
                </c:pt>
                <c:pt idx="6">
                  <c:v>Operaio settore tessile</c:v>
                </c:pt>
                <c:pt idx="7">
                  <c:v>Infermiere</c:v>
                </c:pt>
                <c:pt idx="8">
                  <c:v>Commesso in un esercizio con contatto col pubblico</c:v>
                </c:pt>
                <c:pt idx="9">
                  <c:v>Lavoratore autonomo senza partita iva</c:v>
                </c:pt>
                <c:pt idx="10">
                  <c:v>Religioso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73.2</c:v>
                </c:pt>
                <c:pt idx="1">
                  <c:v>52.5</c:v>
                </c:pt>
                <c:pt idx="2">
                  <c:v>44.6</c:v>
                </c:pt>
                <c:pt idx="3">
                  <c:v>41.2</c:v>
                </c:pt>
                <c:pt idx="4">
                  <c:v>29.2</c:v>
                </c:pt>
                <c:pt idx="5">
                  <c:v>12.1</c:v>
                </c:pt>
                <c:pt idx="6">
                  <c:v>10.5</c:v>
                </c:pt>
                <c:pt idx="7">
                  <c:v>9.1</c:v>
                </c:pt>
                <c:pt idx="8">
                  <c:v>6.6</c:v>
                </c:pt>
                <c:pt idx="9">
                  <c:v>4.7</c:v>
                </c:pt>
                <c:pt idx="10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6693184"/>
        <c:axId val="466691616"/>
      </c:barChart>
      <c:catAx>
        <c:axId val="4666931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466691616"/>
        <c:crosses val="autoZero"/>
        <c:auto val="1"/>
        <c:lblAlgn val="ctr"/>
        <c:lblOffset val="100"/>
        <c:noMultiLvlLbl val="0"/>
      </c:catAx>
      <c:valAx>
        <c:axId val="466691616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66931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88466965167"/>
          <c:y val="0"/>
          <c:w val="0.89130397371168901"/>
          <c:h val="0.899666669796527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3351</c:v>
                </c:pt>
                <c:pt idx="1">
                  <c:v>-3251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79897234272402"/>
          <c:y val="0.13347948962060899"/>
          <c:w val="0.50120099753038816"/>
          <c:h val="0.81715085196121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9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10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13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45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40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31</a:t>
                    </a:r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28</a:t>
                    </a:r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27</a:t>
                    </a:r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19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10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9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8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it-IT" sz="1100" b="1" i="0" u="none" strike="noStrike" kern="1200" baseline="0">
                        <a:solidFill>
                          <a:srgbClr val="58585B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it-IT" sz="1100" b="1" i="0" u="none" strike="noStrike" kern="1200" baseline="0">
                        <a:solidFill>
                          <a:srgbClr val="58585B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</a:t>
                    </a:r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58585B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Una società multietnica e multiculturale</c:v>
                </c:pt>
                <c:pt idx="1">
                  <c:v>Una società meno sicura</c:v>
                </c:pt>
                <c:pt idx="2">
                  <c:v>La diffusione di alcune malattie</c:v>
                </c:pt>
                <c:pt idx="3">
                  <c:v>Divisione della città in zone in cui risiedono specifiche comunità</c:v>
                </c:pt>
                <c:pt idx="4">
                  <c:v>I lavoratori stranieri rappresentano la gran parte delle badanti</c:v>
                </c:pt>
                <c:pt idx="5">
                  <c:v>La difficoltà di dialogo tra stranieri e italiani</c:v>
                </c:pt>
                <c:pt idx="6">
                  <c:v>Una società meno unita socialmente</c:v>
                </c:pt>
                <c:pt idx="7">
                  <c:v>Una società che fa più figli</c:v>
                </c:pt>
                <c:pt idx="8">
                  <c:v>Aumento della forza lavoro disponibile</c:v>
                </c:pt>
                <c:pt idx="9">
                  <c:v>I lavoratori stranieri rappresentano una forza lavoro giovane</c:v>
                </c:pt>
                <c:pt idx="10">
                  <c:v>I lavoratori stranieri offrono un contributo previdenziale</c:v>
                </c:pt>
                <c:pt idx="11">
                  <c:v>Cambiamenti nei consumi di beni e servizi</c:v>
                </c:pt>
                <c:pt idx="12">
                  <c:v>Una società più giovane</c:v>
                </c:pt>
                <c:pt idx="13">
                  <c:v>Una società più propensa al consumo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45.3</c:v>
                </c:pt>
                <c:pt idx="1">
                  <c:v>40</c:v>
                </c:pt>
                <c:pt idx="2">
                  <c:v>31.3</c:v>
                </c:pt>
                <c:pt idx="3">
                  <c:v>31</c:v>
                </c:pt>
                <c:pt idx="4">
                  <c:v>28.4</c:v>
                </c:pt>
                <c:pt idx="5">
                  <c:v>26.7</c:v>
                </c:pt>
                <c:pt idx="6">
                  <c:v>25.7</c:v>
                </c:pt>
                <c:pt idx="7">
                  <c:v>18.7</c:v>
                </c:pt>
                <c:pt idx="8">
                  <c:v>15.2</c:v>
                </c:pt>
                <c:pt idx="9">
                  <c:v>11.7</c:v>
                </c:pt>
                <c:pt idx="10">
                  <c:v>10.1</c:v>
                </c:pt>
                <c:pt idx="11">
                  <c:v>9</c:v>
                </c:pt>
                <c:pt idx="12">
                  <c:v>8.1999999999999993</c:v>
                </c:pt>
                <c:pt idx="13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6689264"/>
        <c:axId val="466694360"/>
      </c:barChart>
      <c:catAx>
        <c:axId val="466689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it-IT"/>
          </a:p>
        </c:txPr>
        <c:crossAx val="466694360"/>
        <c:crosses val="autoZero"/>
        <c:auto val="1"/>
        <c:lblAlgn val="ctr"/>
        <c:lblOffset val="100"/>
        <c:noMultiLvlLbl val="0"/>
      </c:catAx>
      <c:valAx>
        <c:axId val="466694360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66892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12007450178498"/>
          <c:y val="0.156559148754877"/>
          <c:w val="0.48386276763527403"/>
          <c:h val="0.79407115226082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rgbClr val="00B0EE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69%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42%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La disoccupazione</c:v>
                </c:pt>
                <c:pt idx="1">
                  <c:v>L’immigrazione</c:v>
                </c:pt>
                <c:pt idx="2">
                  <c:v>La riduzione del potere d’acquisto delle famiglie</c:v>
                </c:pt>
                <c:pt idx="3">
                  <c:v>L’iniqua distribuzione della ricchezza</c:v>
                </c:pt>
                <c:pt idx="4">
                  <c:v>L’invecchiamento e la crescita dell’età media della popolazione </c:v>
                </c:pt>
                <c:pt idx="5">
                  <c:v>Il rischio guerra / terrorismo</c:v>
                </c:pt>
                <c:pt idx="6">
                  <c:v>Il divario nord-sud</c:v>
                </c:pt>
                <c:pt idx="7">
                  <c:v>L’inquinamento</c:v>
                </c:pt>
                <c:pt idx="8">
                  <c:v>Il cambiamento climatico</c:v>
                </c:pt>
                <c:pt idx="9">
                  <c:v>L’attenzione a livello alimentare</c:v>
                </c:pt>
                <c:pt idx="10">
                  <c:v>L’innovazione tecnologica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69.099999999999994</c:v>
                </c:pt>
                <c:pt idx="1">
                  <c:v>52.6</c:v>
                </c:pt>
                <c:pt idx="2">
                  <c:v>41.8</c:v>
                </c:pt>
                <c:pt idx="3">
                  <c:v>20.6</c:v>
                </c:pt>
                <c:pt idx="4">
                  <c:v>18.3</c:v>
                </c:pt>
                <c:pt idx="5">
                  <c:v>17.3</c:v>
                </c:pt>
                <c:pt idx="6">
                  <c:v>16.399999999999999</c:v>
                </c:pt>
                <c:pt idx="7">
                  <c:v>15.3</c:v>
                </c:pt>
                <c:pt idx="8">
                  <c:v>11.6</c:v>
                </c:pt>
                <c:pt idx="9">
                  <c:v>7.5</c:v>
                </c:pt>
                <c:pt idx="1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89637704"/>
        <c:axId val="389633000"/>
      </c:barChart>
      <c:catAx>
        <c:axId val="3896377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389633000"/>
        <c:crosses val="autoZero"/>
        <c:auto val="1"/>
        <c:lblAlgn val="ctr"/>
        <c:lblOffset val="100"/>
        <c:noMultiLvlLbl val="0"/>
      </c:catAx>
      <c:valAx>
        <c:axId val="389633000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3896377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58517977305"/>
          <c:y val="5.6650475838309899E-2"/>
          <c:w val="0.64177743609170601"/>
          <c:h val="0.9402985369960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9933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47%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Riduzione differenze</c:v>
                </c:pt>
                <c:pt idx="1">
                  <c:v>Le differenze rimarranno come adesso</c:v>
                </c:pt>
                <c:pt idx="2">
                  <c:v>Aumento differenze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30.3</c:v>
                </c:pt>
                <c:pt idx="1">
                  <c:v>22.6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5"/>
          <c:dLbls>
            <c:dLbl>
              <c:idx val="0"/>
              <c:layout>
                <c:manualLayout>
                  <c:x val="1.67708100154535E-2"/>
                  <c:y val="-3.2715942659170202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1">
                      <a:solidFill>
                        <a:srgbClr val="58585B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6302494283729"/>
                  <c:y val="-3.4139927705790898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1">
                      <a:solidFill>
                        <a:srgbClr val="58585B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965752933156301E-2"/>
                  <c:y val="-0.15700065651409501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1">
                      <a:solidFill>
                        <a:srgbClr val="58585B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200">
                    <a:solidFill>
                      <a:srgbClr val="58585B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Riduzione differenze</c:v>
                </c:pt>
                <c:pt idx="1">
                  <c:v>Le differenze rimarranno come adesso</c:v>
                </c:pt>
                <c:pt idx="2">
                  <c:v>Aumento differenze</c:v>
                </c:pt>
              </c:strCache>
            </c:strRef>
          </c:cat>
          <c:val>
            <c:numRef>
              <c:f>Sheet1!$GL$2:$GL$4</c:f>
              <c:numCache>
                <c:formatCode>General</c:formatCode>
                <c:ptCount val="3"/>
                <c:pt idx="0">
                  <c:v>30.3</c:v>
                </c:pt>
                <c:pt idx="1">
                  <c:v>22.6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7125649077801"/>
          <c:y val="1.9474389116166502E-2"/>
          <c:w val="0.71136696639433605"/>
          <c:h val="0.95849459132929404"/>
        </c:manualLayout>
      </c:layout>
      <c:doughnutChart>
        <c:varyColors val="1"/>
        <c:ser>
          <c:idx val="1"/>
          <c:order val="0"/>
          <c:tx>
            <c:v>Labels</c:v>
          </c:tx>
          <c:spPr>
            <a:noFill/>
            <a:ln>
              <a:noFill/>
            </a:ln>
          </c:spPr>
          <c:explosion val="5"/>
          <c:dLbls>
            <c:delete val="1"/>
          </c:dLbls>
          <c:cat>
            <c:strRef>
              <c:f>Sheet1!$A$2:$A$4</c:f>
              <c:strCache>
                <c:ptCount val="3"/>
                <c:pt idx="0">
                  <c:v>gli stranieri adatteranno il loro stile di consumo a quello degli italiani </c:v>
                </c:pt>
                <c:pt idx="1">
                  <c:v>il modello di consumo degli italiani si avvicinerà a quello degli stranieri</c:v>
                </c:pt>
                <c:pt idx="2">
                  <c:v>un modello di consumo diverso </c:v>
                </c:pt>
              </c:strCache>
            </c:strRef>
          </c:cat>
          <c:val>
            <c:numRef>
              <c:f>Sheet1!$GL$2:$GL$3</c:f>
              <c:numCache>
                <c:formatCode>General</c:formatCode>
                <c:ptCount val="2"/>
                <c:pt idx="0">
                  <c:v>24.1</c:v>
                </c:pt>
                <c:pt idx="1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9"/>
        <c:holeSize val="3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7125649077801"/>
          <c:y val="1.9474389116166502E-2"/>
          <c:w val="0.71136696639433605"/>
          <c:h val="0.958494591329294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9933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gli stranieri adatteranno il loro stile di consumo a quello degli italiani </c:v>
                </c:pt>
                <c:pt idx="1">
                  <c:v>il modello di consumo degli italiani si avvicinerà a quello degli stranieri</c:v>
                </c:pt>
                <c:pt idx="2">
                  <c:v>un modello di consumo diverso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24.1</c:v>
                </c:pt>
                <c:pt idx="1">
                  <c:v>22.7</c:v>
                </c:pt>
                <c:pt idx="2">
                  <c:v>53.2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5"/>
          <c:dLbls>
            <c:delete val="1"/>
          </c:dLbls>
          <c:cat>
            <c:strRef>
              <c:f>Sheet1!$A$2:$A$4</c:f>
              <c:strCache>
                <c:ptCount val="3"/>
                <c:pt idx="0">
                  <c:v>gli stranieri adatteranno il loro stile di consumo a quello degli italiani </c:v>
                </c:pt>
                <c:pt idx="1">
                  <c:v>il modello di consumo degli italiani si avvicinerà a quello degli stranieri</c:v>
                </c:pt>
                <c:pt idx="2">
                  <c:v>un modello di consumo diverso </c:v>
                </c:pt>
              </c:strCache>
            </c:strRef>
          </c:cat>
          <c:val>
            <c:numRef>
              <c:f>Sheet1!$GL$2:$GL$3</c:f>
              <c:numCache>
                <c:formatCode>General</c:formatCode>
                <c:ptCount val="2"/>
                <c:pt idx="0">
                  <c:v>24.1</c:v>
                </c:pt>
                <c:pt idx="1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89"/>
        <c:holeSize val="3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pP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Cambi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 causa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delle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migrazioni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20810153383330651"/>
          <c:y val="3.9694797611106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19126410159169"/>
          <c:y val="0.15655917382186524"/>
          <c:w val="0.59575230770489995"/>
          <c:h val="0.79407115226082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Alimentari / bevande </c:v>
                </c:pt>
                <c:pt idx="1">
                  <c:v>Abbigliamento</c:v>
                </c:pt>
                <c:pt idx="2">
                  <c:v>Casa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63.7</c:v>
                </c:pt>
                <c:pt idx="1">
                  <c:v>31.6</c:v>
                </c:pt>
                <c:pt idx="2">
                  <c:v>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3712672"/>
        <c:axId val="468727080"/>
      </c:barChart>
      <c:catAx>
        <c:axId val="463712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it-IT"/>
          </a:p>
        </c:txPr>
        <c:crossAx val="468727080"/>
        <c:crosses val="autoZero"/>
        <c:auto val="1"/>
        <c:lblAlgn val="ctr"/>
        <c:lblOffset val="100"/>
        <c:noMultiLvlLbl val="0"/>
      </c:catAx>
      <c:valAx>
        <c:axId val="468727080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371267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pP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Cambi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 causa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dell’invecchiamento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4053998699307227"/>
          <c:y val="3.9065493683064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22800736438591"/>
          <c:y val="0.15655917382186524"/>
          <c:w val="0.54843706291691219"/>
          <c:h val="0.79407115226082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rgbClr val="9900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it-IT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Alimentari / bevande </c:v>
                </c:pt>
                <c:pt idx="1">
                  <c:v>Strumenti di pagamento </c:v>
                </c:pt>
                <c:pt idx="2">
                  <c:v>Sport e fitness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36</c:v>
                </c:pt>
                <c:pt idx="1">
                  <c:v>27.8</c:v>
                </c:pt>
                <c:pt idx="2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26296"/>
        <c:axId val="468727472"/>
      </c:barChart>
      <c:catAx>
        <c:axId val="4687262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it-IT"/>
          </a:p>
        </c:txPr>
        <c:crossAx val="468727472"/>
        <c:crosses val="autoZero"/>
        <c:auto val="1"/>
        <c:lblAlgn val="ctr"/>
        <c:lblOffset val="100"/>
        <c:noMultiLvlLbl val="0"/>
      </c:catAx>
      <c:valAx>
        <c:axId val="468727472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87262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97606091137502"/>
          <c:y val="0.15655917382186499"/>
          <c:w val="0.47184542845201499"/>
          <c:h val="0.79407115226082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Soddisfare un'esigenza</c:v>
                </c:pt>
                <c:pt idx="1">
                  <c:v>Contribuire a sostenere l'economia</c:v>
                </c:pt>
                <c:pt idx="2">
                  <c:v>Acquistare evitando spese inutili</c:v>
                </c:pt>
                <c:pt idx="3">
                  <c:v>Un piacere da concedersi di tanto in tanto</c:v>
                </c:pt>
                <c:pt idx="4">
                  <c:v>Compensare le difficoltà della vita</c:v>
                </c:pt>
                <c:pt idx="5">
                  <c:v>Mostrare uno status sociale</c:v>
                </c:pt>
                <c:pt idx="6">
                  <c:v>La sensazione di integrarsi nella società</c:v>
                </c:pt>
                <c:pt idx="7">
                  <c:v>Un modo per autorealizzarsi</c:v>
                </c:pt>
                <c:pt idx="8">
                  <c:v>Utilizzare cose prodotte da me</c:v>
                </c:pt>
                <c:pt idx="9">
                  <c:v>Farsi fregare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49.3</c:v>
                </c:pt>
                <c:pt idx="1">
                  <c:v>43.9</c:v>
                </c:pt>
                <c:pt idx="2">
                  <c:v>33.6</c:v>
                </c:pt>
                <c:pt idx="3">
                  <c:v>19.399999999999999</c:v>
                </c:pt>
                <c:pt idx="4">
                  <c:v>13</c:v>
                </c:pt>
                <c:pt idx="5">
                  <c:v>7.9</c:v>
                </c:pt>
                <c:pt idx="6">
                  <c:v>7.4</c:v>
                </c:pt>
                <c:pt idx="7">
                  <c:v>7.2</c:v>
                </c:pt>
                <c:pt idx="8">
                  <c:v>5</c:v>
                </c:pt>
                <c:pt idx="9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28256"/>
        <c:axId val="468728648"/>
      </c:barChart>
      <c:catAx>
        <c:axId val="468728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it-IT"/>
          </a:p>
        </c:txPr>
        <c:crossAx val="468728648"/>
        <c:crosses val="autoZero"/>
        <c:auto val="1"/>
        <c:lblAlgn val="ctr"/>
        <c:lblOffset val="100"/>
        <c:noMultiLvlLbl val="0"/>
      </c:catAx>
      <c:valAx>
        <c:axId val="468728648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87282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00770119590049"/>
          <c:y val="0.15944415178355423"/>
          <c:w val="0.54064337062098766"/>
          <c:h val="0.79407115226082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FF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CCFF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PRODOTTO</c:v>
                </c:pt>
                <c:pt idx="1">
                  <c:v>La qualità</c:v>
                </c:pt>
                <c:pt idx="2">
                  <c:v>Funzionalità</c:v>
                </c:pt>
                <c:pt idx="3">
                  <c:v>Il marchio</c:v>
                </c:pt>
                <c:pt idx="4">
                  <c:v>Sicurezza</c:v>
                </c:pt>
                <c:pt idx="5">
                  <c:v>Innovazione tecnologica</c:v>
                </c:pt>
                <c:pt idx="6">
                  <c:v>COSTO</c:v>
                </c:pt>
                <c:pt idx="7">
                  <c:v>Il prezzo di acquisto</c:v>
                </c:pt>
                <c:pt idx="8">
                  <c:v>Promozione</c:v>
                </c:pt>
                <c:pt idx="9">
                  <c:v>CONSIGLI/PASSAPAROLA</c:v>
                </c:pt>
                <c:pt idx="10">
                  <c:v>Il parere di altri consumatori</c:v>
                </c:pt>
                <c:pt idx="11">
                  <c:v>Il consiglio del venditore</c:v>
                </c:pt>
                <c:pt idx="12">
                  <c:v>Recensioni dei vostri cari</c:v>
                </c:pt>
                <c:pt idx="13">
                  <c:v>ORIGINE/AMBIENTE</c:v>
                </c:pt>
                <c:pt idx="14">
                  <c:v>Paesi di fabbricazione prodotti</c:v>
                </c:pt>
                <c:pt idx="15">
                  <c:v>Rispetto per l'ambiente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90.7</c:v>
                </c:pt>
                <c:pt idx="1">
                  <c:v>61.4</c:v>
                </c:pt>
                <c:pt idx="2">
                  <c:v>29</c:v>
                </c:pt>
                <c:pt idx="3">
                  <c:v>22.1</c:v>
                </c:pt>
                <c:pt idx="4">
                  <c:v>16</c:v>
                </c:pt>
                <c:pt idx="5">
                  <c:v>13.3</c:v>
                </c:pt>
                <c:pt idx="6">
                  <c:v>78.900000000000006</c:v>
                </c:pt>
                <c:pt idx="7">
                  <c:v>67.2</c:v>
                </c:pt>
                <c:pt idx="8">
                  <c:v>33</c:v>
                </c:pt>
                <c:pt idx="9">
                  <c:v>23.1</c:v>
                </c:pt>
                <c:pt idx="10">
                  <c:v>10.5</c:v>
                </c:pt>
                <c:pt idx="11">
                  <c:v>7.7</c:v>
                </c:pt>
                <c:pt idx="12">
                  <c:v>7</c:v>
                </c:pt>
                <c:pt idx="13">
                  <c:v>19.100000000000001</c:v>
                </c:pt>
                <c:pt idx="14">
                  <c:v>13.5</c:v>
                </c:pt>
                <c:pt idx="15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25904"/>
        <c:axId val="468714928"/>
      </c:barChart>
      <c:catAx>
        <c:axId val="468725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68714928"/>
        <c:crosses val="autoZero"/>
        <c:auto val="1"/>
        <c:lblAlgn val="ctr"/>
        <c:lblOffset val="100"/>
        <c:noMultiLvlLbl val="0"/>
      </c:catAx>
      <c:valAx>
        <c:axId val="468714928"/>
        <c:scaling>
          <c:orientation val="minMax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872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698709143057406"/>
          <c:y val="0.15944415178355423"/>
          <c:w val="0.36810669300738286"/>
          <c:h val="0.79407115226082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rgbClr val="9900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43</a:t>
                    </a:r>
                    <a:r>
                      <a:rPr lang="en-US" sz="11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915509779690908E-3"/>
                  <c:y val="-6.81905555543623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Mi piace vedere il prodotto prima di acquistarlo</c:v>
                </c:pt>
                <c:pt idx="1">
                  <c:v>Ho il piacere di uscire e andare nei negozi</c:v>
                </c:pt>
                <c:pt idx="2">
                  <c:v>Non ho fiducia nei pagamenti on-line</c:v>
                </c:pt>
                <c:pt idx="3">
                  <c:v>Non ho accesso immediato a Internet</c:v>
                </c:pt>
                <c:pt idx="4">
                  <c:v>Per abitudine</c:v>
                </c:pt>
                <c:pt idx="5">
                  <c:v>Altre motivazioni minori</c:v>
                </c:pt>
                <c:pt idx="6">
                  <c:v>Non sa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42.5</c:v>
                </c:pt>
                <c:pt idx="1">
                  <c:v>35.799999999999997</c:v>
                </c:pt>
                <c:pt idx="2">
                  <c:v>27.5</c:v>
                </c:pt>
                <c:pt idx="3">
                  <c:v>19.899999999999999</c:v>
                </c:pt>
                <c:pt idx="4">
                  <c:v>15.7</c:v>
                </c:pt>
                <c:pt idx="5">
                  <c:v>2.6</c:v>
                </c:pt>
                <c:pt idx="6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21984"/>
        <c:axId val="468715320"/>
      </c:barChart>
      <c:catAx>
        <c:axId val="4687219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it-IT"/>
          </a:p>
        </c:txPr>
        <c:crossAx val="468715320"/>
        <c:crosses val="autoZero"/>
        <c:auto val="1"/>
        <c:lblAlgn val="ctr"/>
        <c:lblOffset val="100"/>
        <c:noMultiLvlLbl val="0"/>
      </c:catAx>
      <c:valAx>
        <c:axId val="468715320"/>
        <c:scaling>
          <c:orientation val="minMax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87219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74403594051285"/>
          <c:y val="5.0368007978267529E-2"/>
          <c:w val="0.64177743609170568"/>
          <c:h val="0.940298536996074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90099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Almeno una nuova forma di consumo</c:v>
                </c:pt>
                <c:pt idx="1">
                  <c:v>Nessuna nuova forma di consumo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7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047839088819135E-2"/>
                  <c:y val="-0.194934037565827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050" b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050" b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Almeno una nuova forma di consumo</c:v>
                </c:pt>
                <c:pt idx="1">
                  <c:v>Nessuna nuova forma di consumo</c:v>
                </c:pt>
              </c:strCache>
            </c:strRef>
          </c:cat>
          <c:val>
            <c:numRef>
              <c:f>Sheet1!$GL$2:$GL$3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32910447737472"/>
          <c:y val="8.9358515563684029E-2"/>
          <c:w val="0.41801502173546146"/>
          <c:h val="0.77424773727147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rgbClr val="990099"/>
            </a:solidFill>
            <a:ln w="1905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62%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77%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99%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18-34 anni </c:v>
                </c:pt>
                <c:pt idx="1">
                  <c:v>35-49 anni </c:v>
                </c:pt>
                <c:pt idx="2">
                  <c:v>50-65 attivi </c:v>
                </c:pt>
                <c:pt idx="3">
                  <c:v>Over 65 inattivi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62.1</c:v>
                </c:pt>
                <c:pt idx="1">
                  <c:v>76.8</c:v>
                </c:pt>
                <c:pt idx="2">
                  <c:v>83.2</c:v>
                </c:pt>
                <c:pt idx="3">
                  <c:v>99.1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16496"/>
        <c:axId val="468724728"/>
      </c:barChart>
      <c:catAx>
        <c:axId val="468716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68724728"/>
        <c:crosses val="autoZero"/>
        <c:auto val="1"/>
        <c:lblAlgn val="ctr"/>
        <c:lblOffset val="100"/>
        <c:noMultiLvlLbl val="0"/>
      </c:catAx>
      <c:valAx>
        <c:axId val="468724728"/>
        <c:scaling>
          <c:orientation val="minMax"/>
          <c:max val="10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87164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Helvetica" panose="020B0604020202020204" pitchFamily="34" charset="0"/>
          <a:cs typeface="Helvetica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31448320824299"/>
          <c:y val="0.15655917382186499"/>
          <c:w val="0.52205856374080095"/>
          <c:h val="0.79407115226082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48%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1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L’immigrazione</c:v>
                </c:pt>
                <c:pt idx="1">
                  <c:v>La disoccupazione</c:v>
                </c:pt>
                <c:pt idx="2">
                  <c:v>Il rischio guerra / terrorismo</c:v>
                </c:pt>
                <c:pt idx="3">
                  <c:v>L’invecchiamento e la crescita dell’età media della popolazione</c:v>
                </c:pt>
                <c:pt idx="4">
                  <c:v>L’inquinamento</c:v>
                </c:pt>
                <c:pt idx="5">
                  <c:v>Il cambiamento climatico</c:v>
                </c:pt>
                <c:pt idx="6">
                  <c:v>L’iniqua distribuzione della ricchezza</c:v>
                </c:pt>
                <c:pt idx="7">
                  <c:v>La riduzione del potere d’acquisto delle famiglie</c:v>
                </c:pt>
                <c:pt idx="8">
                  <c:v>L’innovazione tecnologica</c:v>
                </c:pt>
                <c:pt idx="9">
                  <c:v>L’attenzione a livello alimentare</c:v>
                </c:pt>
                <c:pt idx="10">
                  <c:v>Il divario nord-sud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48</c:v>
                </c:pt>
                <c:pt idx="1">
                  <c:v>40.799999999999997</c:v>
                </c:pt>
                <c:pt idx="2">
                  <c:v>26.4</c:v>
                </c:pt>
                <c:pt idx="3">
                  <c:v>25.1</c:v>
                </c:pt>
                <c:pt idx="4">
                  <c:v>24.7</c:v>
                </c:pt>
                <c:pt idx="5">
                  <c:v>24.1</c:v>
                </c:pt>
                <c:pt idx="6">
                  <c:v>21.9</c:v>
                </c:pt>
                <c:pt idx="7">
                  <c:v>21.4</c:v>
                </c:pt>
                <c:pt idx="8">
                  <c:v>17.2</c:v>
                </c:pt>
                <c:pt idx="9">
                  <c:v>12.5</c:v>
                </c:pt>
                <c:pt idx="10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89638880"/>
        <c:axId val="389633784"/>
      </c:barChart>
      <c:catAx>
        <c:axId val="389638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389633784"/>
        <c:crosses val="autoZero"/>
        <c:auto val="1"/>
        <c:lblAlgn val="ctr"/>
        <c:lblOffset val="100"/>
        <c:noMultiLvlLbl val="0"/>
      </c:catAx>
      <c:valAx>
        <c:axId val="389633784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3896388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73342178952743"/>
          <c:y val="4.083130437888826E-2"/>
          <c:w val="0.46990853847605923"/>
          <c:h val="0.8707701475379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rgbClr val="92D050"/>
            </a:solidFill>
            <a:ln w="1905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Car sharing/pooling</c:v>
                </c:pt>
                <c:pt idx="1">
                  <c:v>House sharing</c:v>
                </c:pt>
                <c:pt idx="2">
                  <c:v>Scambio di servizi (baratto moderno)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23944"/>
        <c:axId val="468722376"/>
      </c:barChart>
      <c:catAx>
        <c:axId val="468723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it-IT"/>
          </a:p>
        </c:txPr>
        <c:crossAx val="468722376"/>
        <c:crosses val="autoZero"/>
        <c:auto val="1"/>
        <c:lblAlgn val="ctr"/>
        <c:lblOffset val="100"/>
        <c:noMultiLvlLbl val="0"/>
      </c:catAx>
      <c:valAx>
        <c:axId val="468722376"/>
        <c:scaling>
          <c:orientation val="minMax"/>
          <c:max val="10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6872394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Helvetica" panose="020B0604020202020204" pitchFamily="34" charset="0"/>
          <a:cs typeface="Helvetica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db!$C$3</c:f>
              <c:strCache>
                <c:ptCount val="1"/>
                <c:pt idx="0">
                  <c:v>Consumi totali (valori)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db!$B$4:$B$6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db!$C$4:$C$6</c:f>
              <c:numCache>
                <c:formatCode>0.0%</c:formatCode>
                <c:ptCount val="3"/>
                <c:pt idx="0">
                  <c:v>-1.40559136196554E-2</c:v>
                </c:pt>
                <c:pt idx="1">
                  <c:v>6.5770398058164698E-3</c:v>
                </c:pt>
                <c:pt idx="2">
                  <c:v>1.0399033086350399E-2</c:v>
                </c:pt>
              </c:numCache>
            </c:numRef>
          </c:val>
        </c:ser>
        <c:ser>
          <c:idx val="1"/>
          <c:order val="1"/>
          <c:tx>
            <c:strRef>
              <c:f>db!$D$3</c:f>
              <c:strCache>
                <c:ptCount val="1"/>
                <c:pt idx="0">
                  <c:v>Consumi durevoli (valori)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db!$B$4:$B$6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db!$D$4:$D$6</c:f>
              <c:numCache>
                <c:formatCode>0.0%</c:formatCode>
                <c:ptCount val="3"/>
                <c:pt idx="0">
                  <c:v>-6.3858716520141801E-2</c:v>
                </c:pt>
                <c:pt idx="1">
                  <c:v>1.78853018175513E-2</c:v>
                </c:pt>
                <c:pt idx="2">
                  <c:v>6.9646174964114793E-2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6248336"/>
        <c:axId val="386248728"/>
      </c:barChart>
      <c:catAx>
        <c:axId val="386248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48728"/>
        <c:crosses val="autoZero"/>
        <c:auto val="1"/>
        <c:lblAlgn val="ctr"/>
        <c:lblOffset val="100"/>
        <c:noMultiLvlLbl val="0"/>
      </c:catAx>
      <c:valAx>
        <c:axId val="386248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86248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1115214906439E-2"/>
          <c:y val="0.10817068055055584"/>
          <c:w val="0.96029776957018709"/>
          <c:h val="0.69847366805198219"/>
        </c:manualLayout>
      </c:layout>
      <c:lineChart>
        <c:grouping val="standard"/>
        <c:varyColors val="0"/>
        <c:ser>
          <c:idx val="0"/>
          <c:order val="0"/>
          <c:tx>
            <c:strRef>
              <c:f>db!$B$43</c:f>
              <c:strCache>
                <c:ptCount val="1"/>
                <c:pt idx="0">
                  <c:v>Auto usate</c:v>
                </c:pt>
              </c:strCache>
            </c:strRef>
          </c:tx>
          <c:spPr>
            <a:ln>
              <a:solidFill>
                <a:srgbClr val="E83C9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db!$C$42:$E$42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db!$C$43:$E$43</c:f>
              <c:numCache>
                <c:formatCode>#,##0</c:formatCode>
                <c:ptCount val="3"/>
                <c:pt idx="0">
                  <c:v>14597.96638923</c:v>
                </c:pt>
                <c:pt idx="1">
                  <c:v>15310.307533139379</c:v>
                </c:pt>
                <c:pt idx="2">
                  <c:v>16096.061883861599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db!$B$44</c:f>
              <c:strCache>
                <c:ptCount val="1"/>
                <c:pt idx="0">
                  <c:v>Auto nuove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db!$C$42:$E$42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db!$C$44:$E$44</c:f>
              <c:numCache>
                <c:formatCode>#,##0</c:formatCode>
                <c:ptCount val="3"/>
                <c:pt idx="0">
                  <c:v>12485.87776844843</c:v>
                </c:pt>
                <c:pt idx="1">
                  <c:v>13195.89405426751</c:v>
                </c:pt>
                <c:pt idx="2">
                  <c:v>15592.04019215247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db!$B$45</c:f>
              <c:strCache>
                <c:ptCount val="1"/>
                <c:pt idx="0">
                  <c:v>Motoveicoli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db!$C$42:$E$42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db!$C$45:$E$45</c:f>
              <c:numCache>
                <c:formatCode>#,##0</c:formatCode>
                <c:ptCount val="3"/>
                <c:pt idx="0">
                  <c:v>1088.5254351904341</c:v>
                </c:pt>
                <c:pt idx="1">
                  <c:v>1115.0141907915779</c:v>
                </c:pt>
                <c:pt idx="2">
                  <c:v>1221.902515288436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db!$B$46</c:f>
              <c:strCache>
                <c:ptCount val="1"/>
                <c:pt idx="0">
                  <c:v>Camper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578541356537395E-2"/>
                  <c:y val="4.1301823862542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390394845360238E-2"/>
                  <c:y val="4.2589706291529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51418566092988E-2"/>
                  <c:y val="3.3535948398386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db!$C$42:$E$42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db!$C$46:$E$46</c:f>
              <c:numCache>
                <c:formatCode>#,##0</c:formatCode>
                <c:ptCount val="3"/>
                <c:pt idx="0">
                  <c:v>127.7649128459806</c:v>
                </c:pt>
                <c:pt idx="1">
                  <c:v>123.42865143198649</c:v>
                </c:pt>
                <c:pt idx="2">
                  <c:v>138.6283792562171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6249120"/>
        <c:axId val="386251864"/>
      </c:lineChart>
      <c:catAx>
        <c:axId val="38624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51864"/>
        <c:crosses val="autoZero"/>
        <c:auto val="1"/>
        <c:lblAlgn val="ctr"/>
        <c:lblOffset val="100"/>
        <c:noMultiLvlLbl val="0"/>
      </c:catAx>
      <c:valAx>
        <c:axId val="3862518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624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6104863595534"/>
          <c:y val="4.9046266041411622E-2"/>
          <c:w val="0.85744629115577375"/>
          <c:h val="0.9019074679171768"/>
        </c:manualLayout>
      </c:layout>
      <c:lineChart>
        <c:grouping val="standard"/>
        <c:varyColors val="0"/>
        <c:ser>
          <c:idx val="0"/>
          <c:order val="0"/>
          <c:tx>
            <c:strRef>
              <c:f>db!$B$24</c:f>
              <c:strCache>
                <c:ptCount val="1"/>
                <c:pt idx="0">
                  <c:v>Mobili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220349545318447E-2"/>
                  <c:y val="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220349545318447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502834980930178E-2"/>
                  <c:y val="6.481408573928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db!$C$23:$E$23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db!$C$24:$E$24</c:f>
              <c:numCache>
                <c:formatCode>_-* #,##0_-;\-* #,##0_-;_-* "-"??_-;_-@_-</c:formatCode>
                <c:ptCount val="3"/>
                <c:pt idx="0">
                  <c:v>13251.51893066521</c:v>
                </c:pt>
                <c:pt idx="1">
                  <c:v>13153.413960814671</c:v>
                </c:pt>
                <c:pt idx="2">
                  <c:v>13289.003741199131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db!$B$25</c:f>
              <c:strCache>
                <c:ptCount val="1"/>
                <c:pt idx="0">
                  <c:v>Tecnologia consumer</c:v>
                </c:pt>
              </c:strCache>
            </c:strRef>
          </c:tx>
          <c:spPr>
            <a:ln>
              <a:solidFill>
                <a:srgbClr val="00CC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220349545318447E-2"/>
                  <c:y val="-7.870406824146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937864109706701E-2"/>
                  <c:y val="-9.259259259259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502970218297455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db!$C$23:$E$23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db!$C$25:$E$25</c:f>
              <c:numCache>
                <c:formatCode>_-* #,##0_-;\-* #,##0_-;_-* "-"??_-;_-@_-</c:formatCode>
                <c:ptCount val="3"/>
                <c:pt idx="0">
                  <c:v>13301.46829449207</c:v>
                </c:pt>
                <c:pt idx="1">
                  <c:v>13180.577458285499</c:v>
                </c:pt>
                <c:pt idx="2">
                  <c:v>13745.10830798043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db!$B$26</c:f>
              <c:strCache>
                <c:ptCount val="1"/>
                <c:pt idx="0">
                  <c:v>Bricolage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50283498093017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350291287765372E-2"/>
                  <c:y val="-7.8703703703703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32776723377097E-2"/>
                  <c:y val="-6.018518518518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db!$C$23:$E$23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db!$C$26:$E$26</c:f>
              <c:numCache>
                <c:formatCode>_-* #,##0_-;\-* #,##0_-;_-* "-"??_-;_-@_-</c:formatCode>
                <c:ptCount val="3"/>
                <c:pt idx="0">
                  <c:v>4711.8221305794104</c:v>
                </c:pt>
                <c:pt idx="1">
                  <c:v>4624.182968424454</c:v>
                </c:pt>
                <c:pt idx="2">
                  <c:v>4617.4844649000261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6247944"/>
        <c:axId val="386246768"/>
      </c:lineChart>
      <c:catAx>
        <c:axId val="386247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46768"/>
        <c:crosses val="autoZero"/>
        <c:auto val="1"/>
        <c:lblAlgn val="ctr"/>
        <c:lblOffset val="100"/>
        <c:noMultiLvlLbl val="0"/>
      </c:catAx>
      <c:valAx>
        <c:axId val="3862467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86247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50059110884576E-2"/>
          <c:y val="0.1108761263367942"/>
          <c:w val="0.88522055105033959"/>
          <c:h val="0.78617123437158976"/>
        </c:manualLayout>
      </c:layout>
      <c:lineChart>
        <c:grouping val="standard"/>
        <c:varyColors val="0"/>
        <c:ser>
          <c:idx val="0"/>
          <c:order val="0"/>
          <c:tx>
            <c:strRef>
              <c:f>db!$B$32</c:f>
              <c:strCache>
                <c:ptCount val="1"/>
                <c:pt idx="0">
                  <c:v>Telefonia</c:v>
                </c:pt>
              </c:strCache>
            </c:strRef>
          </c:tx>
          <c:spPr>
            <a:ln>
              <a:solidFill>
                <a:srgbClr val="00CC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73169772175553E-2"/>
                  <c:y val="-4.8803354846755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285103193183939E-2"/>
                  <c:y val="-8.048109001340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db!$C$32:$E$32</c:f>
              <c:numCache>
                <c:formatCode>_-* #,##0_-;\-* #,##0_-;_-* "-"??_-;_-@_-</c:formatCode>
                <c:ptCount val="3"/>
                <c:pt idx="0">
                  <c:v>3827.7506894127851</c:v>
                </c:pt>
                <c:pt idx="1">
                  <c:v>4069.945844197679</c:v>
                </c:pt>
                <c:pt idx="2">
                  <c:v>4727.2809343150157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db!$B$33</c:f>
              <c:strCache>
                <c:ptCount val="1"/>
                <c:pt idx="0">
                  <c:v>Elettr. Grandi</c:v>
                </c:pt>
              </c:strCache>
            </c:strRef>
          </c:tx>
          <c:spPr>
            <a:ln>
              <a:solidFill>
                <a:srgbClr val="FF993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194755578651997E-2"/>
                  <c:y val="-5.78619573763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42863797756378E-2"/>
                  <c:y val="-5.3728681445452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811960268447797E-2"/>
                  <c:y val="-4.1329737103820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db!$C$33:$E$33</c:f>
              <c:numCache>
                <c:formatCode>_-* #,##0_-;\-* #,##0_-;_-* "-"??_-;_-@_-</c:formatCode>
                <c:ptCount val="3"/>
                <c:pt idx="0">
                  <c:v>2840.0457887314401</c:v>
                </c:pt>
                <c:pt idx="1">
                  <c:v>2905.5314655637899</c:v>
                </c:pt>
                <c:pt idx="2">
                  <c:v>2997.8709952185181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db!$B$34</c:f>
              <c:strCache>
                <c:ptCount val="1"/>
                <c:pt idx="0">
                  <c:v>Elettr. di consumo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194755578651997E-2"/>
                  <c:y val="-1.653189484152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42863797756378E-2"/>
                  <c:y val="-4.5462850372587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24027195658687E-2"/>
                  <c:y val="-4.9249212733451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db!$C$34:$E$34</c:f>
              <c:numCache>
                <c:formatCode>_-* #,##0_-;\-* #,##0_-;_-* "-"??_-;_-@_-</c:formatCode>
                <c:ptCount val="3"/>
                <c:pt idx="0">
                  <c:v>2498.5219731605498</c:v>
                </c:pt>
                <c:pt idx="1">
                  <c:v>2305.7212053376902</c:v>
                </c:pt>
                <c:pt idx="2">
                  <c:v>2086.713159748766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db!$B$35</c:f>
              <c:strCache>
                <c:ptCount val="1"/>
                <c:pt idx="0">
                  <c:v>Information Technology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9882688651441094E-2"/>
                  <c:y val="-4.13297371038195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308495686134801E-2"/>
                  <c:y val="3.306378968305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24027195658687E-2"/>
                  <c:y val="3.1851089701618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db!$C$35:$E$35</c:f>
              <c:numCache>
                <c:formatCode>_-* #,##0_-;\-* #,##0_-;_-* "-"??_-;_-@_-</c:formatCode>
                <c:ptCount val="3"/>
                <c:pt idx="0">
                  <c:v>2174.402560941674</c:v>
                </c:pt>
                <c:pt idx="1">
                  <c:v>2085.4866265206429</c:v>
                </c:pt>
                <c:pt idx="2">
                  <c:v>1977.8657965215971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db!$B$36</c:f>
              <c:strCache>
                <c:ptCount val="1"/>
                <c:pt idx="0">
                  <c:v>Elettr. Piccoli</c:v>
                </c:pt>
              </c:strCache>
            </c:strRef>
          </c:tx>
          <c:spPr>
            <a:ln>
              <a:solidFill>
                <a:srgbClr val="E83C9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506822505862928E-2"/>
                  <c:y val="-4.9595921803386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506663016123748E-2"/>
                  <c:y val="-3.7370373834689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748161050080445E-2"/>
                  <c:y val="2.6332117357278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db!$C$36:$E$36</c:f>
              <c:numCache>
                <c:formatCode>_-* #,##0_-;\-* #,##0_-;_-* "-"??_-;_-@_-</c:formatCode>
                <c:ptCount val="3"/>
                <c:pt idx="0">
                  <c:v>1231.58615423469</c:v>
                </c:pt>
                <c:pt idx="1">
                  <c:v>1245.5605966283099</c:v>
                </c:pt>
                <c:pt idx="2">
                  <c:v>1318.803298425102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db!$B$37</c:f>
              <c:strCache>
                <c:ptCount val="1"/>
                <c:pt idx="0">
                  <c:v>Fotografia</c:v>
                </c:pt>
              </c:strCache>
            </c:strRef>
          </c:tx>
          <c:spPr>
            <a:ln>
              <a:solidFill>
                <a:srgbClr val="9900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780341427659108E-2"/>
                  <c:y val="-4.8902503663517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8597905766817E-2"/>
                  <c:y val="-3.719676339343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397546117454999E-2"/>
                  <c:y val="-4.9595684524584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db!$C$37:$E$37</c:f>
              <c:numCache>
                <c:formatCode>_-* #,##0_-;\-* #,##0_-;_-* "-"??_-;_-@_-</c:formatCode>
                <c:ptCount val="3"/>
                <c:pt idx="0">
                  <c:v>517.12891809364999</c:v>
                </c:pt>
                <c:pt idx="1">
                  <c:v>415.98208382304</c:v>
                </c:pt>
                <c:pt idx="2">
                  <c:v>400.61353054437632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db!$B$38</c:f>
              <c:strCache>
                <c:ptCount val="1"/>
                <c:pt idx="0">
                  <c:v>Home Comfort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468274500448233E-2"/>
                  <c:y val="-1.2398902503663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957880753509272E-2"/>
                  <c:y val="2.47978422622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675322086205532E-2"/>
                  <c:y val="3.9250771677111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db!$C$38:$E$38</c:f>
              <c:numCache>
                <c:formatCode>_-* #,##0_-;\-* #,##0_-;_-* "-"??_-;_-@_-</c:formatCode>
                <c:ptCount val="3"/>
                <c:pt idx="0">
                  <c:v>212.03220991727</c:v>
                </c:pt>
                <c:pt idx="1">
                  <c:v>152.34963621435</c:v>
                </c:pt>
                <c:pt idx="2">
                  <c:v>235.960593207057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6245200"/>
        <c:axId val="386251080"/>
      </c:lineChart>
      <c:catAx>
        <c:axId val="386245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51080"/>
        <c:crosses val="autoZero"/>
        <c:auto val="1"/>
        <c:lblAlgn val="ctr"/>
        <c:lblOffset val="100"/>
        <c:noMultiLvlLbl val="0"/>
      </c:catAx>
      <c:valAx>
        <c:axId val="386251080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38624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3F2"/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58585B"/>
                      </a:solidFill>
                      <a:latin typeface="Helvetic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db!$C$18:$I$18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db!$C$19:$I$19</c:f>
              <c:numCache>
                <c:formatCode>0.0</c:formatCode>
                <c:ptCount val="7"/>
                <c:pt idx="0">
                  <c:v>6.6310000000000002</c:v>
                </c:pt>
                <c:pt idx="1">
                  <c:v>8.0120000000000005</c:v>
                </c:pt>
                <c:pt idx="2">
                  <c:v>9.3469999999999995</c:v>
                </c:pt>
                <c:pt idx="3">
                  <c:v>11.002000000000001</c:v>
                </c:pt>
                <c:pt idx="4">
                  <c:v>12.648</c:v>
                </c:pt>
                <c:pt idx="5">
                  <c:v>14.374000000000001</c:v>
                </c:pt>
                <c:pt idx="6">
                  <c:v>16.611000000000001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6252256"/>
        <c:axId val="386247552"/>
      </c:barChart>
      <c:catAx>
        <c:axId val="386252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pPr>
            <a:endParaRPr lang="it-IT"/>
          </a:p>
        </c:txPr>
        <c:crossAx val="386247552"/>
        <c:crosses val="autoZero"/>
        <c:auto val="1"/>
        <c:lblAlgn val="ctr"/>
        <c:lblOffset val="100"/>
        <c:noMultiLvlLbl val="0"/>
      </c:catAx>
      <c:valAx>
        <c:axId val="3862475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8625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Foglio1!$B$33:$F$33</c:f>
              <c:numCache>
                <c:formatCode>General</c:formatCode>
                <c:ptCount val="5"/>
                <c:pt idx="0">
                  <c:v>52.4</c:v>
                </c:pt>
                <c:pt idx="1">
                  <c:v>51.7</c:v>
                </c:pt>
                <c:pt idx="2">
                  <c:v>48.1</c:v>
                </c:pt>
                <c:pt idx="3">
                  <c:v>45.4</c:v>
                </c:pt>
                <c:pt idx="4">
                  <c:v>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6245592"/>
        <c:axId val="386245984"/>
      </c:barChart>
      <c:catAx>
        <c:axId val="386245592"/>
        <c:scaling>
          <c:orientation val="minMax"/>
        </c:scaling>
        <c:delete val="1"/>
        <c:axPos val="b"/>
        <c:majorTickMark val="out"/>
        <c:minorTickMark val="none"/>
        <c:tickLblPos val="nextTo"/>
        <c:crossAx val="386245984"/>
        <c:crosses val="autoZero"/>
        <c:auto val="1"/>
        <c:lblAlgn val="ctr"/>
        <c:lblOffset val="100"/>
        <c:noMultiLvlLbl val="0"/>
      </c:catAx>
      <c:valAx>
        <c:axId val="38624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6245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46838055735259E-2"/>
          <c:y val="0.10487571814503285"/>
          <c:w val="0.91839344320231853"/>
          <c:h val="0.840189381874235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val>
            <c:numRef>
              <c:f>Foglio1!$B$47:$F$47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4.5999999999999996</c:v>
                </c:pt>
                <c:pt idx="2">
                  <c:v>4.7</c:v>
                </c:pt>
                <c:pt idx="3">
                  <c:v>4.7300000000000004</c:v>
                </c:pt>
                <c:pt idx="4">
                  <c:v>5.13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387540624"/>
        <c:axId val="387538664"/>
      </c:barChart>
      <c:catAx>
        <c:axId val="387540624"/>
        <c:scaling>
          <c:orientation val="minMax"/>
        </c:scaling>
        <c:delete val="1"/>
        <c:axPos val="b"/>
        <c:majorTickMark val="out"/>
        <c:minorTickMark val="none"/>
        <c:tickLblPos val="nextTo"/>
        <c:crossAx val="387538664"/>
        <c:crosses val="autoZero"/>
        <c:auto val="1"/>
        <c:lblAlgn val="ctr"/>
        <c:lblOffset val="100"/>
        <c:noMultiLvlLbl val="0"/>
      </c:catAx>
      <c:valAx>
        <c:axId val="387538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75406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05923257397097"/>
          <c:y val="6.7250246418934206E-2"/>
          <c:w val="0.47375570105854897"/>
          <c:h val="0.86058954894770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i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i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i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i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i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 i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18-34 anni </c:v>
                </c:pt>
                <c:pt idx="1">
                  <c:v>35-49 anni </c:v>
                </c:pt>
                <c:pt idx="2">
                  <c:v>50-64 anni </c:v>
                </c:pt>
                <c:pt idx="3">
                  <c:v>Oltre 64 anni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22.8</c:v>
                </c:pt>
                <c:pt idx="1">
                  <c:v>30.9</c:v>
                </c:pt>
                <c:pt idx="2">
                  <c:v>23.2</c:v>
                </c:pt>
                <c:pt idx="3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68724336"/>
        <c:axId val="468717280"/>
      </c:barChart>
      <c:catAx>
        <c:axId val="468724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468717280"/>
        <c:crosses val="autoZero"/>
        <c:auto val="1"/>
        <c:lblAlgn val="ctr"/>
        <c:lblOffset val="100"/>
        <c:noMultiLvlLbl val="0"/>
      </c:catAx>
      <c:valAx>
        <c:axId val="468717280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6872433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26608411003497E-2"/>
          <c:y val="0.19596076018476"/>
          <c:w val="0.87519429544404204"/>
          <c:h val="0.80193659226136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</c:spPr>
            <c:pictureOptions>
              <c:pictureFormat val="stackScale"/>
            </c:pictureOptions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ackScale"/>
            </c:pictureOptions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Column2</c:v>
                </c:pt>
                <c:pt idx="1">
                  <c:v>Column1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alphaModFix amt="75000"/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5"/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"/>
            </c:pictureOptions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</c:spPr>
            <c:pictureOptions>
              <c:pictureFormat val="stackScale"/>
              <c:pictureStackUnit val="1"/>
            </c:pictureOptions>
          </c:dPt>
          <c:dLbls>
            <c:dLbl>
              <c:idx val="0"/>
              <c:layout>
                <c:manualLayout>
                  <c:x val="2.3430941724800599E-17"/>
                  <c:y val="-0.800426684145799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800426684145799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200" b="0" i="0" u="none" strike="noStrike" kern="1200" baseline="0">
                    <a:solidFill>
                      <a:srgbClr val="58585B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Column2</c:v>
                </c:pt>
                <c:pt idx="1">
                  <c:v>Column1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8"/>
        <c:overlap val="100"/>
        <c:axId val="468720416"/>
        <c:axId val="468713360"/>
      </c:barChart>
      <c:catAx>
        <c:axId val="468720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68713360"/>
        <c:crosses val="autoZero"/>
        <c:auto val="1"/>
        <c:lblAlgn val="ctr"/>
        <c:lblOffset val="100"/>
        <c:noMultiLvlLbl val="0"/>
      </c:catAx>
      <c:valAx>
        <c:axId val="4687133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872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7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24141876701"/>
          <c:y val="5.6650497912061497E-2"/>
          <c:w val="0.64177743609170601"/>
          <c:h val="0.9402985369960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3C96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81630519938876"/>
                  <c:y val="4.649575753670600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latin typeface="Helvetica"/>
                        <a:cs typeface="Helvetica"/>
                      </a:rPr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Helvetica"/>
                        <a:cs typeface="Helvetica"/>
                      </a:rPr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Helvetica"/>
                        <a:cs typeface="Helvetica"/>
                      </a:rPr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95499472538147E-2"/>
                  <c:y val="-2.047862126773085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latin typeface="Helvetica"/>
                        <a:cs typeface="Helvetica"/>
                      </a:rPr>
                      <a:t>3%</a:t>
                    </a:r>
                    <a:endParaRPr lang="en-US" sz="9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Più anziana</c:v>
                </c:pt>
                <c:pt idx="1">
                  <c:v>Uguale a 20 anni fa</c:v>
                </c:pt>
                <c:pt idx="2">
                  <c:v>Più giovane</c:v>
                </c:pt>
                <c:pt idx="3">
                  <c:v>Non sa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83.2</c:v>
                </c:pt>
                <c:pt idx="1">
                  <c:v>6.7</c:v>
                </c:pt>
                <c:pt idx="2">
                  <c:v>6.7</c:v>
                </c:pt>
                <c:pt idx="3">
                  <c:v>3.4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5"/>
          <c:dLbls>
            <c:dLbl>
              <c:idx val="0"/>
              <c:layout>
                <c:manualLayout>
                  <c:x val="-0.38986762036627598"/>
                  <c:y val="-7.879456636665309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205851151018799E-2"/>
                  <c:y val="4.9676317305790398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177517648391894E-2"/>
                  <c:y val="2.6040546874328101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60619306282799E-2"/>
                  <c:y val="1.3314151738491001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tx1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200" b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Più anziana</c:v>
                </c:pt>
                <c:pt idx="1">
                  <c:v>Uguale a 20 anni fa</c:v>
                </c:pt>
                <c:pt idx="2">
                  <c:v>Più giovane</c:v>
                </c:pt>
                <c:pt idx="3">
                  <c:v>Non sa</c:v>
                </c:pt>
              </c:strCache>
            </c:strRef>
          </c:cat>
          <c:val>
            <c:numRef>
              <c:f>Sheet1!$GL$2:$GL$5</c:f>
              <c:numCache>
                <c:formatCode>General</c:formatCode>
                <c:ptCount val="4"/>
                <c:pt idx="0">
                  <c:v>83.2</c:v>
                </c:pt>
                <c:pt idx="1">
                  <c:v>6.7</c:v>
                </c:pt>
                <c:pt idx="2">
                  <c:v>6.7</c:v>
                </c:pt>
                <c:pt idx="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935096681508028"/>
          <c:y val="0.15655917382186499"/>
          <c:w val="0.27328134285292927"/>
          <c:h val="0.79407115226082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83C96"/>
              </a:solidFill>
            </c:spPr>
          </c:dPt>
          <c:dPt>
            <c:idx val="1"/>
            <c:invertIfNegative val="0"/>
            <c:bubble3D val="0"/>
            <c:spPr>
              <a:solidFill>
                <a:srgbClr val="E83C9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5DD3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5DD3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5DD3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5DD3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5DD3FF"/>
              </a:solidFill>
            </c:spPr>
          </c:dPt>
          <c:dPt>
            <c:idx val="8"/>
            <c:invertIfNegative val="0"/>
            <c:bubble3D val="0"/>
            <c:spPr>
              <a:solidFill>
                <a:srgbClr val="5DD3FF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67%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Una società che ha difficoltà a pagare le pensioni a tutti</c:v>
                </c:pt>
                <c:pt idx="1">
                  <c:v>Una società che spende di più in assistenza sociale / sanità pubblica</c:v>
                </c:pt>
                <c:pt idx="2">
                  <c:v>Una società meno produttiva</c:v>
                </c:pt>
                <c:pt idx="3">
                  <c:v>Cambiamenti nei consumi di beni e servizi</c:v>
                </c:pt>
                <c:pt idx="4">
                  <c:v>Una società con più memoria storica</c:v>
                </c:pt>
                <c:pt idx="5">
                  <c:v>Una società riorganizzata secondo nuovi principi</c:v>
                </c:pt>
                <c:pt idx="6">
                  <c:v>Una società più propensa al risparmio</c:v>
                </c:pt>
                <c:pt idx="7">
                  <c:v>Una società riorganizzata secondo nuove formule di convivenza</c:v>
                </c:pt>
                <c:pt idx="8">
                  <c:v>Una società abituata a pianificare a lungo termine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67.099999999999994</c:v>
                </c:pt>
                <c:pt idx="1">
                  <c:v>56.6</c:v>
                </c:pt>
                <c:pt idx="2">
                  <c:v>38</c:v>
                </c:pt>
                <c:pt idx="3">
                  <c:v>22.1</c:v>
                </c:pt>
                <c:pt idx="4">
                  <c:v>9.5</c:v>
                </c:pt>
                <c:pt idx="5">
                  <c:v>8.4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87158960"/>
        <c:axId val="463713456"/>
      </c:barChart>
      <c:catAx>
        <c:axId val="387158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100">
                <a:solidFill>
                  <a:srgbClr val="58585B"/>
                </a:solidFill>
                <a:latin typeface="Helvetica"/>
                <a:cs typeface="Helvetica"/>
              </a:defRPr>
            </a:pPr>
            <a:endParaRPr lang="it-IT"/>
          </a:p>
        </c:txPr>
        <c:crossAx val="463713456"/>
        <c:crosses val="autoZero"/>
        <c:auto val="1"/>
        <c:lblAlgn val="ctr"/>
        <c:lblOffset val="100"/>
        <c:noMultiLvlLbl val="0"/>
      </c:catAx>
      <c:valAx>
        <c:axId val="463713456"/>
        <c:scaling>
          <c:orientation val="minMax"/>
          <c:max val="8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38715896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40374936314"/>
          <c:y val="5.9701463003925599E-2"/>
          <c:w val="0.64177743609170601"/>
          <c:h val="0.9402985369960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solidFill>
                <a:srgbClr val="00CCFF"/>
              </a:solidFill>
              <a:ln w="28575">
                <a:noFill/>
              </a:ln>
            </c:spPr>
          </c:dPt>
          <c:dPt>
            <c:idx val="1"/>
            <c:bubble3D val="0"/>
            <c:spPr>
              <a:solidFill>
                <a:srgbClr val="E83C96"/>
              </a:solidFill>
              <a:ln w="28575">
                <a:noFill/>
              </a:ln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>
                <a:noFill/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28575">
                <a:noFill/>
              </a:ln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noFill/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noFill/>
              </a:ln>
            </c:spPr>
          </c:dPt>
          <c:dLbls>
            <c:dLbl>
              <c:idx val="0"/>
              <c:layout>
                <c:manualLayout>
                  <c:x val="1.87079124579125E-2"/>
                  <c:y val="8.614525866547620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FFFF"/>
                        </a:solidFill>
                        <a:latin typeface="Helvetica"/>
                        <a:cs typeface="Helvetica"/>
                      </a:rPr>
                      <a:t>34%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0353535353535E-2"/>
                  <c:y val="-5.4819710059848398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defRPr>
                    </a:pPr>
                    <a:r>
                      <a:rPr lang="en-US" sz="1200" b="1" smtClean="0">
                        <a:solidFill>
                          <a:schemeClr val="bg1"/>
                        </a:solidFill>
                        <a:latin typeface="Helvetica"/>
                        <a:cs typeface="Helvetica"/>
                      </a:rPr>
                      <a:t>63%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5744949494949E-3"/>
                  <c:y val="-9.09224048278342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888B8D"/>
                        </a:solidFill>
                        <a:latin typeface="Helvetica"/>
                        <a:cs typeface="Helvetica"/>
                      </a:rPr>
                      <a:t>3%</a:t>
                    </a:r>
                    <a:endParaRPr lang="en-US" sz="9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88B8D"/>
                    </a:solidFill>
                    <a:effectLst/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33.9</c:v>
                </c:pt>
                <c:pt idx="1">
                  <c:v>63.4</c:v>
                </c:pt>
                <c:pt idx="2">
                  <c:v>2.8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5"/>
          <c:dLbls>
            <c:dLbl>
              <c:idx val="0"/>
              <c:layout>
                <c:manualLayout>
                  <c:x val="-2.0883803121445599E-2"/>
                  <c:y val="-7.1529604254404163E-3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1">
                      <a:solidFill>
                        <a:srgbClr val="00B3F2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958754208754197E-2"/>
                  <c:y val="-9.4398739085004194E-2"/>
                </c:manualLayout>
              </c:layout>
              <c:tx>
                <c:rich>
                  <a:bodyPr rot="0" vert="horz" anchor="b" anchorCtr="0"/>
                  <a:lstStyle/>
                  <a:p>
                    <a:pPr>
                      <a:defRPr sz="1200" b="0">
                        <a:solidFill>
                          <a:schemeClr val="tx1"/>
                        </a:solidFill>
                        <a:latin typeface="Helvetica"/>
                        <a:ea typeface="+mn-ea"/>
                        <a:cs typeface="Helvetica"/>
                      </a:defRPr>
                    </a:pPr>
                    <a:r>
                      <a:rPr lang="en-US" sz="12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No</a:t>
                    </a:r>
                    <a:endParaRPr lang="en-US" dirty="0">
                      <a:solidFill>
                        <a:srgbClr val="E83C96"/>
                      </a:solidFill>
                    </a:endParaRPr>
                  </a:p>
                </c:rich>
              </c:tx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51346801346798E-3"/>
                  <c:y val="-2.5133202954097902E-2"/>
                </c:manualLayout>
              </c:layout>
              <c:tx>
                <c:rich>
                  <a:bodyPr rot="0" vert="horz" anchor="b" anchorCtr="0"/>
                  <a:lstStyle/>
                  <a:p>
                    <a:pPr>
                      <a:defRPr sz="1200" b="0">
                        <a:solidFill>
                          <a:schemeClr val="tx1"/>
                        </a:solidFill>
                        <a:latin typeface="Helvetica"/>
                        <a:ea typeface="+mn-ea"/>
                        <a:cs typeface="Helvetica"/>
                      </a:defRPr>
                    </a:pPr>
                    <a:r>
                      <a:rPr lang="en-US" sz="12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Non sa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694498550366407E-2"/>
                  <c:y val="3.0379796303867699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tx1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200" b="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sa</c:v>
                </c:pt>
              </c:strCache>
            </c:strRef>
          </c:cat>
          <c:val>
            <c:numRef>
              <c:f>Sheet1!$GL$2:$GL$4</c:f>
              <c:numCache>
                <c:formatCode>General</c:formatCode>
                <c:ptCount val="3"/>
                <c:pt idx="0">
                  <c:v>33.9</c:v>
                </c:pt>
                <c:pt idx="1">
                  <c:v>63.4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96832256061202"/>
          <c:y val="8.9905171281739801E-3"/>
          <c:w val="0.50026443355290395"/>
          <c:h val="0.989376323579330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6CCFF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9459072260562972E-3"/>
                  <c:y val="-1.175925925925925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  <a:latin typeface="Helvetica"/>
                        <a:cs typeface="Helvetica"/>
                      </a:rPr>
                      <a:t>43%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FFFF"/>
                        </a:solidFill>
                        <a:effectLst/>
                        <a:latin typeface="Helvetica"/>
                        <a:cs typeface="Helvetica"/>
                      </a:defRPr>
                    </a:pPr>
                    <a:r>
                      <a:rPr lang="en-US" sz="1200" dirty="0" smtClean="0">
                        <a:solidFill>
                          <a:srgbClr val="FFFFFF"/>
                        </a:solidFill>
                        <a:latin typeface="Helvetica"/>
                        <a:cs typeface="Helvetica"/>
                      </a:rPr>
                      <a:t>20%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Helvetica"/>
                        <a:cs typeface="Helvetica"/>
                      </a:rPr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285770263771602E-2"/>
                  <c:y val="3.755050355517700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58585B"/>
                        </a:solidFill>
                        <a:effectLst/>
                        <a:latin typeface="Helvetica"/>
                        <a:cs typeface="Helvetica"/>
                      </a:defRPr>
                    </a:pPr>
                    <a:r>
                      <a:rPr lang="en-US" sz="120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2%</a:t>
                    </a:r>
                    <a:endParaRPr lang="en-US" dirty="0">
                      <a:solidFill>
                        <a:srgbClr val="58585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Helvetica"/>
                        <a:cs typeface="Helvetica"/>
                      </a:rPr>
                      <a:t>18</a:t>
                    </a:r>
                    <a:r>
                      <a:rPr lang="en-US" sz="1200" b="1" i="0" u="none" strike="noStrike" baseline="0" smtClean="0">
                        <a:effectLst/>
                        <a:latin typeface="Helvetica"/>
                        <a:cs typeface="Helvetica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Fino a 500 €</c:v>
                </c:pt>
                <c:pt idx="1">
                  <c:v>Da 501 a 1000 €</c:v>
                </c:pt>
                <c:pt idx="2">
                  <c:v>Da 1001 e 2000 €</c:v>
                </c:pt>
                <c:pt idx="3">
                  <c:v>Più di 2000  €</c:v>
                </c:pt>
                <c:pt idx="4">
                  <c:v>Non sa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43.4</c:v>
                </c:pt>
                <c:pt idx="1">
                  <c:v>19.7</c:v>
                </c:pt>
                <c:pt idx="2">
                  <c:v>16.8</c:v>
                </c:pt>
                <c:pt idx="3">
                  <c:v>1.7</c:v>
                </c:pt>
                <c:pt idx="4">
                  <c:v>18.100000000000001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dLbls>
            <c:dLbl>
              <c:idx val="0"/>
              <c:layout>
                <c:manualLayout>
                  <c:x val="4.4642534581365398E-2"/>
                  <c:y val="-5.432904950399319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26500337154401E-2"/>
                  <c:y val="2.716468881351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508664473959774E-2"/>
                  <c:y val="-2.122314814814814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Da 1001 </a:t>
                    </a:r>
                    <a:r>
                      <a:rPr lang="en-US" sz="1200" b="0" dirty="0" smtClean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a </a:t>
                    </a:r>
                    <a:r>
                      <a:rPr lang="en-US" sz="1200" b="0" dirty="0">
                        <a:solidFill>
                          <a:srgbClr val="58585B"/>
                        </a:solidFill>
                        <a:latin typeface="Helvetica"/>
                        <a:cs typeface="Helvetica"/>
                      </a:rPr>
                      <a:t>2000 €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0226937625071"/>
                      <c:h val="0.1596722805701867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89161535343267E-2"/>
                  <c:y val="1.79944846363035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331875765375197E-2"/>
                  <c:y val="1.53406605327606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b" anchorCtr="0"/>
              <a:lstStyle/>
              <a:p>
                <a:pPr>
                  <a:defRPr sz="1200" b="0" cap="none" baseline="0">
                    <a:solidFill>
                      <a:srgbClr val="58585B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Fino a 500 €</c:v>
                </c:pt>
                <c:pt idx="1">
                  <c:v>Da 501 a 1000 €</c:v>
                </c:pt>
                <c:pt idx="2">
                  <c:v>Da 1001 e 2000 €</c:v>
                </c:pt>
                <c:pt idx="3">
                  <c:v>Più di 2000  €</c:v>
                </c:pt>
                <c:pt idx="4">
                  <c:v>Non sa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43.4</c:v>
                </c:pt>
                <c:pt idx="1">
                  <c:v>19.7</c:v>
                </c:pt>
                <c:pt idx="2">
                  <c:v>16.8</c:v>
                </c:pt>
                <c:pt idx="3">
                  <c:v>1.7</c:v>
                </c:pt>
                <c:pt idx="4">
                  <c:v>18.100000000000001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030090551399"/>
          <c:y val="5.6650386009138201E-2"/>
          <c:w val="0.64177743609170601"/>
          <c:h val="0.9402985369960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E83C96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2"/>
              </a:solidFill>
              <a:ln w="28575">
                <a:noFill/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31%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67%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06816709709854E-2"/>
                  <c:y val="-9.758331541229559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30.7</c:v>
                </c:pt>
                <c:pt idx="1">
                  <c:v>67.400000000000006</c:v>
                </c:pt>
                <c:pt idx="2">
                  <c:v>1.8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explosion val="5"/>
          <c:dLbls>
            <c:dLbl>
              <c:idx val="0"/>
              <c:layout>
                <c:manualLayout>
                  <c:x val="-1.7935371040987493E-2"/>
                  <c:y val="1.7043272774309712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1">
                      <a:solidFill>
                        <a:srgbClr val="00B0EE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74672540982145E-2"/>
                  <c:y val="-5.629056773209884E-2"/>
                </c:manualLayout>
              </c:layout>
              <c:tx>
                <c:rich>
                  <a:bodyPr rot="0" vert="horz" anchor="b" anchorCtr="0"/>
                  <a:lstStyle/>
                  <a:p>
                    <a:pPr>
                      <a:defRPr sz="1200" b="0">
                        <a:solidFill>
                          <a:schemeClr val="tx1"/>
                        </a:solidFill>
                        <a:latin typeface="Helvetica"/>
                        <a:ea typeface="+mn-ea"/>
                        <a:cs typeface="Helvetica"/>
                      </a:defRPr>
                    </a:pPr>
                    <a:r>
                      <a:rPr lang="en-US" sz="12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No</a:t>
                    </a:r>
                    <a:endParaRPr lang="en-US" sz="1600" dirty="0">
                      <a:solidFill>
                        <a:srgbClr val="E83C96"/>
                      </a:solidFill>
                    </a:endParaRPr>
                  </a:p>
                </c:rich>
              </c:tx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700122295737004E-3"/>
                  <c:y val="5.3330613979105955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accent3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694498550366407E-2"/>
                  <c:y val="3.0379796303867699E-2"/>
                </c:manualLayout>
              </c:layout>
              <c:spPr>
                <a:noFill/>
                <a:ln w="38100" cap="flat" cmpd="sng" algn="ctr">
                  <a:noFill/>
                  <a:prstDash val="solid"/>
                </a:ln>
                <a:effectLst>
                  <a:glow rad="63500">
                    <a:schemeClr val="tx1">
                      <a:alpha val="40000"/>
                    </a:schemeClr>
                  </a:glow>
                </a:effectLst>
              </c:spPr>
              <c:txPr>
                <a:bodyPr rot="0" vert="horz" anchor="b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Helvetica"/>
                      <a:ea typeface="+mn-ea"/>
                      <a:cs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779501011463295E-2"/>
                  <c:y val="-1.08658755254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 cap="flat" cmpd="sng" algn="ctr">
                <a:noFill/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txPr>
              <a:bodyPr rot="0" vert="horz" anchor="b" anchorCtr="0"/>
              <a:lstStyle/>
              <a:p>
                <a:pPr>
                  <a:defRPr sz="1200" b="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sa</c:v>
                </c:pt>
              </c:strCache>
            </c:strRef>
          </c:cat>
          <c:val>
            <c:numRef>
              <c:f>Sheet1!$GL$2:$GL$4</c:f>
              <c:numCache>
                <c:formatCode>General</c:formatCode>
                <c:ptCount val="3"/>
                <c:pt idx="0">
                  <c:v>30.7</c:v>
                </c:pt>
                <c:pt idx="1">
                  <c:v>67.400000000000006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9629370046601"/>
          <c:y val="0"/>
          <c:w val="0.59213112976315896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CCFF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857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Helvetica"/>
                        <a:cs typeface="Helvetica"/>
                      </a:rPr>
                      <a:t>67%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Helvetica"/>
                        <a:cs typeface="Helvetica"/>
                      </a:rPr>
                      <a:t>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359347504174151E-3"/>
                  <c:y val="-6.440307603290236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defRPr>
                    </a:pPr>
                    <a:r>
                      <a:rPr lang="en-US" sz="1400" b="1" dirty="0" smtClean="0">
                        <a:latin typeface="Helvetica"/>
                        <a:cs typeface="Helvetica"/>
                      </a:rPr>
                      <a:t>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smtClean="0">
                        <a:latin typeface="Helvetica"/>
                        <a:cs typeface="Helvetica"/>
                      </a:rPr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Fino a 500 €</c:v>
                </c:pt>
                <c:pt idx="1">
                  <c:v>Da 501 a 1000 €</c:v>
                </c:pt>
                <c:pt idx="2">
                  <c:v>Da 1001 e 2000 €</c:v>
                </c:pt>
                <c:pt idx="3">
                  <c:v>Più di 2000  €</c:v>
                </c:pt>
                <c:pt idx="4">
                  <c:v>Non sa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66.5</c:v>
                </c:pt>
                <c:pt idx="1">
                  <c:v>13.4</c:v>
                </c:pt>
                <c:pt idx="2">
                  <c:v>1.7</c:v>
                </c:pt>
                <c:pt idx="3">
                  <c:v>0.2</c:v>
                </c:pt>
                <c:pt idx="4">
                  <c:v>18.2</c:v>
                </c:pt>
              </c:numCache>
            </c:numRef>
          </c:val>
        </c:ser>
        <c:ser>
          <c:idx val="1"/>
          <c:order val="1"/>
          <c:tx>
            <c:v>Labels</c:v>
          </c:tx>
          <c:spPr>
            <a:noFill/>
            <a:ln>
              <a:noFill/>
            </a:ln>
          </c:spPr>
          <c:dLbls>
            <c:dLbl>
              <c:idx val="0"/>
              <c:layout>
                <c:manualLayout>
                  <c:x val="-0.130207179643719"/>
                  <c:y val="0.189243739039727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523515938865299E-2"/>
                  <c:y val="3.99308641975308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</a:rPr>
                      <a:t>Da 501 </a:t>
                    </a:r>
                    <a:r>
                      <a:rPr lang="en-US" sz="1200" b="0" dirty="0">
                        <a:solidFill>
                          <a:schemeClr val="tx1"/>
                        </a:solidFill>
                      </a:rPr>
                      <a:t>a 1000 €</a:t>
                    </a:r>
                    <a:endParaRPr lang="en-US" dirty="0">
                      <a:solidFill>
                        <a:srgbClr val="7FC09A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45640615804738"/>
                      <c:h val="0.1287707544043967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435461185563709E-2"/>
                  <c:y val="7.053350859339535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rPr>
                      <a:t>Da 1001 e 2000 €</a:t>
                    </a:r>
                    <a:endParaRPr lang="en-US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0226937625071"/>
                      <c:h val="0.15967228057018676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331875765375197E-2"/>
                  <c:y val="1.53406605327606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486176668914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b" anchorCtr="0"/>
              <a:lstStyle/>
              <a:p>
                <a:pPr>
                  <a:defRPr sz="1200" b="0" cap="none" baseline="0">
                    <a:solidFill>
                      <a:schemeClr val="tx1"/>
                    </a:solidFill>
                    <a:latin typeface="Helvetica"/>
                    <a:cs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Fino a 500 €</c:v>
                </c:pt>
                <c:pt idx="1">
                  <c:v>Da 501 a 1000 €</c:v>
                </c:pt>
                <c:pt idx="2">
                  <c:v>Da 1001 e 2000 €</c:v>
                </c:pt>
                <c:pt idx="3">
                  <c:v>Più di 2000  €</c:v>
                </c:pt>
                <c:pt idx="4">
                  <c:v>Non sa</c:v>
                </c:pt>
              </c:strCache>
            </c:strRef>
          </c:cat>
          <c:val>
            <c:numRef>
              <c:f>Sheet1!$GL$2:$GL$6</c:f>
              <c:numCache>
                <c:formatCode>General</c:formatCode>
                <c:ptCount val="5"/>
                <c:pt idx="0">
                  <c:v>66.5</c:v>
                </c:pt>
                <c:pt idx="1">
                  <c:v>13.4</c:v>
                </c:pt>
                <c:pt idx="2">
                  <c:v>1.7</c:v>
                </c:pt>
                <c:pt idx="3">
                  <c:v>0.2</c:v>
                </c:pt>
                <c:pt idx="4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0.29018</cdr:x>
      <cdr:y>0.34029</cdr:y>
    </cdr:from>
    <cdr:to>
      <cdr:x>0.62124</cdr:x>
      <cdr:y>0.72314</cdr:y>
    </cdr:to>
    <cdr:sp macro="" textlink="">
      <cdr:nvSpPr>
        <cdr:cNvPr id="12" name="Content Placeholder 43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1781510" y="1425911"/>
          <a:ext cx="2032557" cy="1604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vert="horz" lIns="90000" tIns="90000" rIns="90000" bIns="90000" rtlCol="0" anchor="ctr">
          <a:no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0" i="0" dirty="0">
              <a:solidFill>
                <a:srgbClr val="58585B"/>
              </a:solidFill>
              <a:latin typeface="Helvetica"/>
              <a:cs typeface="Helvetica"/>
            </a:rPr>
            <a:t>Nella sua famiglia </a:t>
          </a:r>
          <a:endParaRPr lang="it-IT" sz="1200" b="0" i="0" dirty="0" smtClean="0">
            <a:solidFill>
              <a:srgbClr val="58585B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b="0" i="0" dirty="0" smtClean="0">
              <a:solidFill>
                <a:srgbClr val="58585B"/>
              </a:solidFill>
              <a:latin typeface="Helvetica"/>
              <a:cs typeface="Helvetica"/>
            </a:rPr>
            <a:t>ci </a:t>
          </a:r>
          <a:r>
            <a:rPr lang="it-IT" sz="1200" b="0" i="0" dirty="0">
              <a:solidFill>
                <a:srgbClr val="58585B"/>
              </a:solidFill>
              <a:latin typeface="Helvetica"/>
              <a:cs typeface="Helvetica"/>
            </a:rPr>
            <a:t>sono </a:t>
          </a:r>
          <a:r>
            <a:rPr lang="it-IT" sz="1200" b="0" i="0" dirty="0" smtClean="0">
              <a:solidFill>
                <a:srgbClr val="58585B"/>
              </a:solidFill>
              <a:latin typeface="Helvetica"/>
              <a:cs typeface="Helvetica"/>
            </a:rPr>
            <a:t>persone</a:t>
          </a:r>
        </a:p>
        <a:p xmlns:a="http://schemas.openxmlformats.org/drawingml/2006/main">
          <a:pPr algn="ctr"/>
          <a:r>
            <a:rPr lang="it-IT" sz="1200" b="0" i="0" dirty="0" smtClean="0">
              <a:solidFill>
                <a:srgbClr val="58585B"/>
              </a:solidFill>
              <a:latin typeface="Helvetica"/>
              <a:cs typeface="Helvetica"/>
            </a:rPr>
            <a:t>anziane </a:t>
          </a:r>
          <a:r>
            <a:rPr lang="it-IT" sz="1200" b="0" i="0" dirty="0">
              <a:solidFill>
                <a:srgbClr val="58585B"/>
              </a:solidFill>
              <a:latin typeface="Helvetica"/>
              <a:cs typeface="Helvetica"/>
            </a:rPr>
            <a:t>che hanno bisogno </a:t>
          </a:r>
          <a:endParaRPr lang="it-IT" sz="1200" b="0" i="0" dirty="0" smtClean="0">
            <a:solidFill>
              <a:srgbClr val="58585B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b="0" i="0" dirty="0" smtClean="0">
              <a:solidFill>
                <a:srgbClr val="58585B"/>
              </a:solidFill>
              <a:latin typeface="Helvetica"/>
              <a:cs typeface="Helvetica"/>
            </a:rPr>
            <a:t>di assistenza?</a:t>
          </a:r>
          <a:endParaRPr lang="it-IT" sz="1200" b="0" i="0" dirty="0">
            <a:solidFill>
              <a:srgbClr val="58585B"/>
            </a:solidFill>
            <a:latin typeface="Helvetica"/>
            <a:cs typeface="Helvetic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0.30089</cdr:x>
      <cdr:y>0.37088</cdr:y>
    </cdr:from>
    <cdr:to>
      <cdr:x>0.64306</cdr:x>
      <cdr:y>0.6767</cdr:y>
    </cdr:to>
    <cdr:sp macro="" textlink="">
      <cdr:nvSpPr>
        <cdr:cNvPr id="2" name="Content Placeholder 43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2025383" y="1642928"/>
          <a:ext cx="2303223" cy="13547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vert="horz" lIns="90000" tIns="90000" rIns="90000" bIns="90000" rtlCol="0" anchor="ctr">
          <a:no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dirty="0">
              <a:solidFill>
                <a:srgbClr val="58585B"/>
              </a:solidFill>
              <a:latin typeface="Helvetica"/>
              <a:cs typeface="Helvetica"/>
            </a:rPr>
            <a:t>Nella sua famiglia </a:t>
          </a:r>
          <a:endParaRPr lang="it-IT" sz="1200" dirty="0" smtClean="0">
            <a:solidFill>
              <a:srgbClr val="58585B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dirty="0" smtClean="0">
              <a:solidFill>
                <a:srgbClr val="58585B"/>
              </a:solidFill>
              <a:latin typeface="Helvetica"/>
              <a:cs typeface="Helvetica"/>
            </a:rPr>
            <a:t>ci </a:t>
          </a:r>
          <a:r>
            <a:rPr lang="it-IT" sz="1200" dirty="0">
              <a:solidFill>
                <a:srgbClr val="58585B"/>
              </a:solidFill>
              <a:latin typeface="Helvetica"/>
              <a:cs typeface="Helvetica"/>
            </a:rPr>
            <a:t>sono persone </a:t>
          </a:r>
          <a:r>
            <a:rPr lang="it-IT" sz="1200" dirty="0" smtClean="0">
              <a:solidFill>
                <a:srgbClr val="58585B"/>
              </a:solidFill>
              <a:latin typeface="Helvetica"/>
              <a:cs typeface="Helvetica"/>
            </a:rPr>
            <a:t>anziane</a:t>
          </a:r>
        </a:p>
        <a:p xmlns:a="http://schemas.openxmlformats.org/drawingml/2006/main">
          <a:pPr algn="ctr"/>
          <a:r>
            <a:rPr lang="it-IT" sz="1200" dirty="0" smtClean="0">
              <a:solidFill>
                <a:srgbClr val="58585B"/>
              </a:solidFill>
              <a:latin typeface="Helvetica"/>
              <a:cs typeface="Helvetica"/>
            </a:rPr>
            <a:t>che si occupano</a:t>
          </a:r>
        </a:p>
        <a:p xmlns:a="http://schemas.openxmlformats.org/drawingml/2006/main">
          <a:pPr algn="ctr"/>
          <a:r>
            <a:rPr lang="it-IT" sz="1200" dirty="0" smtClean="0">
              <a:solidFill>
                <a:srgbClr val="58585B"/>
              </a:solidFill>
              <a:latin typeface="Helvetica"/>
              <a:cs typeface="Helvetica"/>
            </a:rPr>
            <a:t>di figli, nipoti</a:t>
          </a:r>
        </a:p>
        <a:p xmlns:a="http://schemas.openxmlformats.org/drawingml/2006/main">
          <a:pPr algn="ctr"/>
          <a:r>
            <a:rPr lang="it-IT" sz="1200" dirty="0" smtClean="0">
              <a:solidFill>
                <a:srgbClr val="58585B"/>
              </a:solidFill>
              <a:latin typeface="Helvetica"/>
              <a:cs typeface="Helvetica"/>
            </a:rPr>
            <a:t>o altre persone?  </a:t>
          </a:r>
          <a:endParaRPr lang="it-IT" sz="1200" dirty="0">
            <a:solidFill>
              <a:srgbClr val="58585B"/>
            </a:solidFill>
            <a:latin typeface="Helvetica"/>
            <a:cs typeface="Helvetica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0.03011</cdr:x>
      <cdr:y>0.46191</cdr:y>
    </cdr:from>
    <cdr:to>
      <cdr:x>0.23679</cdr:x>
      <cdr:y>0.64345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1204" y="1174642"/>
          <a:ext cx="90060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200" b="0" dirty="0" smtClean="0">
            <a:solidFill>
              <a:schemeClr val="tx2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b="0" dirty="0">
              <a:solidFill>
                <a:schemeClr val="tx2"/>
              </a:solidFill>
              <a:latin typeface="Helvetica"/>
              <a:cs typeface="Helvetica"/>
            </a:rPr>
            <a:t>+</a:t>
          </a:r>
          <a:r>
            <a:rPr lang="it-IT" sz="1200" b="0" dirty="0" smtClean="0">
              <a:solidFill>
                <a:schemeClr val="tx2"/>
              </a:solidFill>
              <a:latin typeface="Helvetica"/>
              <a:cs typeface="Helvetica"/>
            </a:rPr>
            <a:t>8,4%</a:t>
          </a:r>
          <a:endParaRPr lang="it-IT" sz="1200" b="0" dirty="0">
            <a:solidFill>
              <a:schemeClr val="tx2"/>
            </a:solidFill>
            <a:latin typeface="Helvetica"/>
            <a:cs typeface="Helvetica"/>
          </a:endParaRPr>
        </a:p>
      </cdr:txBody>
    </cdr:sp>
  </cdr:relSizeAnchor>
  <cdr:relSizeAnchor xmlns:cdr="http://schemas.openxmlformats.org/drawingml/2006/chartDrawing">
    <cdr:from>
      <cdr:x>0.22549</cdr:x>
      <cdr:y>0.32307</cdr:y>
    </cdr:from>
    <cdr:to>
      <cdr:x>0.41063</cdr:x>
      <cdr:y>0.50461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982571" y="821570"/>
          <a:ext cx="80674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200" b="0" dirty="0" smtClean="0">
            <a:solidFill>
              <a:schemeClr val="tx2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b="0" dirty="0" smtClean="0">
              <a:solidFill>
                <a:schemeClr val="tx2"/>
              </a:solidFill>
              <a:latin typeface="Helvetica"/>
              <a:cs typeface="Helvetica"/>
            </a:rPr>
            <a:t>+6,0%</a:t>
          </a:r>
          <a:endParaRPr lang="it-IT" sz="1200" b="0" dirty="0">
            <a:solidFill>
              <a:schemeClr val="tx2"/>
            </a:solidFill>
            <a:latin typeface="Helvetica"/>
            <a:cs typeface="Helvetica"/>
          </a:endParaRPr>
        </a:p>
      </cdr:txBody>
    </cdr:sp>
  </cdr:relSizeAnchor>
  <cdr:relSizeAnchor xmlns:cdr="http://schemas.openxmlformats.org/drawingml/2006/chartDrawing">
    <cdr:from>
      <cdr:x>0.40891</cdr:x>
      <cdr:y>0.2493</cdr:y>
    </cdr:from>
    <cdr:to>
      <cdr:x>0.59859</cdr:x>
      <cdr:y>0.43084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1781844" y="633974"/>
          <a:ext cx="82652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200" b="0" dirty="0" smtClean="0">
            <a:solidFill>
              <a:schemeClr val="tx2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b="0" dirty="0" smtClean="0">
              <a:solidFill>
                <a:schemeClr val="tx2"/>
              </a:solidFill>
              <a:latin typeface="Helvetica"/>
              <a:cs typeface="Helvetica"/>
            </a:rPr>
            <a:t>+1,7%</a:t>
          </a:r>
          <a:endParaRPr lang="it-IT" sz="1200" b="0" dirty="0">
            <a:solidFill>
              <a:schemeClr val="tx2"/>
            </a:solidFill>
            <a:latin typeface="Helvetica"/>
            <a:cs typeface="Helvetica"/>
          </a:endParaRPr>
        </a:p>
      </cdr:txBody>
    </cdr:sp>
  </cdr:relSizeAnchor>
  <cdr:relSizeAnchor xmlns:cdr="http://schemas.openxmlformats.org/drawingml/2006/chartDrawing">
    <cdr:from>
      <cdr:x>0.61309</cdr:x>
      <cdr:y>0.22502</cdr:y>
    </cdr:from>
    <cdr:to>
      <cdr:x>0.77587</cdr:x>
      <cdr:y>0.40656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2671557" y="572230"/>
          <a:ext cx="7093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2140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428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6422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856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0704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284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498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7126" algn="l" defTabSz="92428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 sz="1200" b="0" dirty="0" smtClean="0">
            <a:solidFill>
              <a:schemeClr val="tx2"/>
            </a:solidFill>
            <a:latin typeface="Helvetica"/>
            <a:cs typeface="Helvetica"/>
          </a:endParaRPr>
        </a:p>
        <a:p xmlns:a="http://schemas.openxmlformats.org/drawingml/2006/main">
          <a:pPr algn="ctr"/>
          <a:r>
            <a:rPr lang="it-IT" sz="1200" b="0" dirty="0" smtClean="0">
              <a:solidFill>
                <a:schemeClr val="tx2"/>
              </a:solidFill>
              <a:latin typeface="Helvetica"/>
              <a:cs typeface="Helvetica"/>
            </a:rPr>
            <a:t>+0,5%</a:t>
          </a:r>
          <a:endParaRPr lang="it-IT" sz="1200" b="0" dirty="0">
            <a:solidFill>
              <a:schemeClr val="tx2"/>
            </a:solidFill>
            <a:latin typeface="Helvetica"/>
            <a:cs typeface="Helvetic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11059CDB-72EA-483D-9A34-D50D3267644F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2556AC4-8048-47C4-97D0-565009C72CF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D6798F8-BDA6-46C0-A11F-B16041C3620C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28DE85F-A49F-4D4C-8D78-799212E249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3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0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D12D0-F405-44CC-BD02-2B2CD184BA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D12D0-F405-44CC-BD02-2B2CD184BA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5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814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0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88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3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93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94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2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5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17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9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74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18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57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D12D0-F405-44CC-BD02-2B2CD184BA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0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8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36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17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2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54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58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97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49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06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17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2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A52-D344-424C-B0C7-E95393716CCE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5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36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METTI IMMATRICOLATO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A52-D344-424C-B0C7-E95393716CCE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594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A52-D344-424C-B0C7-E95393716CCE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59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A52-D344-424C-B0C7-E95393716CCE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594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A52-D344-424C-B0C7-E95393716CCE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594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7A52-D344-424C-B0C7-E95393716CCE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59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2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366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36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3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3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3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9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9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92" r="20021" b="591"/>
          <a:stretch/>
        </p:blipFill>
        <p:spPr>
          <a:xfrm>
            <a:off x="6965726" y="4686827"/>
            <a:ext cx="1103854" cy="2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86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83" r="22230" b="590"/>
          <a:stretch/>
        </p:blipFill>
        <p:spPr>
          <a:xfrm>
            <a:off x="6965726" y="4772677"/>
            <a:ext cx="1073374" cy="16262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2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  <a:endParaRPr lang="en-GB" dirty="0">
              <a:solidFill>
                <a:srgbClr val="C8C9C7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5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1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3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3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77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43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06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22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smtClean="0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6430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648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58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2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8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175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62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1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38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3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36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92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08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2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7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2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9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2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2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1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92" r="20021" b="591"/>
          <a:stretch/>
        </p:blipFill>
        <p:spPr>
          <a:xfrm>
            <a:off x="6965726" y="4686827"/>
            <a:ext cx="1103854" cy="2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0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83" r="22230" b="590"/>
          <a:stretch/>
        </p:blipFill>
        <p:spPr>
          <a:xfrm>
            <a:off x="6965726" y="4772677"/>
            <a:ext cx="1073374" cy="16262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  <a:endParaRPr lang="en-GB" dirty="0">
              <a:solidFill>
                <a:srgbClr val="C8C9C7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7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0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9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09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09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4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83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2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62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smtClean="0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603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171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1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2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8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822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8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67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5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5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8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77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7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7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4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1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1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9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6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92" r="20021" b="591"/>
          <a:stretch/>
        </p:blipFill>
        <p:spPr>
          <a:xfrm>
            <a:off x="6965726" y="4686827"/>
            <a:ext cx="1103854" cy="2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0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83" r="22230" b="590"/>
          <a:stretch/>
        </p:blipFill>
        <p:spPr>
          <a:xfrm>
            <a:off x="6965726" y="4772677"/>
            <a:ext cx="1073374" cy="16262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1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  <a:endParaRPr lang="en-GB" dirty="0">
              <a:solidFill>
                <a:srgbClr val="C8C9C7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1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91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6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smtClean="0"/>
              <a:t>© 2015 Ipsos. 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/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9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smtClean="0"/>
              <a:t>© 2015 Ipsos. </a:t>
            </a:r>
            <a:endParaRPr lang="en-GB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/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8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smtClean="0"/>
              <a:t>© 2015 Ipsos. </a:t>
            </a:r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7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smtClean="0"/>
              <a:t>© 2015 Ipsos. </a:t>
            </a: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/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1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8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8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92" r="20021" b="591"/>
          <a:stretch/>
        </p:blipFill>
        <p:spPr>
          <a:xfrm>
            <a:off x="6965726" y="4686827"/>
            <a:ext cx="1103854" cy="2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4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83" r="22230" b="590"/>
          <a:stretch/>
        </p:blipFill>
        <p:spPr>
          <a:xfrm>
            <a:off x="6965726" y="4772677"/>
            <a:ext cx="1073374" cy="16262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© 2015 Ipsos.  All rights reserved. Contains Ipsos' Confidential and Proprietary information and may not be disclosed or reproduced without the prior written consent of Ipsos.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0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29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l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457200" y="240792"/>
            <a:ext cx="5105400" cy="787908"/>
          </a:xfrm>
          <a:prstGeom prst="rect">
            <a:avLst/>
          </a:prstGeom>
        </p:spPr>
        <p:txBody>
          <a:bodyPr lIns="0" anchor="b" anchorCtr="0"/>
          <a:lstStyle>
            <a:lvl1pPr algn="l">
              <a:lnSpc>
                <a:spcPct val="80000"/>
              </a:lnSpc>
              <a:defRPr sz="3200" b="1" i="0" cap="all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457200" y="1085850"/>
            <a:ext cx="5580000" cy="3543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360000" tIns="360000" rIns="360000" bIns="360000" anchor="t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288"/>
              </a:spcBef>
              <a:buFont typeface="Arial"/>
              <a:buNone/>
              <a:defRPr sz="1100" b="0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 MT Light"/>
              </a:defRPr>
            </a:lvl1pPr>
            <a:lvl2pPr>
              <a:lnSpc>
                <a:spcPct val="130000"/>
              </a:lnSpc>
              <a:spcBef>
                <a:spcPts val="288"/>
              </a:spcBef>
              <a:buFont typeface="Arial"/>
              <a:buChar char="•"/>
              <a:defRPr sz="1100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 MT Light"/>
              </a:defRPr>
            </a:lvl2pPr>
            <a:lvl3pPr>
              <a:lnSpc>
                <a:spcPct val="130000"/>
              </a:lnSpc>
              <a:spcBef>
                <a:spcPts val="288"/>
              </a:spcBef>
              <a:buFont typeface="Lucida Grande"/>
              <a:buChar char="–"/>
              <a:defRPr sz="1100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 MT Light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6934200" y="4914900"/>
            <a:ext cx="2133600" cy="216694"/>
          </a:xfrm>
          <a:prstGeom prst="rect">
            <a:avLst/>
          </a:prstGeom>
        </p:spPr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928B0-92F7-4F69-8A91-BCE15ECDD0E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0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45704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2FEFD7-55AC-F74B-A5AC-E3612903B5BB}" type="datetimeFigureOut">
              <a:rPr lang="it-IT" smtClean="0"/>
              <a:t>02/12/2015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371130-AFFC-B148-838E-53825FB08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181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84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4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37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73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63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80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smtClean="0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6798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02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00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8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3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5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885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21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5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70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6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86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3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53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09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0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6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4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5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99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7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 bwMode="black"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9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6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‹N›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  <a:endParaRPr lang="en-GB" dirty="0">
              <a:solidFill>
                <a:srgbClr val="C8C9C7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27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© 2015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6522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4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l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457200" y="240792"/>
            <a:ext cx="5105400" cy="787908"/>
          </a:xfrm>
          <a:prstGeom prst="rect">
            <a:avLst/>
          </a:prstGeom>
        </p:spPr>
        <p:txBody>
          <a:bodyPr lIns="0" anchor="b" anchorCtr="0"/>
          <a:lstStyle>
            <a:lvl1pPr algn="l">
              <a:lnSpc>
                <a:spcPct val="80000"/>
              </a:lnSpc>
              <a:defRPr sz="3200" b="1" i="0" cap="all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457200" y="1085850"/>
            <a:ext cx="5580000" cy="3543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360000" tIns="360000" rIns="360000" bIns="360000" anchor="t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288"/>
              </a:spcBef>
              <a:buFont typeface="Arial"/>
              <a:buNone/>
              <a:defRPr sz="1100" b="0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 MT Light"/>
              </a:defRPr>
            </a:lvl1pPr>
            <a:lvl2pPr>
              <a:lnSpc>
                <a:spcPct val="130000"/>
              </a:lnSpc>
              <a:spcBef>
                <a:spcPts val="288"/>
              </a:spcBef>
              <a:buFont typeface="Arial"/>
              <a:buChar char="•"/>
              <a:defRPr sz="1100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 MT Light"/>
              </a:defRPr>
            </a:lvl2pPr>
            <a:lvl3pPr>
              <a:lnSpc>
                <a:spcPct val="130000"/>
              </a:lnSpc>
              <a:spcBef>
                <a:spcPts val="288"/>
              </a:spcBef>
              <a:buFont typeface="Lucida Grande"/>
              <a:buChar char="–"/>
              <a:defRPr sz="1100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 MT Light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6934200" y="4914900"/>
            <a:ext cx="2133600" cy="216694"/>
          </a:xfrm>
          <a:prstGeom prst="rect">
            <a:avLst/>
          </a:prstGeom>
        </p:spPr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928B0-92F7-4F69-8A91-BCE15ECDD0E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01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9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31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0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40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08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smtClean="0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8890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54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251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4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>
                <a:spcBef>
                  <a:spcPts val="816"/>
                </a:spcBef>
              </a:pPr>
              <a:t>‹N›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2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026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5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4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1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63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1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49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61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9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37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1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8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>
                <a:lnSpc>
                  <a:spcPct val="95000"/>
                </a:lnSpc>
                <a:spcBef>
                  <a:spcPts val="204"/>
                </a:spcBef>
              </a:pPr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46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1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2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prstClr val="white"/>
                </a:solidFill>
              </a:rPr>
              <a:t>© 2015 Ipsos.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49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34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slideLayout" Target="../slideLayouts/slideLayout17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169.xml"/><Relationship Id="rId3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kern="12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 smtClean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322" r:id="rId4"/>
    <p:sldLayoutId id="2147493323" r:id="rId5"/>
    <p:sldLayoutId id="2147493382" r:id="rId6"/>
    <p:sldLayoutId id="2147493314" r:id="rId7"/>
    <p:sldLayoutId id="2147493315" r:id="rId8"/>
    <p:sldLayoutId id="2147493391" r:id="rId9"/>
    <p:sldLayoutId id="2147493388" r:id="rId10"/>
    <p:sldLayoutId id="2147493316" r:id="rId11"/>
    <p:sldLayoutId id="2147493390" r:id="rId12"/>
    <p:sldLayoutId id="2147493317" r:id="rId13"/>
    <p:sldLayoutId id="2147493331" r:id="rId14"/>
    <p:sldLayoutId id="2147493332" r:id="rId15"/>
    <p:sldLayoutId id="2147493333" r:id="rId16"/>
    <p:sldLayoutId id="2147493334" r:id="rId17"/>
    <p:sldLayoutId id="2147493335" r:id="rId18"/>
    <p:sldLayoutId id="2147493336" r:id="rId19"/>
    <p:sldLayoutId id="2147493339" r:id="rId20"/>
    <p:sldLayoutId id="2147493340" r:id="rId21"/>
    <p:sldLayoutId id="2147493392" r:id="rId22"/>
    <p:sldLayoutId id="2147493393" r:id="rId23"/>
    <p:sldLayoutId id="2147493394" r:id="rId24"/>
    <p:sldLayoutId id="2147493395" r:id="rId25"/>
    <p:sldLayoutId id="2147493353" r:id="rId26"/>
    <p:sldLayoutId id="2147493386" r:id="rId27"/>
    <p:sldLayoutId id="2147493385" r:id="rId28"/>
    <p:sldLayoutId id="2147493379" r:id="rId29"/>
    <p:sldLayoutId id="2147493380" r:id="rId30"/>
    <p:sldLayoutId id="2147493384" r:id="rId31"/>
    <p:sldLayoutId id="2147493389" r:id="rId32"/>
    <p:sldLayoutId id="2147493387" r:id="rId33"/>
    <p:sldLayoutId id="2147493396" r:id="rId34"/>
    <p:sldLayoutId id="2147493758" r:id="rId35"/>
    <p:sldLayoutId id="2147493760" r:id="rId36"/>
  </p:sldLayoutIdLst>
  <p:timing>
    <p:tnLst>
      <p:par>
        <p:cTn id="1" dur="indefinite" restart="never" nodeType="tmRoot"/>
      </p:par>
    </p:tnLst>
  </p:timing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srgbClr val="888B8D"/>
                </a:solidFill>
              </a:rPr>
              <a:t>© 2015 Ipsos.</a:t>
            </a:r>
            <a:endParaRPr lang="en-GB" sz="1200" dirty="0" smtClean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98" r:id="rId1"/>
    <p:sldLayoutId id="2147493399" r:id="rId2"/>
    <p:sldLayoutId id="2147493400" r:id="rId3"/>
    <p:sldLayoutId id="2147493401" r:id="rId4"/>
    <p:sldLayoutId id="2147493402" r:id="rId5"/>
    <p:sldLayoutId id="2147493403" r:id="rId6"/>
    <p:sldLayoutId id="2147493404" r:id="rId7"/>
    <p:sldLayoutId id="2147493405" r:id="rId8"/>
    <p:sldLayoutId id="2147493406" r:id="rId9"/>
    <p:sldLayoutId id="2147493407" r:id="rId10"/>
    <p:sldLayoutId id="2147493408" r:id="rId11"/>
    <p:sldLayoutId id="2147493409" r:id="rId12"/>
    <p:sldLayoutId id="2147493410" r:id="rId13"/>
    <p:sldLayoutId id="2147493411" r:id="rId14"/>
    <p:sldLayoutId id="2147493412" r:id="rId15"/>
    <p:sldLayoutId id="2147493413" r:id="rId16"/>
    <p:sldLayoutId id="2147493414" r:id="rId17"/>
    <p:sldLayoutId id="2147493415" r:id="rId18"/>
    <p:sldLayoutId id="2147493416" r:id="rId19"/>
    <p:sldLayoutId id="2147493417" r:id="rId20"/>
    <p:sldLayoutId id="2147493418" r:id="rId21"/>
    <p:sldLayoutId id="2147493419" r:id="rId22"/>
    <p:sldLayoutId id="2147493420" r:id="rId23"/>
    <p:sldLayoutId id="2147493421" r:id="rId24"/>
    <p:sldLayoutId id="2147493422" r:id="rId25"/>
    <p:sldLayoutId id="2147493423" r:id="rId26"/>
    <p:sldLayoutId id="2147493424" r:id="rId27"/>
    <p:sldLayoutId id="2147493425" r:id="rId28"/>
    <p:sldLayoutId id="2147493426" r:id="rId29"/>
    <p:sldLayoutId id="2147493427" r:id="rId30"/>
    <p:sldLayoutId id="2147493428" r:id="rId31"/>
    <p:sldLayoutId id="2147493429" r:id="rId32"/>
    <p:sldLayoutId id="2147493430" r:id="rId33"/>
    <p:sldLayoutId id="2147493431" r:id="rId34"/>
    <p:sldLayoutId id="2147493759" r:id="rId35"/>
  </p:sldLayoutIdLst>
  <p:timing>
    <p:tnLst>
      <p:par>
        <p:cTn id="1" dur="indefinite" restart="never" nodeType="tmRoot"/>
      </p:par>
    </p:tnLst>
  </p:timing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srgbClr val="888B8D"/>
                </a:solidFill>
              </a:rPr>
              <a:t>© 2015 Ipsos.</a:t>
            </a:r>
            <a:endParaRPr lang="en-GB" sz="1200" dirty="0" smtClean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  <p:sldLayoutId id="2147493485" r:id="rId18"/>
    <p:sldLayoutId id="2147493486" r:id="rId19"/>
    <p:sldLayoutId id="2147493487" r:id="rId20"/>
    <p:sldLayoutId id="2147493488" r:id="rId21"/>
    <p:sldLayoutId id="2147493489" r:id="rId22"/>
    <p:sldLayoutId id="2147493490" r:id="rId23"/>
    <p:sldLayoutId id="2147493491" r:id="rId24"/>
    <p:sldLayoutId id="2147493492" r:id="rId25"/>
    <p:sldLayoutId id="2147493493" r:id="rId26"/>
    <p:sldLayoutId id="2147493494" r:id="rId27"/>
    <p:sldLayoutId id="2147493495" r:id="rId28"/>
    <p:sldLayoutId id="2147493496" r:id="rId29"/>
    <p:sldLayoutId id="2147493497" r:id="rId30"/>
    <p:sldLayoutId id="2147493498" r:id="rId31"/>
    <p:sldLayoutId id="2147493499" r:id="rId32"/>
    <p:sldLayoutId id="2147493500" r:id="rId33"/>
    <p:sldLayoutId id="2147493501" r:id="rId34"/>
  </p:sldLayoutIdLst>
  <p:timing>
    <p:tnLst>
      <p:par>
        <p:cTn id="1" dur="indefinite" restart="never" nodeType="tmRoot"/>
      </p:par>
    </p:tnLst>
  </p:timing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srgbClr val="888B8D"/>
                </a:solidFill>
              </a:rPr>
              <a:t>© 2015 Ipsos.</a:t>
            </a:r>
            <a:endParaRPr lang="en-GB" sz="1200" dirty="0" smtClean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39" r:id="rId2"/>
    <p:sldLayoutId id="2147493540" r:id="rId3"/>
    <p:sldLayoutId id="2147493541" r:id="rId4"/>
    <p:sldLayoutId id="2147493542" r:id="rId5"/>
    <p:sldLayoutId id="2147493543" r:id="rId6"/>
    <p:sldLayoutId id="2147493544" r:id="rId7"/>
    <p:sldLayoutId id="2147493545" r:id="rId8"/>
    <p:sldLayoutId id="2147493546" r:id="rId9"/>
    <p:sldLayoutId id="2147493547" r:id="rId10"/>
    <p:sldLayoutId id="2147493548" r:id="rId11"/>
    <p:sldLayoutId id="2147493549" r:id="rId12"/>
    <p:sldLayoutId id="2147493550" r:id="rId13"/>
    <p:sldLayoutId id="2147493551" r:id="rId14"/>
    <p:sldLayoutId id="2147493552" r:id="rId15"/>
    <p:sldLayoutId id="2147493553" r:id="rId16"/>
    <p:sldLayoutId id="2147493554" r:id="rId17"/>
    <p:sldLayoutId id="2147493555" r:id="rId18"/>
    <p:sldLayoutId id="2147493556" r:id="rId19"/>
    <p:sldLayoutId id="2147493557" r:id="rId20"/>
    <p:sldLayoutId id="2147493558" r:id="rId21"/>
    <p:sldLayoutId id="2147493559" r:id="rId22"/>
    <p:sldLayoutId id="2147493560" r:id="rId23"/>
    <p:sldLayoutId id="2147493561" r:id="rId24"/>
    <p:sldLayoutId id="2147493562" r:id="rId25"/>
    <p:sldLayoutId id="2147493563" r:id="rId26"/>
    <p:sldLayoutId id="2147493564" r:id="rId27"/>
    <p:sldLayoutId id="2147493565" r:id="rId28"/>
    <p:sldLayoutId id="2147493566" r:id="rId29"/>
    <p:sldLayoutId id="2147493567" r:id="rId30"/>
    <p:sldLayoutId id="2147493568" r:id="rId31"/>
    <p:sldLayoutId id="2147493569" r:id="rId32"/>
    <p:sldLayoutId id="2147493570" r:id="rId33"/>
    <p:sldLayoutId id="2147493571" r:id="rId34"/>
  </p:sldLayoutIdLst>
  <p:timing>
    <p:tnLst>
      <p:par>
        <p:cTn id="1" dur="indefinite" restart="never" nodeType="tmRoot"/>
      </p:par>
    </p:tnLst>
  </p:timing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‹N›</a:t>
            </a:fld>
            <a:endParaRPr lang="en-GB" sz="800" dirty="0" smtClean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 smtClean="0">
                <a:solidFill>
                  <a:srgbClr val="888B8D"/>
                </a:solidFill>
              </a:rPr>
              <a:t>© 2015 Ipsos.</a:t>
            </a:r>
            <a:endParaRPr lang="en-GB" sz="1200" dirty="0" smtClean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8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1" r:id="rId1"/>
    <p:sldLayoutId id="2147493612" r:id="rId2"/>
    <p:sldLayoutId id="2147493613" r:id="rId3"/>
    <p:sldLayoutId id="2147493614" r:id="rId4"/>
    <p:sldLayoutId id="2147493615" r:id="rId5"/>
    <p:sldLayoutId id="2147493616" r:id="rId6"/>
    <p:sldLayoutId id="2147493617" r:id="rId7"/>
    <p:sldLayoutId id="2147493618" r:id="rId8"/>
    <p:sldLayoutId id="2147493619" r:id="rId9"/>
    <p:sldLayoutId id="2147493620" r:id="rId10"/>
    <p:sldLayoutId id="2147493621" r:id="rId11"/>
    <p:sldLayoutId id="2147493622" r:id="rId12"/>
    <p:sldLayoutId id="2147493623" r:id="rId13"/>
    <p:sldLayoutId id="2147493624" r:id="rId14"/>
    <p:sldLayoutId id="2147493625" r:id="rId15"/>
    <p:sldLayoutId id="2147493626" r:id="rId16"/>
    <p:sldLayoutId id="2147493627" r:id="rId17"/>
    <p:sldLayoutId id="2147493628" r:id="rId18"/>
    <p:sldLayoutId id="2147493629" r:id="rId19"/>
    <p:sldLayoutId id="2147493630" r:id="rId20"/>
    <p:sldLayoutId id="2147493631" r:id="rId21"/>
    <p:sldLayoutId id="2147493632" r:id="rId22"/>
    <p:sldLayoutId id="2147493633" r:id="rId23"/>
    <p:sldLayoutId id="2147493634" r:id="rId24"/>
    <p:sldLayoutId id="2147493635" r:id="rId25"/>
    <p:sldLayoutId id="2147493636" r:id="rId26"/>
    <p:sldLayoutId id="2147493637" r:id="rId27"/>
    <p:sldLayoutId id="2147493638" r:id="rId28"/>
    <p:sldLayoutId id="2147493639" r:id="rId29"/>
    <p:sldLayoutId id="2147493640" r:id="rId30"/>
    <p:sldLayoutId id="2147493641" r:id="rId31"/>
    <p:sldLayoutId id="2147493642" r:id="rId32"/>
    <p:sldLayoutId id="2147493643" r:id="rId33"/>
    <p:sldLayoutId id="2147493644" r:id="rId34"/>
  </p:sldLayoutIdLst>
  <p:timing>
    <p:tnLst>
      <p:par>
        <p:cTn id="1" dur="indefinite" restart="never" nodeType="tmRoot"/>
      </p:par>
    </p:tnLst>
  </p:timing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jpeg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0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6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89714" y="4580465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10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6056" y="2050242"/>
            <a:ext cx="7786106" cy="830997"/>
          </a:xfrm>
        </p:spPr>
        <p:txBody>
          <a:bodyPr/>
          <a:lstStyle/>
          <a:p>
            <a:pPr algn="ctr"/>
            <a:r>
              <a:rPr lang="en-GB" sz="6000" dirty="0" smtClean="0">
                <a:latin typeface="Helvetica"/>
                <a:cs typeface="Helvetica"/>
              </a:rPr>
              <a:t>I SENIOR OGGI</a:t>
            </a:r>
            <a:endParaRPr lang="en-GB" sz="6000" dirty="0">
              <a:latin typeface="Helvetica"/>
              <a:cs typeface="Helvetica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55139" y="3368924"/>
            <a:ext cx="6033722" cy="319125"/>
          </a:xfrm>
        </p:spPr>
        <p:txBody>
          <a:bodyPr>
            <a:noAutofit/>
          </a:bodyPr>
          <a:lstStyle/>
          <a:p>
            <a:pPr algn="ctr"/>
            <a:r>
              <a:rPr lang="it-IT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A cavallo tra </a:t>
            </a:r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due welfare</a:t>
            </a:r>
            <a:endParaRPr lang="it-IT" sz="25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4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/>
          <p:cNvSpPr>
            <a:spLocks noGrp="1"/>
          </p:cNvSpPr>
          <p:nvPr/>
        </p:nvSpPr>
        <p:spPr>
          <a:xfrm>
            <a:off x="349556" y="231807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itle 1"/>
          <p:cNvSpPr>
            <a:spLocks noGrp="1"/>
          </p:cNvSpPr>
          <p:nvPr/>
        </p:nvSpPr>
        <p:spPr>
          <a:xfrm>
            <a:off x="339092" y="608499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POPOLAZIONE ITALIANA OGGI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RISPETTO A 20 ANNI FA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132577"/>
              </p:ext>
            </p:extLst>
          </p:nvPr>
        </p:nvGraphicFramePr>
        <p:xfrm>
          <a:off x="4800414" y="1301777"/>
          <a:ext cx="4828050" cy="319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0" name="Gruppo 49"/>
          <p:cNvGrpSpPr/>
          <p:nvPr/>
        </p:nvGrpSpPr>
        <p:grpSpPr>
          <a:xfrm>
            <a:off x="1649752" y="2074287"/>
            <a:ext cx="5648956" cy="1164317"/>
            <a:chOff x="75692" y="1563459"/>
            <a:chExt cx="7514099" cy="1738871"/>
          </a:xfrm>
        </p:grpSpPr>
        <p:sp>
          <p:nvSpPr>
            <p:cNvPr id="52" name="Arco 51"/>
            <p:cNvSpPr/>
            <p:nvPr/>
          </p:nvSpPr>
          <p:spPr>
            <a:xfrm flipH="1">
              <a:off x="455324" y="2615365"/>
              <a:ext cx="7134467" cy="629108"/>
            </a:xfrm>
            <a:prstGeom prst="arc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14"/>
            <p:cNvGrpSpPr>
              <a:grpSpLocks noChangeAspect="1"/>
            </p:cNvGrpSpPr>
            <p:nvPr/>
          </p:nvGrpSpPr>
          <p:grpSpPr>
            <a:xfrm>
              <a:off x="75692" y="1777779"/>
              <a:ext cx="1235745" cy="1350143"/>
              <a:chOff x="1187591" y="2318168"/>
              <a:chExt cx="2865602" cy="3131746"/>
            </a:xfrm>
          </p:grpSpPr>
          <p:grpSp>
            <p:nvGrpSpPr>
              <p:cNvPr id="67" name="Group 13"/>
              <p:cNvGrpSpPr/>
              <p:nvPr/>
            </p:nvGrpSpPr>
            <p:grpSpPr>
              <a:xfrm>
                <a:off x="1701240" y="2318168"/>
                <a:ext cx="1837214" cy="2404769"/>
                <a:chOff x="1701240" y="2318168"/>
                <a:chExt cx="1837214" cy="2404769"/>
              </a:xfrm>
            </p:grpSpPr>
            <p:cxnSp>
              <p:nvCxnSpPr>
                <p:cNvPr id="69" name="Straight Connector 7"/>
                <p:cNvCxnSpPr/>
                <p:nvPr/>
              </p:nvCxnSpPr>
              <p:spPr>
                <a:xfrm>
                  <a:off x="2620391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00B0F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Oval 8"/>
                <p:cNvSpPr/>
                <p:nvPr/>
              </p:nvSpPr>
              <p:spPr>
                <a:xfrm>
                  <a:off x="1701240" y="2318168"/>
                  <a:ext cx="1837214" cy="183737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200" b="1" dirty="0" smtClean="0">
                      <a:latin typeface="Helvetica"/>
                      <a:cs typeface="Helvetica"/>
                    </a:rPr>
                    <a:t>17%</a:t>
                  </a:r>
                  <a:endParaRPr lang="en-GB" sz="1200" b="1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68" name="TextBox 31"/>
              <p:cNvSpPr txBox="1"/>
              <p:nvPr/>
            </p:nvSpPr>
            <p:spPr>
              <a:xfrm>
                <a:off x="1187591" y="4935900"/>
                <a:ext cx="2865602" cy="514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Group 15"/>
            <p:cNvGrpSpPr>
              <a:grpSpLocks noChangeAspect="1"/>
            </p:cNvGrpSpPr>
            <p:nvPr/>
          </p:nvGrpSpPr>
          <p:grpSpPr>
            <a:xfrm>
              <a:off x="1651238" y="1606323"/>
              <a:ext cx="1235745" cy="1267043"/>
              <a:chOff x="4880299" y="2318168"/>
              <a:chExt cx="2865601" cy="2938990"/>
            </a:xfrm>
          </p:grpSpPr>
          <p:grpSp>
            <p:nvGrpSpPr>
              <p:cNvPr id="63" name="Group 12"/>
              <p:cNvGrpSpPr/>
              <p:nvPr/>
            </p:nvGrpSpPr>
            <p:grpSpPr>
              <a:xfrm>
                <a:off x="5393950" y="2318168"/>
                <a:ext cx="1837213" cy="2404769"/>
                <a:chOff x="5393950" y="2318168"/>
                <a:chExt cx="1837213" cy="2404769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6313098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00B0F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21"/>
                <p:cNvSpPr/>
                <p:nvPr/>
              </p:nvSpPr>
              <p:spPr>
                <a:xfrm>
                  <a:off x="5393950" y="2318168"/>
                  <a:ext cx="1837213" cy="183738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200" b="1" dirty="0" smtClean="0">
                      <a:latin typeface="Helvetica"/>
                      <a:cs typeface="Helvetica"/>
                    </a:rPr>
                    <a:t>20%</a:t>
                  </a:r>
                  <a:endParaRPr lang="en-GB" sz="1200" b="1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64" name="TextBox 32"/>
              <p:cNvSpPr txBox="1"/>
              <p:nvPr/>
            </p:nvSpPr>
            <p:spPr>
              <a:xfrm>
                <a:off x="4880299" y="4935900"/>
                <a:ext cx="2865601" cy="32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16"/>
            <p:cNvGrpSpPr>
              <a:grpSpLocks noChangeAspect="1"/>
            </p:cNvGrpSpPr>
            <p:nvPr/>
          </p:nvGrpSpPr>
          <p:grpSpPr>
            <a:xfrm>
              <a:off x="3133681" y="1563459"/>
              <a:ext cx="1235745" cy="1267042"/>
              <a:chOff x="8678971" y="2318170"/>
              <a:chExt cx="2865602" cy="2938988"/>
            </a:xfrm>
          </p:grpSpPr>
          <p:grpSp>
            <p:nvGrpSpPr>
              <p:cNvPr id="59" name="Group 11"/>
              <p:cNvGrpSpPr/>
              <p:nvPr/>
            </p:nvGrpSpPr>
            <p:grpSpPr>
              <a:xfrm>
                <a:off x="9178105" y="2318170"/>
                <a:ext cx="1837214" cy="2404767"/>
                <a:chOff x="9178105" y="2318170"/>
                <a:chExt cx="1837214" cy="2404767"/>
              </a:xfrm>
            </p:grpSpPr>
            <p:cxnSp>
              <p:nvCxnSpPr>
                <p:cNvPr id="61" name="Straight Connector 24"/>
                <p:cNvCxnSpPr/>
                <p:nvPr/>
              </p:nvCxnSpPr>
              <p:spPr>
                <a:xfrm>
                  <a:off x="10097256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00B0F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25"/>
                <p:cNvSpPr/>
                <p:nvPr/>
              </p:nvSpPr>
              <p:spPr>
                <a:xfrm>
                  <a:off x="9178105" y="2318170"/>
                  <a:ext cx="1837214" cy="1837387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200" b="1" dirty="0" smtClean="0">
                      <a:latin typeface="Helvetica"/>
                      <a:cs typeface="Helvetica"/>
                    </a:rPr>
                    <a:t>22%</a:t>
                  </a:r>
                  <a:endParaRPr lang="en-GB" sz="1200" b="1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60" name="TextBox 33"/>
              <p:cNvSpPr txBox="1"/>
              <p:nvPr/>
            </p:nvSpPr>
            <p:spPr>
              <a:xfrm>
                <a:off x="8678971" y="4935900"/>
                <a:ext cx="2865602" cy="32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CuadroTexto 44"/>
            <p:cNvSpPr txBox="1"/>
            <p:nvPr/>
          </p:nvSpPr>
          <p:spPr>
            <a:xfrm>
              <a:off x="286074" y="3014112"/>
              <a:ext cx="805947" cy="28821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1995</a:t>
              </a:r>
            </a:p>
          </p:txBody>
        </p:sp>
        <p:sp>
          <p:nvSpPr>
            <p:cNvPr id="57" name="CuadroTexto 45"/>
            <p:cNvSpPr txBox="1"/>
            <p:nvPr/>
          </p:nvSpPr>
          <p:spPr>
            <a:xfrm>
              <a:off x="1873776" y="2856947"/>
              <a:ext cx="805947" cy="28821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2005</a:t>
              </a:r>
            </a:p>
          </p:txBody>
        </p:sp>
        <p:sp>
          <p:nvSpPr>
            <p:cNvPr id="58" name="CuadroTexto 46"/>
            <p:cNvSpPr txBox="1"/>
            <p:nvPr/>
          </p:nvSpPr>
          <p:spPr>
            <a:xfrm>
              <a:off x="3345883" y="2821229"/>
              <a:ext cx="805947" cy="28821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2015</a:t>
              </a:r>
            </a:p>
          </p:txBody>
        </p:sp>
      </p:grpSp>
      <p:sp>
        <p:nvSpPr>
          <p:cNvPr id="71" name="Content Placeholder 43"/>
          <p:cNvSpPr>
            <a:spLocks noGrp="1"/>
          </p:cNvSpPr>
          <p:nvPr/>
        </p:nvSpPr>
        <p:spPr bwMode="gray">
          <a:xfrm>
            <a:off x="1804282" y="958061"/>
            <a:ext cx="3312900" cy="54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vert="horz" lIns="90000" tIns="90000" rIns="90000" bIns="90000" rtlCol="0" anchor="ctr">
            <a:noAutofit/>
          </a:bodyPr>
          <a:lstStyle/>
          <a:p>
            <a:r>
              <a:rPr lang="it-IT" sz="1200" b="1" dirty="0">
                <a:latin typeface="Helvetica"/>
                <a:cs typeface="Helvetica"/>
              </a:rPr>
              <a:t>Over 65 </a:t>
            </a:r>
            <a:r>
              <a:rPr lang="it-IT" sz="1200" dirty="0">
                <a:solidFill>
                  <a:srgbClr val="58585B"/>
                </a:solidFill>
                <a:latin typeface="Helvetica"/>
                <a:cs typeface="Helvetica"/>
              </a:rPr>
              <a:t>sul totale della popolazione </a:t>
            </a:r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(%)</a:t>
            </a:r>
          </a:p>
          <a:p>
            <a:r>
              <a:rPr lang="it-IT" sz="1200" b="1" dirty="0">
                <a:latin typeface="Helvetica"/>
                <a:cs typeface="Helvetica"/>
              </a:rPr>
              <a:t>s</a:t>
            </a:r>
            <a:r>
              <a:rPr lang="it-IT" sz="1200" b="1" dirty="0" smtClean="0">
                <a:latin typeface="Helvetica"/>
                <a:cs typeface="Helvetica"/>
              </a:rPr>
              <a:t>econdo l’Istat</a:t>
            </a:r>
            <a:endParaRPr lang="it-IT" sz="1200" b="1" dirty="0">
              <a:latin typeface="Helvetica"/>
              <a:cs typeface="Helvetica"/>
            </a:endParaRPr>
          </a:p>
        </p:txBody>
      </p:sp>
      <p:sp>
        <p:nvSpPr>
          <p:cNvPr id="72" name="Content Placeholder 43"/>
          <p:cNvSpPr>
            <a:spLocks noGrp="1"/>
          </p:cNvSpPr>
          <p:nvPr/>
        </p:nvSpPr>
        <p:spPr bwMode="gray">
          <a:xfrm>
            <a:off x="5440092" y="974627"/>
            <a:ext cx="3255262" cy="512317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/>
          <a:p>
            <a:r>
              <a:rPr lang="it-IT" sz="1200" b="1" dirty="0">
                <a:latin typeface="Helvetica"/>
                <a:cs typeface="Helvetica"/>
              </a:rPr>
              <a:t>Over 65 </a:t>
            </a:r>
            <a:r>
              <a:rPr lang="it-IT" sz="1200" dirty="0">
                <a:solidFill>
                  <a:srgbClr val="58585B"/>
                </a:solidFill>
                <a:latin typeface="Helvetica"/>
                <a:cs typeface="Helvetica"/>
              </a:rPr>
              <a:t>sul totale della popolazione </a:t>
            </a:r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(%)</a:t>
            </a:r>
          </a:p>
          <a:p>
            <a:r>
              <a:rPr lang="it-IT" sz="1200" b="1" dirty="0" smtClean="0">
                <a:latin typeface="Helvetica"/>
                <a:cs typeface="Helvetica"/>
              </a:rPr>
              <a:t>secondo il percepito degli italiani</a:t>
            </a:r>
            <a:endParaRPr lang="it-IT" sz="1200" b="1" dirty="0">
              <a:latin typeface="Helvetica"/>
              <a:cs typeface="Helvetica"/>
            </a:endParaRPr>
          </a:p>
        </p:txBody>
      </p:sp>
      <p:sp>
        <p:nvSpPr>
          <p:cNvPr id="73" name="CuadroTexto 47"/>
          <p:cNvSpPr txBox="1"/>
          <p:nvPr/>
        </p:nvSpPr>
        <p:spPr>
          <a:xfrm>
            <a:off x="-439978" y="4177466"/>
            <a:ext cx="428341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Fonte: elaborazioni su dati </a:t>
            </a:r>
            <a:r>
              <a:rPr lang="it-IT" sz="90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Demoistat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e Ricostruzioni intercensuarie Istat</a:t>
            </a:r>
          </a:p>
        </p:txBody>
      </p:sp>
      <p:pic>
        <p:nvPicPr>
          <p:cNvPr id="74" name="Picture 3" descr="C:\Users\f3296\Downloads\Fotolia_62844457_Subscription_Monthly_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/>
          <a:stretch/>
        </p:blipFill>
        <p:spPr bwMode="auto">
          <a:xfrm>
            <a:off x="64099" y="950644"/>
            <a:ext cx="1640367" cy="3275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/>
        </p:nvSpPr>
        <p:spPr>
          <a:xfrm>
            <a:off x="349556" y="229254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39092" y="608499"/>
            <a:ext cx="8406975" cy="261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CONSEGUENZE DELLA CRESCITA 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DELL’ETÀ MEDIA SULLA SOCIETÀ ITALIANA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74828"/>
              </p:ext>
            </p:extLst>
          </p:nvPr>
        </p:nvGraphicFramePr>
        <p:xfrm>
          <a:off x="-438149" y="486727"/>
          <a:ext cx="8829674" cy="376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43"/>
          <p:cNvSpPr>
            <a:spLocks noGrp="1"/>
          </p:cNvSpPr>
          <p:nvPr/>
        </p:nvSpPr>
        <p:spPr bwMode="gray">
          <a:xfrm>
            <a:off x="4151586" y="3963647"/>
            <a:ext cx="4781037" cy="58076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Base: persone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che sanno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che la popolazione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italiana è più anziana rispetto a 20 anni fa </a:t>
            </a:r>
            <a:endParaRPr lang="it-IT" sz="9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31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4386085" y="4591352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13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6" name="Sottotitolo 5"/>
          <p:cNvSpPr txBox="1">
            <a:spLocks/>
          </p:cNvSpPr>
          <p:nvPr/>
        </p:nvSpPr>
        <p:spPr>
          <a:xfrm>
            <a:off x="4677526" y="1278466"/>
            <a:ext cx="4466474" cy="1515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3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Longevità</a:t>
            </a:r>
            <a:endParaRPr lang="en-GB" sz="38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</a:pPr>
            <a:r>
              <a:rPr lang="en-GB" sz="3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smagliante</a:t>
            </a:r>
            <a:endParaRPr lang="en-GB" sz="38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Sottotitolo 5"/>
          <p:cNvSpPr txBox="1">
            <a:spLocks/>
          </p:cNvSpPr>
          <p:nvPr/>
        </p:nvSpPr>
        <p:spPr>
          <a:xfrm>
            <a:off x="4677526" y="2861733"/>
            <a:ext cx="4466474" cy="15155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2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2428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642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48564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0704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284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3498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9712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Attraverso</a:t>
            </a:r>
          </a:p>
          <a:p>
            <a:pPr>
              <a:lnSpc>
                <a:spcPct val="70000"/>
              </a:lnSpc>
            </a:pP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l’interconnessione</a:t>
            </a:r>
          </a:p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con le nuove generazioni</a:t>
            </a:r>
          </a:p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 la tecnologia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085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/>
          <p:cNvSpPr txBox="1"/>
          <p:nvPr/>
        </p:nvSpPr>
        <p:spPr>
          <a:xfrm>
            <a:off x="4386085" y="4591352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14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5" name="Sottotitolo 5"/>
          <p:cNvSpPr txBox="1">
            <a:spLocks/>
          </p:cNvSpPr>
          <p:nvPr/>
        </p:nvSpPr>
        <p:spPr>
          <a:xfrm>
            <a:off x="4677526" y="1278466"/>
            <a:ext cx="4466474" cy="1515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3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Essere</a:t>
            </a:r>
            <a:endParaRPr lang="en-GB" sz="3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</a:pPr>
            <a:r>
              <a:rPr lang="en-GB" sz="3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disconnessi</a:t>
            </a:r>
            <a:endParaRPr lang="en-GB" sz="38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ottotitolo 5"/>
          <p:cNvSpPr txBox="1">
            <a:spLocks/>
          </p:cNvSpPr>
          <p:nvPr/>
        </p:nvSpPr>
        <p:spPr>
          <a:xfrm>
            <a:off x="4677526" y="2861733"/>
            <a:ext cx="4466474" cy="15155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2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2428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642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48564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0704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284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3498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9712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Il timore</a:t>
            </a:r>
          </a:p>
          <a:p>
            <a:pPr>
              <a:lnSpc>
                <a:spcPct val="70000"/>
              </a:lnSpc>
            </a:pPr>
            <a:r>
              <a:rPr lang="it-IT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Di </a:t>
            </a: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oggi</a:t>
            </a:r>
            <a:endParaRPr lang="it-IT" sz="1800" b="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/>
        </p:nvSpPr>
        <p:spPr>
          <a:xfrm>
            <a:off x="360443" y="244147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349979" y="633902"/>
            <a:ext cx="8389143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PRESENZA NELLE FAMIGLIE DI PERSONE ANZIANE 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NECESSITÀ DI ASSISTENZA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 bwMode="gray">
          <a:xfrm>
            <a:off x="5987327" y="1479163"/>
            <a:ext cx="3500559" cy="126957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1100" b="1" dirty="0" smtClean="0">
                <a:solidFill>
                  <a:srgbClr val="33CCFF"/>
                </a:solidFill>
                <a:latin typeface="Helvetica"/>
                <a:cs typeface="Helvetica"/>
              </a:rPr>
              <a:t>Figli (</a:t>
            </a:r>
            <a:r>
              <a:rPr lang="es-CO" sz="1100" b="1" dirty="0" smtClean="0">
                <a:solidFill>
                  <a:srgbClr val="33CCFF"/>
                </a:solidFill>
                <a:latin typeface="Helvetica"/>
                <a:cs typeface="Helvetica"/>
              </a:rPr>
              <a:t>50%</a:t>
            </a:r>
            <a:r>
              <a:rPr lang="it-IT" sz="1100" b="1" dirty="0" smtClean="0">
                <a:solidFill>
                  <a:srgbClr val="33CCFF"/>
                </a:solidFill>
                <a:latin typeface="Helvetica"/>
                <a:cs typeface="Helvetic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</a:t>
            </a: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oniuge (16%),  </a:t>
            </a:r>
          </a:p>
          <a:p>
            <a:pPr>
              <a:lnSpc>
                <a:spcPct val="150000"/>
              </a:lnSpc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N</a:t>
            </a: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ipoti (11%), </a:t>
            </a:r>
          </a:p>
          <a:p>
            <a:pPr>
              <a:lnSpc>
                <a:spcPct val="150000"/>
              </a:lnSpc>
            </a:pP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Fratelli/Sorelle (10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%) </a:t>
            </a:r>
            <a:endParaRPr lang="it-IT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</a:t>
            </a: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ltri 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parenti (14</a:t>
            </a: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%)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4" name="Oval 10"/>
          <p:cNvSpPr>
            <a:spLocks noChangeAspect="1"/>
          </p:cNvSpPr>
          <p:nvPr/>
        </p:nvSpPr>
        <p:spPr bwMode="gray">
          <a:xfrm>
            <a:off x="4226441" y="1577810"/>
            <a:ext cx="1174021" cy="1150873"/>
          </a:xfrm>
          <a:prstGeom prst="ellipse">
            <a:avLst/>
          </a:pr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</a:p>
          <a:p>
            <a:pPr algn="ctr"/>
            <a:r>
              <a:rPr lang="it-IT" sz="1300" b="1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Parenti</a:t>
            </a:r>
            <a:endParaRPr lang="it-IT" sz="1300" b="1" dirty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10"/>
          <p:cNvSpPr>
            <a:spLocks noChangeAspect="1"/>
          </p:cNvSpPr>
          <p:nvPr/>
        </p:nvSpPr>
        <p:spPr bwMode="gray">
          <a:xfrm>
            <a:off x="4194063" y="2936517"/>
            <a:ext cx="1221179" cy="1230981"/>
          </a:xfrm>
          <a:prstGeom prst="ellipse">
            <a:avLst/>
          </a:pr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b="1" dirty="0">
              <a:solidFill>
                <a:srgbClr val="418F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434871" y="1797270"/>
            <a:ext cx="308324" cy="2108624"/>
            <a:chOff x="5217882" y="1818017"/>
            <a:chExt cx="308324" cy="1860057"/>
          </a:xfrm>
        </p:grpSpPr>
        <p:cxnSp>
          <p:nvCxnSpPr>
            <p:cNvPr id="31" name="Straight Connector 7"/>
            <p:cNvCxnSpPr/>
            <p:nvPr/>
          </p:nvCxnSpPr>
          <p:spPr bwMode="gray">
            <a:xfrm>
              <a:off x="5526206" y="1818017"/>
              <a:ext cx="0" cy="618339"/>
            </a:xfrm>
            <a:prstGeom prst="line">
              <a:avLst/>
            </a:prstGeom>
            <a:ln w="12700" cap="rnd">
              <a:solidFill>
                <a:srgbClr val="00CC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"/>
            <p:cNvCxnSpPr/>
            <p:nvPr/>
          </p:nvCxnSpPr>
          <p:spPr bwMode="gray">
            <a:xfrm>
              <a:off x="5224433" y="2127496"/>
              <a:ext cx="301772" cy="0"/>
            </a:xfrm>
            <a:prstGeom prst="line">
              <a:avLst/>
            </a:prstGeom>
            <a:ln w="12700" cap="rnd">
              <a:solidFill>
                <a:srgbClr val="00CCFF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"/>
            <p:cNvCxnSpPr/>
            <p:nvPr/>
          </p:nvCxnSpPr>
          <p:spPr bwMode="gray">
            <a:xfrm>
              <a:off x="5509630" y="3059735"/>
              <a:ext cx="0" cy="618339"/>
            </a:xfrm>
            <a:prstGeom prst="line">
              <a:avLst/>
            </a:prstGeom>
            <a:ln w="12700" cap="rnd">
              <a:solidFill>
                <a:srgbClr val="00CC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"/>
            <p:cNvCxnSpPr/>
            <p:nvPr/>
          </p:nvCxnSpPr>
          <p:spPr bwMode="gray">
            <a:xfrm>
              <a:off x="5217882" y="3369214"/>
              <a:ext cx="288000" cy="0"/>
            </a:xfrm>
            <a:prstGeom prst="line">
              <a:avLst/>
            </a:prstGeom>
            <a:ln w="12700" cap="rnd">
              <a:solidFill>
                <a:srgbClr val="00CCFF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"/>
          <p:cNvSpPr txBox="1">
            <a:spLocks/>
          </p:cNvSpPr>
          <p:nvPr/>
        </p:nvSpPr>
        <p:spPr bwMode="gray">
          <a:xfrm>
            <a:off x="5987327" y="3275946"/>
            <a:ext cx="3500559" cy="76174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 defTabSz="1043056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 defTabSz="1043056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 defTabSz="1043056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it-IT" sz="1100" dirty="0">
                <a:solidFill>
                  <a:srgbClr val="33CCFF"/>
                </a:solidFill>
                <a:latin typeface="Helvetica"/>
                <a:cs typeface="Helvetica"/>
              </a:rPr>
              <a:t>Badante (21%)</a:t>
            </a:r>
          </a:p>
          <a:p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Casa di riposo (13%)</a:t>
            </a:r>
          </a:p>
          <a:p>
            <a:r>
              <a:rPr lang="it-IT" sz="1100" dirty="0" smtClean="0">
                <a:latin typeface="Helvetica"/>
                <a:cs typeface="Helvetica"/>
              </a:rPr>
              <a:t>.</a:t>
            </a:r>
            <a:endParaRPr lang="it-IT" sz="1100" dirty="0">
              <a:latin typeface="Helvetica"/>
              <a:cs typeface="Helvetica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192971" y="3282427"/>
            <a:ext cx="123278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400" b="1" dirty="0" smtClean="0">
                <a:solidFill>
                  <a:srgbClr val="33CCFF"/>
                </a:solidFill>
                <a:latin typeface="Helvetica"/>
                <a:cs typeface="Helvetica"/>
              </a:rPr>
              <a:t>35%</a:t>
            </a:r>
          </a:p>
          <a:p>
            <a:pPr marL="4763" algn="ctr"/>
            <a:r>
              <a:rPr lang="it-IT" sz="1300" b="1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Professionisti</a:t>
            </a:r>
            <a:endParaRPr lang="it-IT" sz="1300" b="1" dirty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43"/>
          <p:cNvSpPr>
            <a:spLocks noGrp="1"/>
          </p:cNvSpPr>
          <p:nvPr/>
        </p:nvSpPr>
        <p:spPr bwMode="gray">
          <a:xfrm>
            <a:off x="4226441" y="4050051"/>
            <a:ext cx="4684552" cy="482849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intervistati che hanno in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famiglia persone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anziane bisognose di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assistenza</a:t>
            </a:r>
            <a:endParaRPr lang="it-IT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rma libre 2"/>
          <p:cNvSpPr/>
          <p:nvPr/>
        </p:nvSpPr>
        <p:spPr>
          <a:xfrm rot="20300898">
            <a:off x="3554491" y="1778913"/>
            <a:ext cx="679705" cy="254257"/>
          </a:xfrm>
          <a:custGeom>
            <a:avLst/>
            <a:gdLst>
              <a:gd name="connsiteX0" fmla="*/ 0 w 1290918"/>
              <a:gd name="connsiteY0" fmla="*/ 0 h 1060397"/>
              <a:gd name="connsiteX1" fmla="*/ 768403 w 1290918"/>
              <a:gd name="connsiteY1" fmla="*/ 192101 h 1060397"/>
              <a:gd name="connsiteX2" fmla="*/ 1290918 w 1290918"/>
              <a:gd name="connsiteY2" fmla="*/ 1060397 h 10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060397">
                <a:moveTo>
                  <a:pt x="0" y="0"/>
                </a:moveTo>
                <a:cubicBezTo>
                  <a:pt x="276625" y="7684"/>
                  <a:pt x="553250" y="15368"/>
                  <a:pt x="768403" y="192101"/>
                </a:cubicBezTo>
                <a:cubicBezTo>
                  <a:pt x="983556" y="368834"/>
                  <a:pt x="1137237" y="714615"/>
                  <a:pt x="1290918" y="1060397"/>
                </a:cubicBezTo>
              </a:path>
            </a:pathLst>
          </a:custGeom>
          <a:noFill/>
          <a:ln w="38100">
            <a:solidFill>
              <a:srgbClr val="00CC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rgbClr val="86A9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22584"/>
              </p:ext>
            </p:extLst>
          </p:nvPr>
        </p:nvGraphicFramePr>
        <p:xfrm>
          <a:off x="-820043" y="631284"/>
          <a:ext cx="6139399" cy="419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00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353608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SPESA MEDIA MENSILE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PER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L’ASSISTENZA AGLI ANZIANI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2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42790"/>
              </p:ext>
            </p:extLst>
          </p:nvPr>
        </p:nvGraphicFramePr>
        <p:xfrm>
          <a:off x="-346840" y="943097"/>
          <a:ext cx="6541078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Group 201"/>
          <p:cNvGrpSpPr>
            <a:grpSpLocks noChangeAspect="1"/>
          </p:cNvGrpSpPr>
          <p:nvPr/>
        </p:nvGrpSpPr>
        <p:grpSpPr>
          <a:xfrm>
            <a:off x="6429392" y="1519606"/>
            <a:ext cx="683999" cy="395973"/>
            <a:chOff x="3871196" y="2354900"/>
            <a:chExt cx="891761" cy="516251"/>
          </a:xfrm>
          <a:solidFill>
            <a:srgbClr val="E83C96"/>
          </a:solidFill>
        </p:grpSpPr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4547512" y="2498613"/>
              <a:ext cx="215445" cy="90192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1739" y="314"/>
                </a:cxn>
                <a:cxn ang="0">
                  <a:pos x="1739" y="114"/>
                </a:cxn>
                <a:cxn ang="0">
                  <a:pos x="1739" y="0"/>
                </a:cxn>
                <a:cxn ang="0">
                  <a:pos x="0" y="414"/>
                </a:cxn>
                <a:cxn ang="0">
                  <a:pos x="0" y="728"/>
                </a:cxn>
              </a:cxnLst>
              <a:rect l="0" t="0" r="r" b="b"/>
              <a:pathLst>
                <a:path w="1739" h="728">
                  <a:moveTo>
                    <a:pt x="0" y="728"/>
                  </a:moveTo>
                  <a:lnTo>
                    <a:pt x="1739" y="314"/>
                  </a:lnTo>
                  <a:lnTo>
                    <a:pt x="1739" y="114"/>
                  </a:lnTo>
                  <a:lnTo>
                    <a:pt x="1739" y="0"/>
                  </a:lnTo>
                  <a:lnTo>
                    <a:pt x="0" y="414"/>
                  </a:lnTo>
                  <a:lnTo>
                    <a:pt x="0" y="728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3871196" y="2536151"/>
              <a:ext cx="442783" cy="159199"/>
            </a:xfrm>
            <a:custGeom>
              <a:avLst/>
              <a:gdLst/>
              <a:ahLst/>
              <a:cxnLst>
                <a:cxn ang="0">
                  <a:pos x="1873" y="963"/>
                </a:cxn>
                <a:cxn ang="0">
                  <a:pos x="1812" y="978"/>
                </a:cxn>
                <a:cxn ang="0">
                  <a:pos x="1757" y="947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95"/>
                </a:cxn>
                <a:cxn ang="0">
                  <a:pos x="1835" y="1285"/>
                </a:cxn>
                <a:cxn ang="0">
                  <a:pos x="3574" y="871"/>
                </a:cxn>
                <a:cxn ang="0">
                  <a:pos x="3574" y="557"/>
                </a:cxn>
                <a:cxn ang="0">
                  <a:pos x="1873" y="963"/>
                </a:cxn>
              </a:cxnLst>
              <a:rect l="0" t="0" r="r" b="b"/>
              <a:pathLst>
                <a:path w="3574" h="1285">
                  <a:moveTo>
                    <a:pt x="1873" y="963"/>
                  </a:moveTo>
                  <a:lnTo>
                    <a:pt x="1812" y="978"/>
                  </a:lnTo>
                  <a:lnTo>
                    <a:pt x="1757" y="947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95"/>
                  </a:lnTo>
                  <a:lnTo>
                    <a:pt x="1835" y="1285"/>
                  </a:lnTo>
                  <a:lnTo>
                    <a:pt x="3574" y="871"/>
                  </a:lnTo>
                  <a:lnTo>
                    <a:pt x="3574" y="557"/>
                  </a:lnTo>
                  <a:lnTo>
                    <a:pt x="1873" y="963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4547512" y="2555106"/>
              <a:ext cx="215445" cy="90192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6"/>
                </a:cxn>
                <a:cxn ang="0">
                  <a:pos x="1739" y="0"/>
                </a:cxn>
                <a:cxn ang="0">
                  <a:pos x="0" y="413"/>
                </a:cxn>
                <a:cxn ang="0">
                  <a:pos x="0" y="728"/>
                </a:cxn>
                <a:cxn ang="0">
                  <a:pos x="1739" y="314"/>
                </a:cxn>
              </a:cxnLst>
              <a:rect l="0" t="0" r="r" b="b"/>
              <a:pathLst>
                <a:path w="1739" h="728">
                  <a:moveTo>
                    <a:pt x="1739" y="314"/>
                  </a:moveTo>
                  <a:lnTo>
                    <a:pt x="1739" y="116"/>
                  </a:lnTo>
                  <a:lnTo>
                    <a:pt x="1739" y="0"/>
                  </a:lnTo>
                  <a:lnTo>
                    <a:pt x="0" y="413"/>
                  </a:lnTo>
                  <a:lnTo>
                    <a:pt x="0" y="728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3871196" y="2592521"/>
              <a:ext cx="442783" cy="159571"/>
            </a:xfrm>
            <a:custGeom>
              <a:avLst/>
              <a:gdLst/>
              <a:ahLst/>
              <a:cxnLst>
                <a:cxn ang="0">
                  <a:pos x="1873" y="964"/>
                </a:cxn>
                <a:cxn ang="0">
                  <a:pos x="1812" y="978"/>
                </a:cxn>
                <a:cxn ang="0">
                  <a:pos x="1757" y="94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98"/>
                </a:cxn>
                <a:cxn ang="0">
                  <a:pos x="1835" y="1288"/>
                </a:cxn>
                <a:cxn ang="0">
                  <a:pos x="3574" y="874"/>
                </a:cxn>
                <a:cxn ang="0">
                  <a:pos x="3574" y="560"/>
                </a:cxn>
                <a:cxn ang="0">
                  <a:pos x="1873" y="964"/>
                </a:cxn>
              </a:cxnLst>
              <a:rect l="0" t="0" r="r" b="b"/>
              <a:pathLst>
                <a:path w="3574" h="1288">
                  <a:moveTo>
                    <a:pt x="1873" y="964"/>
                  </a:moveTo>
                  <a:lnTo>
                    <a:pt x="1812" y="978"/>
                  </a:lnTo>
                  <a:lnTo>
                    <a:pt x="1757" y="94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8"/>
                  </a:lnTo>
                  <a:lnTo>
                    <a:pt x="1835" y="1288"/>
                  </a:lnTo>
                  <a:lnTo>
                    <a:pt x="3574" y="874"/>
                  </a:lnTo>
                  <a:lnTo>
                    <a:pt x="3574" y="560"/>
                  </a:lnTo>
                  <a:lnTo>
                    <a:pt x="1873" y="964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4547512" y="2614202"/>
              <a:ext cx="215445" cy="90192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6"/>
                </a:cxn>
                <a:cxn ang="0">
                  <a:pos x="1739" y="0"/>
                </a:cxn>
                <a:cxn ang="0">
                  <a:pos x="0" y="414"/>
                </a:cxn>
                <a:cxn ang="0">
                  <a:pos x="0" y="728"/>
                </a:cxn>
                <a:cxn ang="0">
                  <a:pos x="1739" y="314"/>
                </a:cxn>
              </a:cxnLst>
              <a:rect l="0" t="0" r="r" b="b"/>
              <a:pathLst>
                <a:path w="1739" h="728">
                  <a:moveTo>
                    <a:pt x="1739" y="314"/>
                  </a:moveTo>
                  <a:lnTo>
                    <a:pt x="1739" y="116"/>
                  </a:lnTo>
                  <a:lnTo>
                    <a:pt x="1739" y="0"/>
                  </a:lnTo>
                  <a:lnTo>
                    <a:pt x="0" y="414"/>
                  </a:lnTo>
                  <a:lnTo>
                    <a:pt x="0" y="728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3871196" y="2651741"/>
              <a:ext cx="442783" cy="159447"/>
            </a:xfrm>
            <a:custGeom>
              <a:avLst/>
              <a:gdLst/>
              <a:ahLst/>
              <a:cxnLst>
                <a:cxn ang="0">
                  <a:pos x="1873" y="963"/>
                </a:cxn>
                <a:cxn ang="0">
                  <a:pos x="1812" y="978"/>
                </a:cxn>
                <a:cxn ang="0">
                  <a:pos x="1757" y="949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97"/>
                </a:cxn>
                <a:cxn ang="0">
                  <a:pos x="1835" y="1287"/>
                </a:cxn>
                <a:cxn ang="0">
                  <a:pos x="3574" y="874"/>
                </a:cxn>
                <a:cxn ang="0">
                  <a:pos x="3574" y="559"/>
                </a:cxn>
                <a:cxn ang="0">
                  <a:pos x="1873" y="963"/>
                </a:cxn>
              </a:cxnLst>
              <a:rect l="0" t="0" r="r" b="b"/>
              <a:pathLst>
                <a:path w="3574" h="1287">
                  <a:moveTo>
                    <a:pt x="1873" y="963"/>
                  </a:moveTo>
                  <a:lnTo>
                    <a:pt x="1812" y="978"/>
                  </a:lnTo>
                  <a:lnTo>
                    <a:pt x="1757" y="94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97"/>
                  </a:lnTo>
                  <a:lnTo>
                    <a:pt x="1835" y="1287"/>
                  </a:lnTo>
                  <a:lnTo>
                    <a:pt x="3574" y="874"/>
                  </a:lnTo>
                  <a:lnTo>
                    <a:pt x="3574" y="559"/>
                  </a:lnTo>
                  <a:lnTo>
                    <a:pt x="1873" y="963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4547512" y="2674289"/>
              <a:ext cx="215445" cy="90068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5"/>
                </a:cxn>
                <a:cxn ang="0">
                  <a:pos x="1739" y="0"/>
                </a:cxn>
                <a:cxn ang="0">
                  <a:pos x="0" y="413"/>
                </a:cxn>
                <a:cxn ang="0">
                  <a:pos x="0" y="727"/>
                </a:cxn>
                <a:cxn ang="0">
                  <a:pos x="1739" y="314"/>
                </a:cxn>
              </a:cxnLst>
              <a:rect l="0" t="0" r="r" b="b"/>
              <a:pathLst>
                <a:path w="1739" h="727">
                  <a:moveTo>
                    <a:pt x="1739" y="314"/>
                  </a:moveTo>
                  <a:lnTo>
                    <a:pt x="1739" y="115"/>
                  </a:lnTo>
                  <a:lnTo>
                    <a:pt x="1739" y="0"/>
                  </a:lnTo>
                  <a:lnTo>
                    <a:pt x="0" y="413"/>
                  </a:lnTo>
                  <a:lnTo>
                    <a:pt x="0" y="727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871196" y="2711704"/>
              <a:ext cx="442783" cy="159447"/>
            </a:xfrm>
            <a:custGeom>
              <a:avLst/>
              <a:gdLst/>
              <a:ahLst/>
              <a:cxnLst>
                <a:cxn ang="0">
                  <a:pos x="1873" y="964"/>
                </a:cxn>
                <a:cxn ang="0">
                  <a:pos x="1812" y="978"/>
                </a:cxn>
                <a:cxn ang="0">
                  <a:pos x="1757" y="95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98"/>
                </a:cxn>
                <a:cxn ang="0">
                  <a:pos x="1835" y="1287"/>
                </a:cxn>
                <a:cxn ang="0">
                  <a:pos x="3574" y="874"/>
                </a:cxn>
                <a:cxn ang="0">
                  <a:pos x="3574" y="560"/>
                </a:cxn>
                <a:cxn ang="0">
                  <a:pos x="1873" y="964"/>
                </a:cxn>
              </a:cxnLst>
              <a:rect l="0" t="0" r="r" b="b"/>
              <a:pathLst>
                <a:path w="3574" h="1287">
                  <a:moveTo>
                    <a:pt x="1873" y="964"/>
                  </a:moveTo>
                  <a:lnTo>
                    <a:pt x="1812" y="978"/>
                  </a:lnTo>
                  <a:lnTo>
                    <a:pt x="1757" y="95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8"/>
                  </a:lnTo>
                  <a:lnTo>
                    <a:pt x="1835" y="1287"/>
                  </a:lnTo>
                  <a:lnTo>
                    <a:pt x="3574" y="874"/>
                  </a:lnTo>
                  <a:lnTo>
                    <a:pt x="3574" y="560"/>
                  </a:lnTo>
                  <a:lnTo>
                    <a:pt x="1873" y="964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328598" y="2354900"/>
              <a:ext cx="434359" cy="173818"/>
            </a:xfrm>
            <a:custGeom>
              <a:avLst/>
              <a:gdLst/>
              <a:ahLst/>
              <a:cxnLst>
                <a:cxn ang="0">
                  <a:pos x="516" y="119"/>
                </a:cxn>
                <a:cxn ang="0">
                  <a:pos x="521" y="122"/>
                </a:cxn>
                <a:cxn ang="0">
                  <a:pos x="664" y="150"/>
                </a:cxn>
                <a:cxn ang="0">
                  <a:pos x="758" y="140"/>
                </a:cxn>
                <a:cxn ang="0">
                  <a:pos x="760" y="139"/>
                </a:cxn>
                <a:cxn ang="0">
                  <a:pos x="1151" y="350"/>
                </a:cxn>
                <a:cxn ang="0">
                  <a:pos x="1149" y="351"/>
                </a:cxn>
                <a:cxn ang="0">
                  <a:pos x="1101" y="436"/>
                </a:cxn>
                <a:cxn ang="0">
                  <a:pos x="1102" y="436"/>
                </a:cxn>
                <a:cxn ang="0">
                  <a:pos x="683" y="536"/>
                </a:cxn>
                <a:cxn ang="0">
                  <a:pos x="748" y="571"/>
                </a:cxn>
                <a:cxn ang="0">
                  <a:pos x="748" y="594"/>
                </a:cxn>
                <a:cxn ang="0">
                  <a:pos x="1484" y="419"/>
                </a:cxn>
                <a:cxn ang="0">
                  <a:pos x="707" y="0"/>
                </a:cxn>
                <a:cxn ang="0">
                  <a:pos x="0" y="168"/>
                </a:cxn>
                <a:cxn ang="0">
                  <a:pos x="95" y="219"/>
                </a:cxn>
                <a:cxn ang="0">
                  <a:pos x="516" y="119"/>
                </a:cxn>
              </a:cxnLst>
              <a:rect l="0" t="0" r="r" b="b"/>
              <a:pathLst>
                <a:path w="1484" h="594">
                  <a:moveTo>
                    <a:pt x="516" y="119"/>
                  </a:moveTo>
                  <a:cubicBezTo>
                    <a:pt x="517" y="120"/>
                    <a:pt x="519" y="121"/>
                    <a:pt x="521" y="122"/>
                  </a:cubicBezTo>
                  <a:cubicBezTo>
                    <a:pt x="554" y="140"/>
                    <a:pt x="608" y="150"/>
                    <a:pt x="664" y="150"/>
                  </a:cubicBezTo>
                  <a:cubicBezTo>
                    <a:pt x="696" y="150"/>
                    <a:pt x="729" y="147"/>
                    <a:pt x="758" y="140"/>
                  </a:cubicBezTo>
                  <a:cubicBezTo>
                    <a:pt x="759" y="139"/>
                    <a:pt x="759" y="139"/>
                    <a:pt x="760" y="139"/>
                  </a:cubicBezTo>
                  <a:cubicBezTo>
                    <a:pt x="1151" y="350"/>
                    <a:pt x="1151" y="350"/>
                    <a:pt x="1151" y="350"/>
                  </a:cubicBezTo>
                  <a:cubicBezTo>
                    <a:pt x="1151" y="350"/>
                    <a:pt x="1150" y="350"/>
                    <a:pt x="1149" y="351"/>
                  </a:cubicBezTo>
                  <a:cubicBezTo>
                    <a:pt x="1071" y="369"/>
                    <a:pt x="1049" y="407"/>
                    <a:pt x="1101" y="436"/>
                  </a:cubicBezTo>
                  <a:cubicBezTo>
                    <a:pt x="1102" y="436"/>
                    <a:pt x="1102" y="436"/>
                    <a:pt x="1102" y="436"/>
                  </a:cubicBezTo>
                  <a:cubicBezTo>
                    <a:pt x="683" y="536"/>
                    <a:pt x="683" y="536"/>
                    <a:pt x="683" y="536"/>
                  </a:cubicBezTo>
                  <a:cubicBezTo>
                    <a:pt x="748" y="571"/>
                    <a:pt x="748" y="571"/>
                    <a:pt x="748" y="571"/>
                  </a:cubicBezTo>
                  <a:cubicBezTo>
                    <a:pt x="748" y="594"/>
                    <a:pt x="748" y="594"/>
                    <a:pt x="748" y="594"/>
                  </a:cubicBezTo>
                  <a:cubicBezTo>
                    <a:pt x="1484" y="419"/>
                    <a:pt x="1484" y="419"/>
                    <a:pt x="1484" y="41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95" y="219"/>
                    <a:pt x="95" y="219"/>
                    <a:pt x="95" y="219"/>
                  </a:cubicBezTo>
                  <a:lnTo>
                    <a:pt x="516" y="119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871196" y="2463552"/>
              <a:ext cx="434235" cy="172083"/>
            </a:xfrm>
            <a:custGeom>
              <a:avLst/>
              <a:gdLst/>
              <a:ahLst/>
              <a:cxnLst>
                <a:cxn ang="0">
                  <a:pos x="976" y="467"/>
                </a:cxn>
                <a:cxn ang="0">
                  <a:pos x="975" y="466"/>
                </a:cxn>
                <a:cxn ang="0">
                  <a:pos x="832" y="439"/>
                </a:cxn>
                <a:cxn ang="0">
                  <a:pos x="738" y="449"/>
                </a:cxn>
                <a:cxn ang="0">
                  <a:pos x="729" y="451"/>
                </a:cxn>
                <a:cxn ang="0">
                  <a:pos x="338" y="240"/>
                </a:cxn>
                <a:cxn ang="0">
                  <a:pos x="347" y="238"/>
                </a:cxn>
                <a:cxn ang="0">
                  <a:pos x="395" y="153"/>
                </a:cxn>
                <a:cxn ang="0">
                  <a:pos x="389" y="150"/>
                </a:cxn>
                <a:cxn ang="0">
                  <a:pos x="802" y="52"/>
                </a:cxn>
                <a:cxn ang="0">
                  <a:pos x="707" y="0"/>
                </a:cxn>
                <a:cxn ang="0">
                  <a:pos x="0" y="168"/>
                </a:cxn>
                <a:cxn ang="0">
                  <a:pos x="777" y="588"/>
                </a:cxn>
                <a:cxn ang="0">
                  <a:pos x="1484" y="420"/>
                </a:cxn>
                <a:cxn ang="0">
                  <a:pos x="1389" y="368"/>
                </a:cxn>
                <a:cxn ang="0">
                  <a:pos x="976" y="467"/>
                </a:cxn>
              </a:cxnLst>
              <a:rect l="0" t="0" r="r" b="b"/>
              <a:pathLst>
                <a:path w="1484" h="588">
                  <a:moveTo>
                    <a:pt x="976" y="467"/>
                  </a:moveTo>
                  <a:cubicBezTo>
                    <a:pt x="976" y="466"/>
                    <a:pt x="976" y="466"/>
                    <a:pt x="975" y="466"/>
                  </a:cubicBezTo>
                  <a:cubicBezTo>
                    <a:pt x="942" y="448"/>
                    <a:pt x="888" y="439"/>
                    <a:pt x="832" y="439"/>
                  </a:cubicBezTo>
                  <a:cubicBezTo>
                    <a:pt x="800" y="439"/>
                    <a:pt x="767" y="442"/>
                    <a:pt x="738" y="449"/>
                  </a:cubicBezTo>
                  <a:cubicBezTo>
                    <a:pt x="735" y="450"/>
                    <a:pt x="732" y="450"/>
                    <a:pt x="729" y="451"/>
                  </a:cubicBezTo>
                  <a:cubicBezTo>
                    <a:pt x="338" y="240"/>
                    <a:pt x="338" y="240"/>
                    <a:pt x="338" y="240"/>
                  </a:cubicBezTo>
                  <a:cubicBezTo>
                    <a:pt x="341" y="239"/>
                    <a:pt x="344" y="239"/>
                    <a:pt x="347" y="238"/>
                  </a:cubicBezTo>
                  <a:cubicBezTo>
                    <a:pt x="426" y="219"/>
                    <a:pt x="447" y="181"/>
                    <a:pt x="395" y="153"/>
                  </a:cubicBezTo>
                  <a:cubicBezTo>
                    <a:pt x="393" y="152"/>
                    <a:pt x="391" y="151"/>
                    <a:pt x="389" y="150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777" y="588"/>
                    <a:pt x="777" y="588"/>
                    <a:pt x="777" y="588"/>
                  </a:cubicBezTo>
                  <a:cubicBezTo>
                    <a:pt x="1484" y="420"/>
                    <a:pt x="1484" y="420"/>
                    <a:pt x="1484" y="420"/>
                  </a:cubicBezTo>
                  <a:cubicBezTo>
                    <a:pt x="1389" y="368"/>
                    <a:pt x="1389" y="368"/>
                    <a:pt x="1389" y="368"/>
                  </a:cubicBezTo>
                  <a:lnTo>
                    <a:pt x="976" y="467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4116127" y="2414987"/>
              <a:ext cx="408837" cy="395581"/>
            </a:xfrm>
            <a:custGeom>
              <a:avLst/>
              <a:gdLst/>
              <a:ahLst/>
              <a:cxnLst>
                <a:cxn ang="0">
                  <a:pos x="1491" y="0"/>
                </a:cxn>
                <a:cxn ang="0">
                  <a:pos x="0" y="349"/>
                </a:cxn>
                <a:cxn ang="0">
                  <a:pos x="1781" y="1311"/>
                </a:cxn>
                <a:cxn ang="0">
                  <a:pos x="1781" y="3193"/>
                </a:cxn>
                <a:cxn ang="0">
                  <a:pos x="3300" y="2830"/>
                </a:cxn>
                <a:cxn ang="0">
                  <a:pos x="3300" y="973"/>
                </a:cxn>
                <a:cxn ang="0">
                  <a:pos x="1491" y="0"/>
                </a:cxn>
              </a:cxnLst>
              <a:rect l="0" t="0" r="r" b="b"/>
              <a:pathLst>
                <a:path w="3300" h="3193">
                  <a:moveTo>
                    <a:pt x="1491" y="0"/>
                  </a:moveTo>
                  <a:lnTo>
                    <a:pt x="0" y="349"/>
                  </a:lnTo>
                  <a:lnTo>
                    <a:pt x="1781" y="1311"/>
                  </a:lnTo>
                  <a:lnTo>
                    <a:pt x="1781" y="3193"/>
                  </a:lnTo>
                  <a:lnTo>
                    <a:pt x="3300" y="2830"/>
                  </a:lnTo>
                  <a:lnTo>
                    <a:pt x="3300" y="973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9525">
              <a:solidFill>
                <a:srgbClr val="C41C5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Content Placeholder 43"/>
          <p:cNvSpPr>
            <a:spLocks noGrp="1"/>
          </p:cNvSpPr>
          <p:nvPr/>
        </p:nvSpPr>
        <p:spPr bwMode="gray">
          <a:xfrm>
            <a:off x="5528600" y="1929816"/>
            <a:ext cx="2539374" cy="796222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dirty="0">
                <a:solidFill>
                  <a:srgbClr val="58585B"/>
                </a:solidFill>
                <a:latin typeface="Helvetica"/>
                <a:cs typeface="Helvetica"/>
              </a:rPr>
              <a:t>s</a:t>
            </a:r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pesa media mensile </a:t>
            </a:r>
            <a:b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</a:br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per assistenza anziani</a:t>
            </a:r>
          </a:p>
          <a:p>
            <a:pPr algn="ctr"/>
            <a:r>
              <a:rPr lang="es-CO" sz="1500" b="1" dirty="0" smtClean="0">
                <a:solidFill>
                  <a:srgbClr val="58585B"/>
                </a:solidFill>
                <a:latin typeface="Helvetica"/>
                <a:cs typeface="Helvetica"/>
              </a:rPr>
              <a:t>689 Euro</a:t>
            </a:r>
            <a:endParaRPr lang="it-IT" sz="1500" b="1" dirty="0" smtClean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6798287" y="2702152"/>
            <a:ext cx="0" cy="408562"/>
          </a:xfrm>
          <a:prstGeom prst="straightConnector1">
            <a:avLst/>
          </a:prstGeom>
          <a:noFill/>
          <a:ln w="28575">
            <a:solidFill>
              <a:srgbClr val="E83C9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Content Placeholder 43"/>
          <p:cNvSpPr>
            <a:spLocks noGrp="1"/>
          </p:cNvSpPr>
          <p:nvPr/>
        </p:nvSpPr>
        <p:spPr bwMode="gray">
          <a:xfrm>
            <a:off x="5528600" y="2914215"/>
            <a:ext cx="2539374" cy="796222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500" dirty="0">
                <a:solidFill>
                  <a:srgbClr val="58585B"/>
                </a:solidFill>
                <a:latin typeface="Helvetica"/>
                <a:cs typeface="Helvetica"/>
              </a:rPr>
              <a:t>m</a:t>
            </a:r>
            <a:r>
              <a:rPr lang="es-CO" sz="1500" dirty="0" smtClean="0">
                <a:solidFill>
                  <a:srgbClr val="58585B"/>
                </a:solidFill>
                <a:latin typeface="Helvetica"/>
                <a:cs typeface="Helvetica"/>
              </a:rPr>
              <a:t>ediamente il</a:t>
            </a:r>
            <a:r>
              <a:rPr lang="es-CO" sz="1500" b="1" dirty="0" smtClean="0">
                <a:solidFill>
                  <a:srgbClr val="58585B"/>
                </a:solidFill>
                <a:latin typeface="Helvetica"/>
                <a:cs typeface="Helvetica"/>
              </a:rPr>
              <a:t> 38%</a:t>
            </a:r>
            <a:endParaRPr lang="it-IT" sz="1500" b="1" dirty="0">
              <a:solidFill>
                <a:srgbClr val="58585B"/>
              </a:solidFill>
              <a:latin typeface="Helvetica"/>
              <a:cs typeface="Helvetica"/>
            </a:endParaRPr>
          </a:p>
          <a:p>
            <a:pPr algn="ctr"/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del budget familiare</a:t>
            </a:r>
          </a:p>
        </p:txBody>
      </p:sp>
      <p:sp>
        <p:nvSpPr>
          <p:cNvPr id="39" name="Content Placeholder 43"/>
          <p:cNvSpPr>
            <a:spLocks noGrp="1"/>
          </p:cNvSpPr>
          <p:nvPr/>
        </p:nvSpPr>
        <p:spPr bwMode="gray">
          <a:xfrm>
            <a:off x="4645572" y="4019231"/>
            <a:ext cx="4265365" cy="482849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Base: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intervistati che hanno in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famiglia persone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anziane bisognose di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assistenza</a:t>
            </a:r>
            <a:endParaRPr lang="it-IT" sz="9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9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51144"/>
              </p:ext>
            </p:extLst>
          </p:nvPr>
        </p:nvGraphicFramePr>
        <p:xfrm>
          <a:off x="-1143221" y="612128"/>
          <a:ext cx="6356390" cy="418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ontent Placeholder 43"/>
          <p:cNvSpPr>
            <a:spLocks noGrp="1"/>
          </p:cNvSpPr>
          <p:nvPr/>
        </p:nvSpPr>
        <p:spPr bwMode="gray">
          <a:xfrm>
            <a:off x="4642657" y="4134021"/>
            <a:ext cx="4278352" cy="28366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Base: intervistati che hanno in famiglia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persone anziane che si occupano di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altri</a:t>
            </a:r>
          </a:p>
        </p:txBody>
      </p:sp>
      <p:sp>
        <p:nvSpPr>
          <p:cNvPr id="18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353608" y="612128"/>
            <a:ext cx="8389143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PRESENZA NELLE FAMIGLIE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DI PERSONE ANZIANE CHE SI OCCUPANO DI FIGLI, NIPOTI…</a:t>
            </a: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396586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324428" y="1036473"/>
            <a:ext cx="1638572" cy="3097548"/>
            <a:chOff x="6214596" y="1205418"/>
            <a:chExt cx="1638572" cy="2721511"/>
          </a:xfrm>
        </p:grpSpPr>
        <p:cxnSp>
          <p:nvCxnSpPr>
            <p:cNvPr id="24" name="Straight Connector 7"/>
            <p:cNvCxnSpPr/>
            <p:nvPr/>
          </p:nvCxnSpPr>
          <p:spPr bwMode="gray">
            <a:xfrm>
              <a:off x="6465648" y="1205418"/>
              <a:ext cx="0" cy="54789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/>
            <p:cNvCxnSpPr/>
            <p:nvPr/>
          </p:nvCxnSpPr>
          <p:spPr bwMode="gray">
            <a:xfrm>
              <a:off x="6221459" y="1479638"/>
              <a:ext cx="220984" cy="0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"/>
            <p:cNvCxnSpPr/>
            <p:nvPr/>
          </p:nvCxnSpPr>
          <p:spPr bwMode="gray">
            <a:xfrm>
              <a:off x="6450961" y="1936684"/>
              <a:ext cx="0" cy="54789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"/>
            <p:cNvCxnSpPr/>
            <p:nvPr/>
          </p:nvCxnSpPr>
          <p:spPr bwMode="gray">
            <a:xfrm flipV="1">
              <a:off x="6214596" y="2210904"/>
              <a:ext cx="210899" cy="162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Placeholder 3"/>
            <p:cNvSpPr txBox="1">
              <a:spLocks/>
            </p:cNvSpPr>
            <p:nvPr/>
          </p:nvSpPr>
          <p:spPr bwMode="gray">
            <a:xfrm>
              <a:off x="6615557" y="1332610"/>
              <a:ext cx="1226127" cy="26161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1950" indent="-17145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5348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346876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nel </a:t>
              </a:r>
              <a:r>
                <a:rPr lang="es-CO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71% </a:t>
              </a:r>
              <a:r>
                <a:rPr lang="es-CO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 casi</a:t>
              </a: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 bwMode="gray">
            <a:xfrm>
              <a:off x="6621299" y="2071026"/>
              <a:ext cx="1226127" cy="26161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1950" indent="-17145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5348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346876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nel </a:t>
              </a:r>
              <a:r>
                <a:rPr lang="it-IT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CO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1% </a:t>
              </a:r>
              <a:r>
                <a:rPr lang="es-CO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 casi</a:t>
              </a: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4" name="Straight Connector 7"/>
            <p:cNvCxnSpPr/>
            <p:nvPr/>
          </p:nvCxnSpPr>
          <p:spPr bwMode="gray">
            <a:xfrm>
              <a:off x="6456702" y="2666480"/>
              <a:ext cx="0" cy="54789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8"/>
            <p:cNvCxnSpPr/>
            <p:nvPr/>
          </p:nvCxnSpPr>
          <p:spPr bwMode="gray">
            <a:xfrm flipV="1">
              <a:off x="6220338" y="2940701"/>
              <a:ext cx="210899" cy="162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Placeholder 3"/>
            <p:cNvSpPr txBox="1">
              <a:spLocks/>
            </p:cNvSpPr>
            <p:nvPr/>
          </p:nvSpPr>
          <p:spPr bwMode="gray">
            <a:xfrm>
              <a:off x="6627041" y="2800822"/>
              <a:ext cx="1226127" cy="26161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1950" indent="-17145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5348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346876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nel </a:t>
              </a:r>
              <a:r>
                <a:rPr lang="it-IT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s-CO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es-CO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 casi</a:t>
              </a: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8" name="Straight Connector 7"/>
            <p:cNvCxnSpPr/>
            <p:nvPr/>
          </p:nvCxnSpPr>
          <p:spPr bwMode="gray">
            <a:xfrm>
              <a:off x="6453824" y="3379037"/>
              <a:ext cx="0" cy="54789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"/>
            <p:cNvCxnSpPr/>
            <p:nvPr/>
          </p:nvCxnSpPr>
          <p:spPr bwMode="gray">
            <a:xfrm flipV="1">
              <a:off x="6217460" y="3653257"/>
              <a:ext cx="210899" cy="1622"/>
            </a:xfrm>
            <a:prstGeom prst="line">
              <a:avLst/>
            </a:prstGeom>
            <a:ln w="12700" cap="rnd">
              <a:solidFill>
                <a:srgbClr val="00B0F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3"/>
            <p:cNvSpPr txBox="1">
              <a:spLocks/>
            </p:cNvSpPr>
            <p:nvPr/>
          </p:nvSpPr>
          <p:spPr bwMode="gray">
            <a:xfrm>
              <a:off x="6624163" y="3513379"/>
              <a:ext cx="1226127" cy="26161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61950" indent="-171450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Calibri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5348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346876" indent="-260764" algn="l" defTabSz="1043056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itchFamily="34" charset="0"/>
                <a:buChar char="»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nel </a:t>
              </a:r>
              <a:r>
                <a:rPr lang="it-IT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s-CO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es-CO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 casi</a:t>
              </a:r>
              <a:r>
                <a:rPr lang="it-IT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5" name="Forma libre 2"/>
          <p:cNvSpPr/>
          <p:nvPr/>
        </p:nvSpPr>
        <p:spPr>
          <a:xfrm rot="20300898">
            <a:off x="3491449" y="1858473"/>
            <a:ext cx="874149" cy="261950"/>
          </a:xfrm>
          <a:custGeom>
            <a:avLst/>
            <a:gdLst>
              <a:gd name="connsiteX0" fmla="*/ 0 w 1290918"/>
              <a:gd name="connsiteY0" fmla="*/ 0 h 1060397"/>
              <a:gd name="connsiteX1" fmla="*/ 768403 w 1290918"/>
              <a:gd name="connsiteY1" fmla="*/ 192101 h 1060397"/>
              <a:gd name="connsiteX2" fmla="*/ 1290918 w 1290918"/>
              <a:gd name="connsiteY2" fmla="*/ 1060397 h 10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918" h="1060397">
                <a:moveTo>
                  <a:pt x="0" y="0"/>
                </a:moveTo>
                <a:cubicBezTo>
                  <a:pt x="276625" y="7684"/>
                  <a:pt x="553250" y="15368"/>
                  <a:pt x="768403" y="192101"/>
                </a:cubicBezTo>
                <a:cubicBezTo>
                  <a:pt x="983556" y="368834"/>
                  <a:pt x="1137237" y="714615"/>
                  <a:pt x="1290918" y="1060397"/>
                </a:cubicBezTo>
              </a:path>
            </a:pathLst>
          </a:custGeom>
          <a:noFill/>
          <a:ln w="38100">
            <a:solidFill>
              <a:srgbClr val="00B0E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srgbClr val="00B0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10"/>
          <p:cNvSpPr>
            <a:spLocks/>
          </p:cNvSpPr>
          <p:nvPr/>
        </p:nvSpPr>
        <p:spPr bwMode="gray">
          <a:xfrm>
            <a:off x="4410494" y="955256"/>
            <a:ext cx="800644" cy="8006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Nipoti</a:t>
            </a:r>
            <a:endParaRPr lang="it-IT" sz="12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Oval 10"/>
          <p:cNvSpPr>
            <a:spLocks/>
          </p:cNvSpPr>
          <p:nvPr/>
        </p:nvSpPr>
        <p:spPr bwMode="gray">
          <a:xfrm>
            <a:off x="4437379" y="1795210"/>
            <a:ext cx="773758" cy="77375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Figli</a:t>
            </a:r>
            <a:endParaRPr lang="it-IT" sz="12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Oval 10"/>
          <p:cNvSpPr>
            <a:spLocks/>
          </p:cNvSpPr>
          <p:nvPr/>
        </p:nvSpPr>
        <p:spPr bwMode="gray">
          <a:xfrm>
            <a:off x="4453587" y="2618836"/>
            <a:ext cx="767278" cy="7672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05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Coniuge</a:t>
            </a:r>
            <a:endParaRPr lang="it-IT" sz="105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Oval 10"/>
          <p:cNvSpPr>
            <a:spLocks/>
          </p:cNvSpPr>
          <p:nvPr/>
        </p:nvSpPr>
        <p:spPr bwMode="gray">
          <a:xfrm>
            <a:off x="4450339" y="3423012"/>
            <a:ext cx="767278" cy="7672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1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Fratelli</a:t>
            </a:r>
            <a:endParaRPr lang="it-IT" sz="11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75604"/>
              </p:ext>
            </p:extLst>
          </p:nvPr>
        </p:nvGraphicFramePr>
        <p:xfrm>
          <a:off x="-399393" y="684683"/>
          <a:ext cx="6663533" cy="359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Content Placeholder 43"/>
          <p:cNvSpPr>
            <a:spLocks noGrp="1"/>
          </p:cNvSpPr>
          <p:nvPr/>
        </p:nvSpPr>
        <p:spPr bwMode="gray">
          <a:xfrm>
            <a:off x="5146255" y="1837443"/>
            <a:ext cx="2808051" cy="437780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pporto medio mensile </a:t>
            </a:r>
            <a:b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385 Euro</a:t>
            </a:r>
            <a:endParaRPr lang="it-IT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353608" y="612128"/>
            <a:ext cx="8389143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L’APPORTO MEDIO MENSILE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DEGLI ANZIANI CHE SI OCCUPANO DI ALTRI FAMILIARI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8" name="Content Placeholder 43"/>
          <p:cNvSpPr>
            <a:spLocks noGrp="1"/>
          </p:cNvSpPr>
          <p:nvPr/>
        </p:nvSpPr>
        <p:spPr bwMode="gray">
          <a:xfrm>
            <a:off x="4946294" y="4139272"/>
            <a:ext cx="4003691" cy="28366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BASE: intervistati che hanno in famiglia </a:t>
            </a:r>
            <a:r>
              <a:rPr lang="it-I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persone anziane che si occupano di </a:t>
            </a:r>
            <a:r>
              <a:rPr lang="it-IT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altri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264141" y="1300348"/>
            <a:ext cx="683999" cy="1591108"/>
            <a:chOff x="6948140" y="1329505"/>
            <a:chExt cx="683999" cy="1591108"/>
          </a:xfrm>
          <a:solidFill>
            <a:srgbClr val="E83C96"/>
          </a:solidFill>
        </p:grpSpPr>
        <p:grpSp>
          <p:nvGrpSpPr>
            <p:cNvPr id="56" name="Group 201"/>
            <p:cNvGrpSpPr>
              <a:grpSpLocks noChangeAspect="1"/>
            </p:cNvGrpSpPr>
            <p:nvPr/>
          </p:nvGrpSpPr>
          <p:grpSpPr>
            <a:xfrm>
              <a:off x="6948140" y="1329505"/>
              <a:ext cx="683999" cy="395973"/>
              <a:chOff x="3871196" y="2354900"/>
              <a:chExt cx="891761" cy="516251"/>
            </a:xfrm>
            <a:grpFill/>
          </p:grpSpPr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4547512" y="2498613"/>
                <a:ext cx="215445" cy="90192"/>
              </a:xfrm>
              <a:custGeom>
                <a:avLst/>
                <a:gdLst/>
                <a:ahLst/>
                <a:cxnLst>
                  <a:cxn ang="0">
                    <a:pos x="0" y="728"/>
                  </a:cxn>
                  <a:cxn ang="0">
                    <a:pos x="1739" y="314"/>
                  </a:cxn>
                  <a:cxn ang="0">
                    <a:pos x="1739" y="114"/>
                  </a:cxn>
                  <a:cxn ang="0">
                    <a:pos x="1739" y="0"/>
                  </a:cxn>
                  <a:cxn ang="0">
                    <a:pos x="0" y="414"/>
                  </a:cxn>
                  <a:cxn ang="0">
                    <a:pos x="0" y="728"/>
                  </a:cxn>
                </a:cxnLst>
                <a:rect l="0" t="0" r="r" b="b"/>
                <a:pathLst>
                  <a:path w="1739" h="728">
                    <a:moveTo>
                      <a:pt x="0" y="728"/>
                    </a:moveTo>
                    <a:lnTo>
                      <a:pt x="1739" y="314"/>
                    </a:lnTo>
                    <a:lnTo>
                      <a:pt x="1739" y="114"/>
                    </a:lnTo>
                    <a:lnTo>
                      <a:pt x="1739" y="0"/>
                    </a:lnTo>
                    <a:lnTo>
                      <a:pt x="0" y="414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33"/>
              <p:cNvSpPr>
                <a:spLocks/>
              </p:cNvSpPr>
              <p:nvPr/>
            </p:nvSpPr>
            <p:spPr bwMode="auto">
              <a:xfrm>
                <a:off x="3871196" y="2536151"/>
                <a:ext cx="442783" cy="159199"/>
              </a:xfrm>
              <a:custGeom>
                <a:avLst/>
                <a:gdLst/>
                <a:ahLst/>
                <a:cxnLst>
                  <a:cxn ang="0">
                    <a:pos x="1873" y="963"/>
                  </a:cxn>
                  <a:cxn ang="0">
                    <a:pos x="1812" y="978"/>
                  </a:cxn>
                  <a:cxn ang="0">
                    <a:pos x="1757" y="947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5"/>
                  </a:cxn>
                  <a:cxn ang="0">
                    <a:pos x="1835" y="1285"/>
                  </a:cxn>
                  <a:cxn ang="0">
                    <a:pos x="3574" y="871"/>
                  </a:cxn>
                  <a:cxn ang="0">
                    <a:pos x="3574" y="557"/>
                  </a:cxn>
                  <a:cxn ang="0">
                    <a:pos x="1873" y="963"/>
                  </a:cxn>
                </a:cxnLst>
                <a:rect l="0" t="0" r="r" b="b"/>
                <a:pathLst>
                  <a:path w="3574" h="1285">
                    <a:moveTo>
                      <a:pt x="1873" y="963"/>
                    </a:moveTo>
                    <a:lnTo>
                      <a:pt x="1812" y="978"/>
                    </a:lnTo>
                    <a:lnTo>
                      <a:pt x="1757" y="947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5"/>
                    </a:lnTo>
                    <a:lnTo>
                      <a:pt x="1835" y="1285"/>
                    </a:lnTo>
                    <a:lnTo>
                      <a:pt x="3574" y="871"/>
                    </a:lnTo>
                    <a:lnTo>
                      <a:pt x="3574" y="557"/>
                    </a:lnTo>
                    <a:lnTo>
                      <a:pt x="1873" y="963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4547512" y="2555106"/>
                <a:ext cx="215445" cy="90192"/>
              </a:xfrm>
              <a:custGeom>
                <a:avLst/>
                <a:gdLst/>
                <a:ahLst/>
                <a:cxnLst>
                  <a:cxn ang="0">
                    <a:pos x="1739" y="314"/>
                  </a:cxn>
                  <a:cxn ang="0">
                    <a:pos x="1739" y="116"/>
                  </a:cxn>
                  <a:cxn ang="0">
                    <a:pos x="1739" y="0"/>
                  </a:cxn>
                  <a:cxn ang="0">
                    <a:pos x="0" y="413"/>
                  </a:cxn>
                  <a:cxn ang="0">
                    <a:pos x="0" y="728"/>
                  </a:cxn>
                  <a:cxn ang="0">
                    <a:pos x="1739" y="314"/>
                  </a:cxn>
                </a:cxnLst>
                <a:rect l="0" t="0" r="r" b="b"/>
                <a:pathLst>
                  <a:path w="1739" h="728">
                    <a:moveTo>
                      <a:pt x="1739" y="314"/>
                    </a:moveTo>
                    <a:lnTo>
                      <a:pt x="1739" y="116"/>
                    </a:lnTo>
                    <a:lnTo>
                      <a:pt x="1739" y="0"/>
                    </a:lnTo>
                    <a:lnTo>
                      <a:pt x="0" y="413"/>
                    </a:lnTo>
                    <a:lnTo>
                      <a:pt x="0" y="728"/>
                    </a:lnTo>
                    <a:lnTo>
                      <a:pt x="1739" y="314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35"/>
              <p:cNvSpPr>
                <a:spLocks/>
              </p:cNvSpPr>
              <p:nvPr/>
            </p:nvSpPr>
            <p:spPr bwMode="auto">
              <a:xfrm>
                <a:off x="3871196" y="2592521"/>
                <a:ext cx="442783" cy="159571"/>
              </a:xfrm>
              <a:custGeom>
                <a:avLst/>
                <a:gdLst/>
                <a:ahLst/>
                <a:cxnLst>
                  <a:cxn ang="0">
                    <a:pos x="1873" y="964"/>
                  </a:cxn>
                  <a:cxn ang="0">
                    <a:pos x="1812" y="978"/>
                  </a:cxn>
                  <a:cxn ang="0">
                    <a:pos x="1757" y="948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98"/>
                  </a:cxn>
                  <a:cxn ang="0">
                    <a:pos x="1835" y="1288"/>
                  </a:cxn>
                  <a:cxn ang="0">
                    <a:pos x="3574" y="874"/>
                  </a:cxn>
                  <a:cxn ang="0">
                    <a:pos x="3574" y="560"/>
                  </a:cxn>
                  <a:cxn ang="0">
                    <a:pos x="1873" y="964"/>
                  </a:cxn>
                </a:cxnLst>
                <a:rect l="0" t="0" r="r" b="b"/>
                <a:pathLst>
                  <a:path w="3574" h="1288">
                    <a:moveTo>
                      <a:pt x="1873" y="964"/>
                    </a:moveTo>
                    <a:lnTo>
                      <a:pt x="1812" y="978"/>
                    </a:lnTo>
                    <a:lnTo>
                      <a:pt x="1757" y="948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98"/>
                    </a:lnTo>
                    <a:lnTo>
                      <a:pt x="1835" y="1288"/>
                    </a:lnTo>
                    <a:lnTo>
                      <a:pt x="3574" y="874"/>
                    </a:lnTo>
                    <a:lnTo>
                      <a:pt x="3574" y="560"/>
                    </a:lnTo>
                    <a:lnTo>
                      <a:pt x="1873" y="964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4547512" y="2614202"/>
                <a:ext cx="215445" cy="90192"/>
              </a:xfrm>
              <a:custGeom>
                <a:avLst/>
                <a:gdLst/>
                <a:ahLst/>
                <a:cxnLst>
                  <a:cxn ang="0">
                    <a:pos x="1739" y="314"/>
                  </a:cxn>
                  <a:cxn ang="0">
                    <a:pos x="1739" y="116"/>
                  </a:cxn>
                  <a:cxn ang="0">
                    <a:pos x="1739" y="0"/>
                  </a:cxn>
                  <a:cxn ang="0">
                    <a:pos x="0" y="414"/>
                  </a:cxn>
                  <a:cxn ang="0">
                    <a:pos x="0" y="728"/>
                  </a:cxn>
                  <a:cxn ang="0">
                    <a:pos x="1739" y="314"/>
                  </a:cxn>
                </a:cxnLst>
                <a:rect l="0" t="0" r="r" b="b"/>
                <a:pathLst>
                  <a:path w="1739" h="728">
                    <a:moveTo>
                      <a:pt x="1739" y="314"/>
                    </a:moveTo>
                    <a:lnTo>
                      <a:pt x="1739" y="116"/>
                    </a:lnTo>
                    <a:lnTo>
                      <a:pt x="1739" y="0"/>
                    </a:lnTo>
                    <a:lnTo>
                      <a:pt x="0" y="414"/>
                    </a:lnTo>
                    <a:lnTo>
                      <a:pt x="0" y="728"/>
                    </a:lnTo>
                    <a:lnTo>
                      <a:pt x="1739" y="314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3871196" y="2651741"/>
                <a:ext cx="442783" cy="159447"/>
              </a:xfrm>
              <a:custGeom>
                <a:avLst/>
                <a:gdLst/>
                <a:ahLst/>
                <a:cxnLst>
                  <a:cxn ang="0">
                    <a:pos x="1873" y="963"/>
                  </a:cxn>
                  <a:cxn ang="0">
                    <a:pos x="1812" y="978"/>
                  </a:cxn>
                  <a:cxn ang="0">
                    <a:pos x="1757" y="9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7"/>
                  </a:cxn>
                  <a:cxn ang="0">
                    <a:pos x="1835" y="1287"/>
                  </a:cxn>
                  <a:cxn ang="0">
                    <a:pos x="3574" y="874"/>
                  </a:cxn>
                  <a:cxn ang="0">
                    <a:pos x="3574" y="559"/>
                  </a:cxn>
                  <a:cxn ang="0">
                    <a:pos x="1873" y="963"/>
                  </a:cxn>
                </a:cxnLst>
                <a:rect l="0" t="0" r="r" b="b"/>
                <a:pathLst>
                  <a:path w="3574" h="1287">
                    <a:moveTo>
                      <a:pt x="1873" y="963"/>
                    </a:moveTo>
                    <a:lnTo>
                      <a:pt x="1812" y="978"/>
                    </a:lnTo>
                    <a:lnTo>
                      <a:pt x="1757" y="9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7"/>
                    </a:lnTo>
                    <a:lnTo>
                      <a:pt x="1835" y="1287"/>
                    </a:lnTo>
                    <a:lnTo>
                      <a:pt x="3574" y="874"/>
                    </a:lnTo>
                    <a:lnTo>
                      <a:pt x="3574" y="559"/>
                    </a:lnTo>
                    <a:lnTo>
                      <a:pt x="1873" y="963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38"/>
              <p:cNvSpPr>
                <a:spLocks/>
              </p:cNvSpPr>
              <p:nvPr/>
            </p:nvSpPr>
            <p:spPr bwMode="auto">
              <a:xfrm>
                <a:off x="4547512" y="2674289"/>
                <a:ext cx="215445" cy="90068"/>
              </a:xfrm>
              <a:custGeom>
                <a:avLst/>
                <a:gdLst/>
                <a:ahLst/>
                <a:cxnLst>
                  <a:cxn ang="0">
                    <a:pos x="1739" y="314"/>
                  </a:cxn>
                  <a:cxn ang="0">
                    <a:pos x="1739" y="115"/>
                  </a:cxn>
                  <a:cxn ang="0">
                    <a:pos x="1739" y="0"/>
                  </a:cxn>
                  <a:cxn ang="0">
                    <a:pos x="0" y="413"/>
                  </a:cxn>
                  <a:cxn ang="0">
                    <a:pos x="0" y="727"/>
                  </a:cxn>
                  <a:cxn ang="0">
                    <a:pos x="1739" y="314"/>
                  </a:cxn>
                </a:cxnLst>
                <a:rect l="0" t="0" r="r" b="b"/>
                <a:pathLst>
                  <a:path w="1739" h="727">
                    <a:moveTo>
                      <a:pt x="1739" y="314"/>
                    </a:moveTo>
                    <a:lnTo>
                      <a:pt x="1739" y="115"/>
                    </a:lnTo>
                    <a:lnTo>
                      <a:pt x="1739" y="0"/>
                    </a:lnTo>
                    <a:lnTo>
                      <a:pt x="0" y="413"/>
                    </a:lnTo>
                    <a:lnTo>
                      <a:pt x="0" y="727"/>
                    </a:lnTo>
                    <a:lnTo>
                      <a:pt x="1739" y="314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39"/>
              <p:cNvSpPr>
                <a:spLocks/>
              </p:cNvSpPr>
              <p:nvPr/>
            </p:nvSpPr>
            <p:spPr bwMode="auto">
              <a:xfrm>
                <a:off x="3871196" y="2711704"/>
                <a:ext cx="442783" cy="159447"/>
              </a:xfrm>
              <a:custGeom>
                <a:avLst/>
                <a:gdLst/>
                <a:ahLst/>
                <a:cxnLst>
                  <a:cxn ang="0">
                    <a:pos x="1873" y="964"/>
                  </a:cxn>
                  <a:cxn ang="0">
                    <a:pos x="1812" y="978"/>
                  </a:cxn>
                  <a:cxn ang="0">
                    <a:pos x="1757" y="95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98"/>
                  </a:cxn>
                  <a:cxn ang="0">
                    <a:pos x="1835" y="1287"/>
                  </a:cxn>
                  <a:cxn ang="0">
                    <a:pos x="3574" y="874"/>
                  </a:cxn>
                  <a:cxn ang="0">
                    <a:pos x="3574" y="560"/>
                  </a:cxn>
                  <a:cxn ang="0">
                    <a:pos x="1873" y="964"/>
                  </a:cxn>
                </a:cxnLst>
                <a:rect l="0" t="0" r="r" b="b"/>
                <a:pathLst>
                  <a:path w="3574" h="1287">
                    <a:moveTo>
                      <a:pt x="1873" y="964"/>
                    </a:moveTo>
                    <a:lnTo>
                      <a:pt x="1812" y="978"/>
                    </a:lnTo>
                    <a:lnTo>
                      <a:pt x="1757" y="95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98"/>
                    </a:lnTo>
                    <a:lnTo>
                      <a:pt x="1835" y="1287"/>
                    </a:lnTo>
                    <a:lnTo>
                      <a:pt x="3574" y="874"/>
                    </a:lnTo>
                    <a:lnTo>
                      <a:pt x="3574" y="560"/>
                    </a:lnTo>
                    <a:lnTo>
                      <a:pt x="1873" y="964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40"/>
              <p:cNvSpPr>
                <a:spLocks/>
              </p:cNvSpPr>
              <p:nvPr/>
            </p:nvSpPr>
            <p:spPr bwMode="auto">
              <a:xfrm>
                <a:off x="4328598" y="2354900"/>
                <a:ext cx="434359" cy="173818"/>
              </a:xfrm>
              <a:custGeom>
                <a:avLst/>
                <a:gdLst/>
                <a:ahLst/>
                <a:cxnLst>
                  <a:cxn ang="0">
                    <a:pos x="516" y="119"/>
                  </a:cxn>
                  <a:cxn ang="0">
                    <a:pos x="521" y="122"/>
                  </a:cxn>
                  <a:cxn ang="0">
                    <a:pos x="664" y="150"/>
                  </a:cxn>
                  <a:cxn ang="0">
                    <a:pos x="758" y="140"/>
                  </a:cxn>
                  <a:cxn ang="0">
                    <a:pos x="760" y="139"/>
                  </a:cxn>
                  <a:cxn ang="0">
                    <a:pos x="1151" y="350"/>
                  </a:cxn>
                  <a:cxn ang="0">
                    <a:pos x="1149" y="351"/>
                  </a:cxn>
                  <a:cxn ang="0">
                    <a:pos x="1101" y="436"/>
                  </a:cxn>
                  <a:cxn ang="0">
                    <a:pos x="1102" y="436"/>
                  </a:cxn>
                  <a:cxn ang="0">
                    <a:pos x="683" y="536"/>
                  </a:cxn>
                  <a:cxn ang="0">
                    <a:pos x="748" y="571"/>
                  </a:cxn>
                  <a:cxn ang="0">
                    <a:pos x="748" y="594"/>
                  </a:cxn>
                  <a:cxn ang="0">
                    <a:pos x="1484" y="419"/>
                  </a:cxn>
                  <a:cxn ang="0">
                    <a:pos x="707" y="0"/>
                  </a:cxn>
                  <a:cxn ang="0">
                    <a:pos x="0" y="168"/>
                  </a:cxn>
                  <a:cxn ang="0">
                    <a:pos x="95" y="219"/>
                  </a:cxn>
                  <a:cxn ang="0">
                    <a:pos x="516" y="119"/>
                  </a:cxn>
                </a:cxnLst>
                <a:rect l="0" t="0" r="r" b="b"/>
                <a:pathLst>
                  <a:path w="1484" h="594">
                    <a:moveTo>
                      <a:pt x="516" y="119"/>
                    </a:moveTo>
                    <a:cubicBezTo>
                      <a:pt x="517" y="120"/>
                      <a:pt x="519" y="121"/>
                      <a:pt x="521" y="122"/>
                    </a:cubicBezTo>
                    <a:cubicBezTo>
                      <a:pt x="554" y="140"/>
                      <a:pt x="608" y="150"/>
                      <a:pt x="664" y="150"/>
                    </a:cubicBezTo>
                    <a:cubicBezTo>
                      <a:pt x="696" y="150"/>
                      <a:pt x="729" y="147"/>
                      <a:pt x="758" y="140"/>
                    </a:cubicBezTo>
                    <a:cubicBezTo>
                      <a:pt x="759" y="139"/>
                      <a:pt x="759" y="139"/>
                      <a:pt x="760" y="139"/>
                    </a:cubicBezTo>
                    <a:cubicBezTo>
                      <a:pt x="1151" y="350"/>
                      <a:pt x="1151" y="350"/>
                      <a:pt x="1151" y="350"/>
                    </a:cubicBezTo>
                    <a:cubicBezTo>
                      <a:pt x="1151" y="350"/>
                      <a:pt x="1150" y="350"/>
                      <a:pt x="1149" y="351"/>
                    </a:cubicBezTo>
                    <a:cubicBezTo>
                      <a:pt x="1071" y="369"/>
                      <a:pt x="1049" y="407"/>
                      <a:pt x="1101" y="436"/>
                    </a:cubicBezTo>
                    <a:cubicBezTo>
                      <a:pt x="1102" y="436"/>
                      <a:pt x="1102" y="436"/>
                      <a:pt x="1102" y="436"/>
                    </a:cubicBezTo>
                    <a:cubicBezTo>
                      <a:pt x="683" y="536"/>
                      <a:pt x="683" y="536"/>
                      <a:pt x="683" y="536"/>
                    </a:cubicBezTo>
                    <a:cubicBezTo>
                      <a:pt x="748" y="571"/>
                      <a:pt x="748" y="571"/>
                      <a:pt x="748" y="571"/>
                    </a:cubicBezTo>
                    <a:cubicBezTo>
                      <a:pt x="748" y="594"/>
                      <a:pt x="748" y="594"/>
                      <a:pt x="748" y="594"/>
                    </a:cubicBezTo>
                    <a:cubicBezTo>
                      <a:pt x="1484" y="419"/>
                      <a:pt x="1484" y="419"/>
                      <a:pt x="1484" y="419"/>
                    </a:cubicBezTo>
                    <a:cubicBezTo>
                      <a:pt x="707" y="0"/>
                      <a:pt x="707" y="0"/>
                      <a:pt x="707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95" y="219"/>
                      <a:pt x="95" y="219"/>
                      <a:pt x="95" y="219"/>
                    </a:cubicBezTo>
                    <a:lnTo>
                      <a:pt x="516" y="119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3871196" y="2463552"/>
                <a:ext cx="434235" cy="172083"/>
              </a:xfrm>
              <a:custGeom>
                <a:avLst/>
                <a:gdLst/>
                <a:ahLst/>
                <a:cxnLst>
                  <a:cxn ang="0">
                    <a:pos x="976" y="467"/>
                  </a:cxn>
                  <a:cxn ang="0">
                    <a:pos x="975" y="466"/>
                  </a:cxn>
                  <a:cxn ang="0">
                    <a:pos x="832" y="439"/>
                  </a:cxn>
                  <a:cxn ang="0">
                    <a:pos x="738" y="449"/>
                  </a:cxn>
                  <a:cxn ang="0">
                    <a:pos x="729" y="451"/>
                  </a:cxn>
                  <a:cxn ang="0">
                    <a:pos x="338" y="240"/>
                  </a:cxn>
                  <a:cxn ang="0">
                    <a:pos x="347" y="238"/>
                  </a:cxn>
                  <a:cxn ang="0">
                    <a:pos x="395" y="153"/>
                  </a:cxn>
                  <a:cxn ang="0">
                    <a:pos x="389" y="150"/>
                  </a:cxn>
                  <a:cxn ang="0">
                    <a:pos x="802" y="52"/>
                  </a:cxn>
                  <a:cxn ang="0">
                    <a:pos x="707" y="0"/>
                  </a:cxn>
                  <a:cxn ang="0">
                    <a:pos x="0" y="168"/>
                  </a:cxn>
                  <a:cxn ang="0">
                    <a:pos x="777" y="588"/>
                  </a:cxn>
                  <a:cxn ang="0">
                    <a:pos x="1484" y="420"/>
                  </a:cxn>
                  <a:cxn ang="0">
                    <a:pos x="1389" y="368"/>
                  </a:cxn>
                  <a:cxn ang="0">
                    <a:pos x="976" y="467"/>
                  </a:cxn>
                </a:cxnLst>
                <a:rect l="0" t="0" r="r" b="b"/>
                <a:pathLst>
                  <a:path w="1484" h="588">
                    <a:moveTo>
                      <a:pt x="976" y="467"/>
                    </a:moveTo>
                    <a:cubicBezTo>
                      <a:pt x="976" y="466"/>
                      <a:pt x="976" y="466"/>
                      <a:pt x="975" y="466"/>
                    </a:cubicBezTo>
                    <a:cubicBezTo>
                      <a:pt x="942" y="448"/>
                      <a:pt x="888" y="439"/>
                      <a:pt x="832" y="439"/>
                    </a:cubicBezTo>
                    <a:cubicBezTo>
                      <a:pt x="800" y="439"/>
                      <a:pt x="767" y="442"/>
                      <a:pt x="738" y="449"/>
                    </a:cubicBezTo>
                    <a:cubicBezTo>
                      <a:pt x="735" y="450"/>
                      <a:pt x="732" y="450"/>
                      <a:pt x="729" y="451"/>
                    </a:cubicBezTo>
                    <a:cubicBezTo>
                      <a:pt x="338" y="240"/>
                      <a:pt x="338" y="240"/>
                      <a:pt x="338" y="240"/>
                    </a:cubicBezTo>
                    <a:cubicBezTo>
                      <a:pt x="341" y="239"/>
                      <a:pt x="344" y="239"/>
                      <a:pt x="347" y="238"/>
                    </a:cubicBezTo>
                    <a:cubicBezTo>
                      <a:pt x="426" y="219"/>
                      <a:pt x="447" y="181"/>
                      <a:pt x="395" y="153"/>
                    </a:cubicBezTo>
                    <a:cubicBezTo>
                      <a:pt x="393" y="152"/>
                      <a:pt x="391" y="151"/>
                      <a:pt x="389" y="150"/>
                    </a:cubicBezTo>
                    <a:cubicBezTo>
                      <a:pt x="802" y="52"/>
                      <a:pt x="802" y="52"/>
                      <a:pt x="802" y="52"/>
                    </a:cubicBezTo>
                    <a:cubicBezTo>
                      <a:pt x="707" y="0"/>
                      <a:pt x="707" y="0"/>
                      <a:pt x="707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777" y="588"/>
                      <a:pt x="777" y="588"/>
                      <a:pt x="777" y="588"/>
                    </a:cubicBezTo>
                    <a:cubicBezTo>
                      <a:pt x="1484" y="420"/>
                      <a:pt x="1484" y="420"/>
                      <a:pt x="1484" y="420"/>
                    </a:cubicBezTo>
                    <a:cubicBezTo>
                      <a:pt x="1389" y="368"/>
                      <a:pt x="1389" y="368"/>
                      <a:pt x="1389" y="368"/>
                    </a:cubicBezTo>
                    <a:lnTo>
                      <a:pt x="976" y="467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4116127" y="2414987"/>
                <a:ext cx="408837" cy="395581"/>
              </a:xfrm>
              <a:custGeom>
                <a:avLst/>
                <a:gdLst/>
                <a:ahLst/>
                <a:cxnLst>
                  <a:cxn ang="0">
                    <a:pos x="1491" y="0"/>
                  </a:cxn>
                  <a:cxn ang="0">
                    <a:pos x="0" y="349"/>
                  </a:cxn>
                  <a:cxn ang="0">
                    <a:pos x="1781" y="1311"/>
                  </a:cxn>
                  <a:cxn ang="0">
                    <a:pos x="1781" y="3193"/>
                  </a:cxn>
                  <a:cxn ang="0">
                    <a:pos x="3300" y="2830"/>
                  </a:cxn>
                  <a:cxn ang="0">
                    <a:pos x="3300" y="973"/>
                  </a:cxn>
                  <a:cxn ang="0">
                    <a:pos x="1491" y="0"/>
                  </a:cxn>
                </a:cxnLst>
                <a:rect l="0" t="0" r="r" b="b"/>
                <a:pathLst>
                  <a:path w="3300" h="3193">
                    <a:moveTo>
                      <a:pt x="1491" y="0"/>
                    </a:moveTo>
                    <a:lnTo>
                      <a:pt x="0" y="349"/>
                    </a:lnTo>
                    <a:lnTo>
                      <a:pt x="1781" y="1311"/>
                    </a:lnTo>
                    <a:lnTo>
                      <a:pt x="1781" y="3193"/>
                    </a:lnTo>
                    <a:lnTo>
                      <a:pt x="3300" y="2830"/>
                    </a:lnTo>
                    <a:lnTo>
                      <a:pt x="3300" y="973"/>
                    </a:lnTo>
                    <a:lnTo>
                      <a:pt x="1491" y="0"/>
                    </a:lnTo>
                    <a:close/>
                  </a:path>
                </a:pathLst>
              </a:custGeom>
              <a:grpFill/>
              <a:ln w="9525">
                <a:solidFill>
                  <a:srgbClr val="C41C5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1" name="Connettore 2 80"/>
            <p:cNvCxnSpPr/>
            <p:nvPr/>
          </p:nvCxnSpPr>
          <p:spPr>
            <a:xfrm>
              <a:off x="7317035" y="2512051"/>
              <a:ext cx="0" cy="408562"/>
            </a:xfrm>
            <a:prstGeom prst="straightConnector1">
              <a:avLst/>
            </a:prstGeom>
            <a:grpFill/>
            <a:ln w="28575">
              <a:solidFill>
                <a:srgbClr val="E83C96"/>
              </a:solidFill>
              <a:round/>
              <a:headEnd/>
              <a:tailEnd type="arrow"/>
            </a:ln>
            <a:effectLst/>
            <a:extLst/>
          </p:spPr>
        </p:cxnSp>
      </p:grpSp>
      <p:sp>
        <p:nvSpPr>
          <p:cNvPr id="23" name="Content Placeholder 43"/>
          <p:cNvSpPr>
            <a:spLocks noGrp="1"/>
          </p:cNvSpPr>
          <p:nvPr/>
        </p:nvSpPr>
        <p:spPr bwMode="gray">
          <a:xfrm>
            <a:off x="5372892" y="2820735"/>
            <a:ext cx="2539374" cy="796222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500" dirty="0">
                <a:solidFill>
                  <a:srgbClr val="58585B"/>
                </a:solidFill>
                <a:latin typeface="Helvetica"/>
                <a:cs typeface="Helvetica"/>
              </a:rPr>
              <a:t>m</a:t>
            </a:r>
            <a:r>
              <a:rPr lang="es-CO" sz="1500" dirty="0" smtClean="0">
                <a:solidFill>
                  <a:srgbClr val="58585B"/>
                </a:solidFill>
                <a:latin typeface="Helvetica"/>
                <a:cs typeface="Helvetica"/>
              </a:rPr>
              <a:t>ediamente il</a:t>
            </a:r>
            <a:r>
              <a:rPr lang="es-CO" sz="1500" b="1" dirty="0" smtClean="0">
                <a:solidFill>
                  <a:srgbClr val="58585B"/>
                </a:solidFill>
                <a:latin typeface="Helvetica"/>
                <a:cs typeface="Helvetica"/>
              </a:rPr>
              <a:t> 25%</a:t>
            </a:r>
            <a:endParaRPr lang="it-IT" sz="1500" b="1" dirty="0">
              <a:solidFill>
                <a:srgbClr val="58585B"/>
              </a:solidFill>
              <a:latin typeface="Helvetica"/>
              <a:cs typeface="Helvetica"/>
            </a:endParaRPr>
          </a:p>
          <a:p>
            <a:pPr algn="ctr"/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del budget familiare</a:t>
            </a:r>
          </a:p>
        </p:txBody>
      </p:sp>
    </p:spTree>
    <p:extLst>
      <p:ext uri="{BB962C8B-B14F-4D97-AF65-F5344CB8AC3E}">
        <p14:creationId xmlns:p14="http://schemas.microsoft.com/office/powerpoint/2010/main" val="34144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sellaDiTesto 80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itle 1"/>
          <p:cNvSpPr>
            <a:spLocks noGrp="1"/>
          </p:cNvSpPr>
          <p:nvPr/>
        </p:nvSpPr>
        <p:spPr>
          <a:xfrm>
            <a:off x="353608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ANZIANI NELLE FAMIGLIE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TRA IMPEGNO E RISORSA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grpSp>
        <p:nvGrpSpPr>
          <p:cNvPr id="86" name="Group 1"/>
          <p:cNvGrpSpPr>
            <a:grpSpLocks noChangeAspect="1"/>
          </p:cNvGrpSpPr>
          <p:nvPr/>
        </p:nvGrpSpPr>
        <p:grpSpPr>
          <a:xfrm>
            <a:off x="3536072" y="3217812"/>
            <a:ext cx="1943998" cy="822906"/>
            <a:chOff x="4122464" y="2817032"/>
            <a:chExt cx="2126118" cy="900000"/>
          </a:xfrm>
          <a:solidFill>
            <a:schemeClr val="tx1"/>
          </a:solidFill>
        </p:grpSpPr>
        <p:grpSp>
          <p:nvGrpSpPr>
            <p:cNvPr id="87" name="Group 428"/>
            <p:cNvGrpSpPr>
              <a:grpSpLocks noChangeAspect="1"/>
            </p:cNvGrpSpPr>
            <p:nvPr/>
          </p:nvGrpSpPr>
          <p:grpSpPr>
            <a:xfrm>
              <a:off x="5143649" y="2817032"/>
              <a:ext cx="471227" cy="884563"/>
              <a:chOff x="5384848" y="3933102"/>
              <a:chExt cx="516886" cy="970272"/>
            </a:xfrm>
            <a:grpFill/>
          </p:grpSpPr>
          <p:sp>
            <p:nvSpPr>
              <p:cNvPr id="109" name="Oval 421"/>
              <p:cNvSpPr>
                <a:spLocks noChangeArrowheads="1"/>
              </p:cNvSpPr>
              <p:nvPr/>
            </p:nvSpPr>
            <p:spPr bwMode="auto">
              <a:xfrm>
                <a:off x="5542750" y="3933102"/>
                <a:ext cx="196002" cy="19515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422"/>
              <p:cNvSpPr>
                <a:spLocks/>
              </p:cNvSpPr>
              <p:nvPr/>
            </p:nvSpPr>
            <p:spPr bwMode="auto">
              <a:xfrm>
                <a:off x="5384848" y="4149423"/>
                <a:ext cx="516886" cy="753951"/>
              </a:xfrm>
              <a:custGeom>
                <a:avLst/>
                <a:gdLst/>
                <a:ahLst/>
                <a:cxnLst>
                  <a:cxn ang="0">
                    <a:pos x="406" y="42"/>
                  </a:cxn>
                  <a:cxn ang="0">
                    <a:pos x="345" y="0"/>
                  </a:cxn>
                  <a:cxn ang="0">
                    <a:pos x="172" y="0"/>
                  </a:cxn>
                  <a:cxn ang="0">
                    <a:pos x="110" y="42"/>
                  </a:cxn>
                  <a:cxn ang="0">
                    <a:pos x="9" y="306"/>
                  </a:cxn>
                  <a:cxn ang="0">
                    <a:pos x="27" y="360"/>
                  </a:cxn>
                  <a:cxn ang="0">
                    <a:pos x="78" y="329"/>
                  </a:cxn>
                  <a:cxn ang="0">
                    <a:pos x="138" y="173"/>
                  </a:cxn>
                  <a:cxn ang="0">
                    <a:pos x="161" y="176"/>
                  </a:cxn>
                  <a:cxn ang="0">
                    <a:pos x="165" y="206"/>
                  </a:cxn>
                  <a:cxn ang="0">
                    <a:pos x="170" y="296"/>
                  </a:cxn>
                  <a:cxn ang="0">
                    <a:pos x="170" y="708"/>
                  </a:cxn>
                  <a:cxn ang="0">
                    <a:pos x="208" y="754"/>
                  </a:cxn>
                  <a:cxn ang="0">
                    <a:pos x="246" y="708"/>
                  </a:cxn>
                  <a:cxn ang="0">
                    <a:pos x="246" y="445"/>
                  </a:cxn>
                  <a:cxn ang="0">
                    <a:pos x="258" y="399"/>
                  </a:cxn>
                  <a:cxn ang="0">
                    <a:pos x="270" y="445"/>
                  </a:cxn>
                  <a:cxn ang="0">
                    <a:pos x="270" y="708"/>
                  </a:cxn>
                  <a:cxn ang="0">
                    <a:pos x="308" y="754"/>
                  </a:cxn>
                  <a:cxn ang="0">
                    <a:pos x="346" y="708"/>
                  </a:cxn>
                  <a:cxn ang="0">
                    <a:pos x="346" y="296"/>
                  </a:cxn>
                  <a:cxn ang="0">
                    <a:pos x="352" y="206"/>
                  </a:cxn>
                  <a:cxn ang="0">
                    <a:pos x="356" y="176"/>
                  </a:cxn>
                  <a:cxn ang="0">
                    <a:pos x="378" y="173"/>
                  </a:cxn>
                  <a:cxn ang="0">
                    <a:pos x="438" y="329"/>
                  </a:cxn>
                  <a:cxn ang="0">
                    <a:pos x="489" y="360"/>
                  </a:cxn>
                  <a:cxn ang="0">
                    <a:pos x="508" y="306"/>
                  </a:cxn>
                  <a:cxn ang="0">
                    <a:pos x="406" y="42"/>
                  </a:cxn>
                </a:cxnLst>
                <a:rect l="0" t="0" r="r" b="b"/>
                <a:pathLst>
                  <a:path w="517" h="754">
                    <a:moveTo>
                      <a:pt x="406" y="42"/>
                    </a:moveTo>
                    <a:cubicBezTo>
                      <a:pt x="398" y="19"/>
                      <a:pt x="370" y="0"/>
                      <a:pt x="34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47" y="0"/>
                      <a:pt x="119" y="19"/>
                      <a:pt x="110" y="42"/>
                    </a:cubicBezTo>
                    <a:cubicBezTo>
                      <a:pt x="9" y="306"/>
                      <a:pt x="9" y="306"/>
                      <a:pt x="9" y="306"/>
                    </a:cubicBezTo>
                    <a:cubicBezTo>
                      <a:pt x="0" y="329"/>
                      <a:pt x="8" y="353"/>
                      <a:pt x="27" y="360"/>
                    </a:cubicBezTo>
                    <a:cubicBezTo>
                      <a:pt x="46" y="366"/>
                      <a:pt x="69" y="352"/>
                      <a:pt x="78" y="329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47" y="150"/>
                      <a:pt x="157" y="151"/>
                      <a:pt x="161" y="176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8" y="230"/>
                      <a:pt x="170" y="271"/>
                      <a:pt x="170" y="296"/>
                    </a:cubicBezTo>
                    <a:cubicBezTo>
                      <a:pt x="170" y="708"/>
                      <a:pt x="170" y="708"/>
                      <a:pt x="170" y="708"/>
                    </a:cubicBezTo>
                    <a:cubicBezTo>
                      <a:pt x="170" y="733"/>
                      <a:pt x="188" y="754"/>
                      <a:pt x="208" y="754"/>
                    </a:cubicBezTo>
                    <a:cubicBezTo>
                      <a:pt x="229" y="754"/>
                      <a:pt x="246" y="733"/>
                      <a:pt x="246" y="708"/>
                    </a:cubicBezTo>
                    <a:cubicBezTo>
                      <a:pt x="246" y="445"/>
                      <a:pt x="246" y="445"/>
                      <a:pt x="246" y="445"/>
                    </a:cubicBezTo>
                    <a:cubicBezTo>
                      <a:pt x="246" y="420"/>
                      <a:pt x="252" y="399"/>
                      <a:pt x="258" y="399"/>
                    </a:cubicBezTo>
                    <a:cubicBezTo>
                      <a:pt x="265" y="399"/>
                      <a:pt x="270" y="420"/>
                      <a:pt x="270" y="445"/>
                    </a:cubicBezTo>
                    <a:cubicBezTo>
                      <a:pt x="270" y="708"/>
                      <a:pt x="270" y="708"/>
                      <a:pt x="270" y="708"/>
                    </a:cubicBezTo>
                    <a:cubicBezTo>
                      <a:pt x="270" y="733"/>
                      <a:pt x="287" y="754"/>
                      <a:pt x="308" y="754"/>
                    </a:cubicBezTo>
                    <a:cubicBezTo>
                      <a:pt x="329" y="754"/>
                      <a:pt x="346" y="733"/>
                      <a:pt x="346" y="708"/>
                    </a:cubicBezTo>
                    <a:cubicBezTo>
                      <a:pt x="346" y="296"/>
                      <a:pt x="346" y="296"/>
                      <a:pt x="346" y="296"/>
                    </a:cubicBezTo>
                    <a:cubicBezTo>
                      <a:pt x="346" y="271"/>
                      <a:pt x="349" y="230"/>
                      <a:pt x="352" y="206"/>
                    </a:cubicBezTo>
                    <a:cubicBezTo>
                      <a:pt x="356" y="176"/>
                      <a:pt x="356" y="176"/>
                      <a:pt x="356" y="176"/>
                    </a:cubicBezTo>
                    <a:cubicBezTo>
                      <a:pt x="359" y="151"/>
                      <a:pt x="369" y="150"/>
                      <a:pt x="378" y="173"/>
                    </a:cubicBezTo>
                    <a:cubicBezTo>
                      <a:pt x="438" y="329"/>
                      <a:pt x="438" y="329"/>
                      <a:pt x="438" y="329"/>
                    </a:cubicBezTo>
                    <a:cubicBezTo>
                      <a:pt x="447" y="352"/>
                      <a:pt x="470" y="366"/>
                      <a:pt x="489" y="360"/>
                    </a:cubicBezTo>
                    <a:cubicBezTo>
                      <a:pt x="508" y="353"/>
                      <a:pt x="517" y="329"/>
                      <a:pt x="508" y="306"/>
                    </a:cubicBezTo>
                    <a:lnTo>
                      <a:pt x="406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431"/>
            <p:cNvGrpSpPr>
              <a:grpSpLocks noChangeAspect="1"/>
            </p:cNvGrpSpPr>
            <p:nvPr/>
          </p:nvGrpSpPr>
          <p:grpSpPr>
            <a:xfrm>
              <a:off x="5626839" y="2917375"/>
              <a:ext cx="403688" cy="792324"/>
              <a:chOff x="5914857" y="4043168"/>
              <a:chExt cx="442803" cy="869096"/>
            </a:xfrm>
            <a:grpFill/>
          </p:grpSpPr>
          <p:sp>
            <p:nvSpPr>
              <p:cNvPr id="107" name="Freeform 425"/>
              <p:cNvSpPr>
                <a:spLocks/>
              </p:cNvSpPr>
              <p:nvPr/>
            </p:nvSpPr>
            <p:spPr bwMode="auto">
              <a:xfrm>
                <a:off x="5914857" y="4236206"/>
                <a:ext cx="442803" cy="676058"/>
              </a:xfrm>
              <a:custGeom>
                <a:avLst/>
                <a:gdLst/>
                <a:ahLst/>
                <a:cxnLst>
                  <a:cxn ang="0">
                    <a:pos x="434" y="276"/>
                  </a:cxn>
                  <a:cxn ang="0">
                    <a:pos x="369" y="42"/>
                  </a:cxn>
                  <a:cxn ang="0">
                    <a:pos x="307" y="0"/>
                  </a:cxn>
                  <a:cxn ang="0">
                    <a:pos x="222" y="0"/>
                  </a:cxn>
                  <a:cxn ang="0">
                    <a:pos x="221" y="0"/>
                  </a:cxn>
                  <a:cxn ang="0">
                    <a:pos x="136" y="0"/>
                  </a:cxn>
                  <a:cxn ang="0">
                    <a:pos x="75" y="42"/>
                  </a:cxn>
                  <a:cxn ang="0">
                    <a:pos x="9" y="277"/>
                  </a:cxn>
                  <a:cxn ang="0">
                    <a:pos x="21" y="328"/>
                  </a:cxn>
                  <a:cxn ang="0">
                    <a:pos x="67" y="295"/>
                  </a:cxn>
                  <a:cxn ang="0">
                    <a:pos x="106" y="141"/>
                  </a:cxn>
                  <a:cxn ang="0">
                    <a:pos x="131" y="126"/>
                  </a:cxn>
                  <a:cxn ang="0">
                    <a:pos x="127" y="196"/>
                  </a:cxn>
                  <a:cxn ang="0">
                    <a:pos x="88" y="376"/>
                  </a:cxn>
                  <a:cxn ang="0">
                    <a:pos x="88" y="376"/>
                  </a:cxn>
                  <a:cxn ang="0">
                    <a:pos x="84" y="389"/>
                  </a:cxn>
                  <a:cxn ang="0">
                    <a:pos x="76" y="419"/>
                  </a:cxn>
                  <a:cxn ang="0">
                    <a:pos x="108" y="461"/>
                  </a:cxn>
                  <a:cxn ang="0">
                    <a:pos x="144" y="461"/>
                  </a:cxn>
                  <a:cxn ang="0">
                    <a:pos x="144" y="619"/>
                  </a:cxn>
                  <a:cxn ang="0">
                    <a:pos x="178" y="676"/>
                  </a:cxn>
                  <a:cxn ang="0">
                    <a:pos x="213" y="619"/>
                  </a:cxn>
                  <a:cxn ang="0">
                    <a:pos x="213" y="461"/>
                  </a:cxn>
                  <a:cxn ang="0">
                    <a:pos x="221" y="461"/>
                  </a:cxn>
                  <a:cxn ang="0">
                    <a:pos x="222" y="461"/>
                  </a:cxn>
                  <a:cxn ang="0">
                    <a:pos x="231" y="461"/>
                  </a:cxn>
                  <a:cxn ang="0">
                    <a:pos x="231" y="619"/>
                  </a:cxn>
                  <a:cxn ang="0">
                    <a:pos x="265" y="676"/>
                  </a:cxn>
                  <a:cxn ang="0">
                    <a:pos x="299" y="619"/>
                  </a:cxn>
                  <a:cxn ang="0">
                    <a:pos x="299" y="461"/>
                  </a:cxn>
                  <a:cxn ang="0">
                    <a:pos x="336" y="461"/>
                  </a:cxn>
                  <a:cxn ang="0">
                    <a:pos x="367" y="419"/>
                  </a:cxn>
                  <a:cxn ang="0">
                    <a:pos x="360" y="389"/>
                  </a:cxn>
                  <a:cxn ang="0">
                    <a:pos x="355" y="376"/>
                  </a:cxn>
                  <a:cxn ang="0">
                    <a:pos x="355" y="376"/>
                  </a:cxn>
                  <a:cxn ang="0">
                    <a:pos x="316" y="196"/>
                  </a:cxn>
                  <a:cxn ang="0">
                    <a:pos x="312" y="126"/>
                  </a:cxn>
                  <a:cxn ang="0">
                    <a:pos x="337" y="141"/>
                  </a:cxn>
                  <a:cxn ang="0">
                    <a:pos x="376" y="294"/>
                  </a:cxn>
                  <a:cxn ang="0">
                    <a:pos x="423" y="327"/>
                  </a:cxn>
                  <a:cxn ang="0">
                    <a:pos x="434" y="276"/>
                  </a:cxn>
                </a:cxnLst>
                <a:rect l="0" t="0" r="r" b="b"/>
                <a:pathLst>
                  <a:path w="443" h="676">
                    <a:moveTo>
                      <a:pt x="434" y="276"/>
                    </a:moveTo>
                    <a:cubicBezTo>
                      <a:pt x="369" y="42"/>
                      <a:pt x="369" y="42"/>
                      <a:pt x="369" y="42"/>
                    </a:cubicBezTo>
                    <a:cubicBezTo>
                      <a:pt x="360" y="19"/>
                      <a:pt x="332" y="0"/>
                      <a:pt x="307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11" y="0"/>
                      <a:pt x="84" y="19"/>
                      <a:pt x="75" y="42"/>
                    </a:cubicBezTo>
                    <a:cubicBezTo>
                      <a:pt x="9" y="277"/>
                      <a:pt x="9" y="277"/>
                      <a:pt x="9" y="277"/>
                    </a:cubicBezTo>
                    <a:cubicBezTo>
                      <a:pt x="0" y="300"/>
                      <a:pt x="5" y="323"/>
                      <a:pt x="21" y="328"/>
                    </a:cubicBezTo>
                    <a:cubicBezTo>
                      <a:pt x="36" y="332"/>
                      <a:pt x="57" y="317"/>
                      <a:pt x="67" y="295"/>
                    </a:cubicBezTo>
                    <a:cubicBezTo>
                      <a:pt x="106" y="141"/>
                      <a:pt x="106" y="141"/>
                      <a:pt x="106" y="141"/>
                    </a:cubicBezTo>
                    <a:cubicBezTo>
                      <a:pt x="117" y="119"/>
                      <a:pt x="131" y="126"/>
                      <a:pt x="131" y="126"/>
                    </a:cubicBezTo>
                    <a:cubicBezTo>
                      <a:pt x="131" y="126"/>
                      <a:pt x="133" y="172"/>
                      <a:pt x="127" y="196"/>
                    </a:cubicBezTo>
                    <a:cubicBezTo>
                      <a:pt x="88" y="376"/>
                      <a:pt x="88" y="376"/>
                      <a:pt x="88" y="376"/>
                    </a:cubicBezTo>
                    <a:cubicBezTo>
                      <a:pt x="88" y="376"/>
                      <a:pt x="88" y="376"/>
                      <a:pt x="88" y="376"/>
                    </a:cubicBezTo>
                    <a:cubicBezTo>
                      <a:pt x="86" y="380"/>
                      <a:pt x="85" y="385"/>
                      <a:pt x="84" y="389"/>
                    </a:cubicBezTo>
                    <a:cubicBezTo>
                      <a:pt x="76" y="419"/>
                      <a:pt x="76" y="419"/>
                      <a:pt x="76" y="419"/>
                    </a:cubicBezTo>
                    <a:cubicBezTo>
                      <a:pt x="71" y="444"/>
                      <a:pt x="83" y="461"/>
                      <a:pt x="108" y="461"/>
                    </a:cubicBezTo>
                    <a:cubicBezTo>
                      <a:pt x="144" y="461"/>
                      <a:pt x="144" y="461"/>
                      <a:pt x="144" y="461"/>
                    </a:cubicBezTo>
                    <a:cubicBezTo>
                      <a:pt x="144" y="619"/>
                      <a:pt x="144" y="619"/>
                      <a:pt x="144" y="619"/>
                    </a:cubicBezTo>
                    <a:cubicBezTo>
                      <a:pt x="144" y="650"/>
                      <a:pt x="160" y="676"/>
                      <a:pt x="178" y="676"/>
                    </a:cubicBezTo>
                    <a:cubicBezTo>
                      <a:pt x="197" y="676"/>
                      <a:pt x="213" y="650"/>
                      <a:pt x="213" y="619"/>
                    </a:cubicBezTo>
                    <a:cubicBezTo>
                      <a:pt x="213" y="461"/>
                      <a:pt x="213" y="461"/>
                      <a:pt x="213" y="461"/>
                    </a:cubicBezTo>
                    <a:cubicBezTo>
                      <a:pt x="221" y="461"/>
                      <a:pt x="221" y="461"/>
                      <a:pt x="221" y="461"/>
                    </a:cubicBezTo>
                    <a:cubicBezTo>
                      <a:pt x="222" y="461"/>
                      <a:pt x="222" y="461"/>
                      <a:pt x="222" y="461"/>
                    </a:cubicBezTo>
                    <a:cubicBezTo>
                      <a:pt x="231" y="461"/>
                      <a:pt x="231" y="461"/>
                      <a:pt x="231" y="461"/>
                    </a:cubicBezTo>
                    <a:cubicBezTo>
                      <a:pt x="231" y="619"/>
                      <a:pt x="231" y="619"/>
                      <a:pt x="231" y="619"/>
                    </a:cubicBezTo>
                    <a:cubicBezTo>
                      <a:pt x="231" y="650"/>
                      <a:pt x="246" y="676"/>
                      <a:pt x="265" y="676"/>
                    </a:cubicBezTo>
                    <a:cubicBezTo>
                      <a:pt x="284" y="676"/>
                      <a:pt x="299" y="650"/>
                      <a:pt x="299" y="619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36" y="461"/>
                      <a:pt x="336" y="461"/>
                      <a:pt x="336" y="461"/>
                    </a:cubicBezTo>
                    <a:cubicBezTo>
                      <a:pt x="361" y="461"/>
                      <a:pt x="373" y="444"/>
                      <a:pt x="367" y="419"/>
                    </a:cubicBezTo>
                    <a:cubicBezTo>
                      <a:pt x="360" y="389"/>
                      <a:pt x="360" y="389"/>
                      <a:pt x="360" y="389"/>
                    </a:cubicBezTo>
                    <a:cubicBezTo>
                      <a:pt x="359" y="385"/>
                      <a:pt x="357" y="380"/>
                      <a:pt x="355" y="376"/>
                    </a:cubicBezTo>
                    <a:cubicBezTo>
                      <a:pt x="355" y="376"/>
                      <a:pt x="355" y="376"/>
                      <a:pt x="355" y="376"/>
                    </a:cubicBezTo>
                    <a:cubicBezTo>
                      <a:pt x="316" y="196"/>
                      <a:pt x="316" y="196"/>
                      <a:pt x="316" y="196"/>
                    </a:cubicBezTo>
                    <a:cubicBezTo>
                      <a:pt x="310" y="172"/>
                      <a:pt x="312" y="126"/>
                      <a:pt x="312" y="126"/>
                    </a:cubicBezTo>
                    <a:cubicBezTo>
                      <a:pt x="312" y="126"/>
                      <a:pt x="327" y="119"/>
                      <a:pt x="337" y="141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86" y="317"/>
                      <a:pt x="407" y="332"/>
                      <a:pt x="423" y="327"/>
                    </a:cubicBezTo>
                    <a:cubicBezTo>
                      <a:pt x="438" y="323"/>
                      <a:pt x="443" y="300"/>
                      <a:pt x="434" y="27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426"/>
              <p:cNvSpPr>
                <a:spLocks/>
              </p:cNvSpPr>
              <p:nvPr/>
            </p:nvSpPr>
            <p:spPr bwMode="auto">
              <a:xfrm>
                <a:off x="6045667" y="4043168"/>
                <a:ext cx="181185" cy="176952"/>
              </a:xfrm>
              <a:custGeom>
                <a:avLst/>
                <a:gdLst/>
                <a:ahLst/>
                <a:cxnLst>
                  <a:cxn ang="0">
                    <a:pos x="88" y="177"/>
                  </a:cxn>
                  <a:cxn ang="0">
                    <a:pos x="91" y="177"/>
                  </a:cxn>
                  <a:cxn ang="0">
                    <a:pos x="93" y="177"/>
                  </a:cxn>
                  <a:cxn ang="0">
                    <a:pos x="181" y="88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8" y="0"/>
                  </a:cxn>
                  <a:cxn ang="0">
                    <a:pos x="0" y="88"/>
                  </a:cxn>
                  <a:cxn ang="0">
                    <a:pos x="88" y="177"/>
                  </a:cxn>
                </a:cxnLst>
                <a:rect l="0" t="0" r="r" b="b"/>
                <a:pathLst>
                  <a:path w="181" h="177">
                    <a:moveTo>
                      <a:pt x="88" y="177"/>
                    </a:moveTo>
                    <a:cubicBezTo>
                      <a:pt x="89" y="177"/>
                      <a:pt x="90" y="177"/>
                      <a:pt x="91" y="177"/>
                    </a:cubicBezTo>
                    <a:cubicBezTo>
                      <a:pt x="91" y="177"/>
                      <a:pt x="92" y="177"/>
                      <a:pt x="93" y="177"/>
                    </a:cubicBezTo>
                    <a:cubicBezTo>
                      <a:pt x="142" y="177"/>
                      <a:pt x="181" y="137"/>
                      <a:pt x="181" y="88"/>
                    </a:cubicBezTo>
                    <a:cubicBezTo>
                      <a:pt x="181" y="39"/>
                      <a:pt x="142" y="0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40" y="0"/>
                      <a:pt x="0" y="39"/>
                      <a:pt x="0" y="88"/>
                    </a:cubicBezTo>
                    <a:cubicBezTo>
                      <a:pt x="0" y="137"/>
                      <a:pt x="40" y="177"/>
                      <a:pt x="88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9" name="Group 434"/>
            <p:cNvGrpSpPr>
              <a:grpSpLocks noChangeAspect="1"/>
            </p:cNvGrpSpPr>
            <p:nvPr/>
          </p:nvGrpSpPr>
          <p:grpSpPr>
            <a:xfrm>
              <a:off x="4122464" y="3279382"/>
              <a:ext cx="240824" cy="430318"/>
              <a:chOff x="4264716" y="4440251"/>
              <a:chExt cx="264158" cy="472013"/>
            </a:xfrm>
            <a:grpFill/>
          </p:grpSpPr>
          <p:sp>
            <p:nvSpPr>
              <p:cNvPr id="105" name="Freeform 429"/>
              <p:cNvSpPr>
                <a:spLocks/>
              </p:cNvSpPr>
              <p:nvPr/>
            </p:nvSpPr>
            <p:spPr bwMode="auto">
              <a:xfrm>
                <a:off x="4264716" y="4554127"/>
                <a:ext cx="264158" cy="358137"/>
              </a:xfrm>
              <a:custGeom>
                <a:avLst/>
                <a:gdLst/>
                <a:ahLst/>
                <a:cxnLst>
                  <a:cxn ang="0">
                    <a:pos x="259" y="146"/>
                  </a:cxn>
                  <a:cxn ang="0">
                    <a:pos x="213" y="27"/>
                  </a:cxn>
                  <a:cxn ang="0">
                    <a:pos x="174" y="0"/>
                  </a:cxn>
                  <a:cxn ang="0">
                    <a:pos x="134" y="0"/>
                  </a:cxn>
                  <a:cxn ang="0">
                    <a:pos x="131" y="0"/>
                  </a:cxn>
                  <a:cxn ang="0">
                    <a:pos x="91" y="0"/>
                  </a:cxn>
                  <a:cxn ang="0">
                    <a:pos x="51" y="27"/>
                  </a:cxn>
                  <a:cxn ang="0">
                    <a:pos x="6" y="146"/>
                  </a:cxn>
                  <a:cxn ang="0">
                    <a:pos x="15" y="176"/>
                  </a:cxn>
                  <a:cxn ang="0">
                    <a:pos x="41" y="161"/>
                  </a:cxn>
                  <a:cxn ang="0">
                    <a:pos x="67" y="94"/>
                  </a:cxn>
                  <a:cxn ang="0">
                    <a:pos x="82" y="96"/>
                  </a:cxn>
                  <a:cxn ang="0">
                    <a:pos x="74" y="329"/>
                  </a:cxn>
                  <a:cxn ang="0">
                    <a:pos x="98" y="358"/>
                  </a:cxn>
                  <a:cxn ang="0">
                    <a:pos x="122" y="329"/>
                  </a:cxn>
                  <a:cxn ang="0">
                    <a:pos x="123" y="245"/>
                  </a:cxn>
                  <a:cxn ang="0">
                    <a:pos x="132" y="216"/>
                  </a:cxn>
                  <a:cxn ang="0">
                    <a:pos x="142" y="245"/>
                  </a:cxn>
                  <a:cxn ang="0">
                    <a:pos x="142" y="329"/>
                  </a:cxn>
                  <a:cxn ang="0">
                    <a:pos x="166" y="358"/>
                  </a:cxn>
                  <a:cxn ang="0">
                    <a:pos x="191" y="329"/>
                  </a:cxn>
                  <a:cxn ang="0">
                    <a:pos x="183" y="96"/>
                  </a:cxn>
                  <a:cxn ang="0">
                    <a:pos x="197" y="94"/>
                  </a:cxn>
                  <a:cxn ang="0">
                    <a:pos x="224" y="161"/>
                  </a:cxn>
                  <a:cxn ang="0">
                    <a:pos x="250" y="176"/>
                  </a:cxn>
                  <a:cxn ang="0">
                    <a:pos x="259" y="146"/>
                  </a:cxn>
                </a:cxnLst>
                <a:rect l="0" t="0" r="r" b="b"/>
                <a:pathLst>
                  <a:path w="264" h="358">
                    <a:moveTo>
                      <a:pt x="259" y="146"/>
                    </a:moveTo>
                    <a:cubicBezTo>
                      <a:pt x="213" y="27"/>
                      <a:pt x="213" y="27"/>
                      <a:pt x="213" y="27"/>
                    </a:cubicBezTo>
                    <a:cubicBezTo>
                      <a:pt x="207" y="12"/>
                      <a:pt x="190" y="0"/>
                      <a:pt x="17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75" y="0"/>
                      <a:pt x="57" y="12"/>
                      <a:pt x="51" y="27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0" y="161"/>
                      <a:pt x="2" y="172"/>
                      <a:pt x="15" y="176"/>
                    </a:cubicBezTo>
                    <a:cubicBezTo>
                      <a:pt x="27" y="180"/>
                      <a:pt x="35" y="176"/>
                      <a:pt x="41" y="16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73" y="79"/>
                      <a:pt x="80" y="80"/>
                      <a:pt x="82" y="96"/>
                    </a:cubicBezTo>
                    <a:cubicBezTo>
                      <a:pt x="74" y="329"/>
                      <a:pt x="74" y="329"/>
                      <a:pt x="74" y="329"/>
                    </a:cubicBezTo>
                    <a:cubicBezTo>
                      <a:pt x="74" y="345"/>
                      <a:pt x="85" y="358"/>
                      <a:pt x="98" y="358"/>
                    </a:cubicBezTo>
                    <a:cubicBezTo>
                      <a:pt x="112" y="358"/>
                      <a:pt x="122" y="345"/>
                      <a:pt x="122" y="329"/>
                    </a:cubicBezTo>
                    <a:cubicBezTo>
                      <a:pt x="123" y="245"/>
                      <a:pt x="123" y="245"/>
                      <a:pt x="123" y="245"/>
                    </a:cubicBezTo>
                    <a:cubicBezTo>
                      <a:pt x="123" y="231"/>
                      <a:pt x="123" y="219"/>
                      <a:pt x="132" y="216"/>
                    </a:cubicBezTo>
                    <a:cubicBezTo>
                      <a:pt x="141" y="219"/>
                      <a:pt x="142" y="231"/>
                      <a:pt x="142" y="245"/>
                    </a:cubicBezTo>
                    <a:cubicBezTo>
                      <a:pt x="142" y="329"/>
                      <a:pt x="142" y="329"/>
                      <a:pt x="142" y="329"/>
                    </a:cubicBezTo>
                    <a:cubicBezTo>
                      <a:pt x="142" y="345"/>
                      <a:pt x="153" y="358"/>
                      <a:pt x="166" y="358"/>
                    </a:cubicBezTo>
                    <a:cubicBezTo>
                      <a:pt x="180" y="358"/>
                      <a:pt x="191" y="345"/>
                      <a:pt x="191" y="329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5" y="80"/>
                      <a:pt x="191" y="79"/>
                      <a:pt x="197" y="94"/>
                    </a:cubicBezTo>
                    <a:cubicBezTo>
                      <a:pt x="224" y="161"/>
                      <a:pt x="224" y="161"/>
                      <a:pt x="224" y="161"/>
                    </a:cubicBezTo>
                    <a:cubicBezTo>
                      <a:pt x="230" y="176"/>
                      <a:pt x="238" y="180"/>
                      <a:pt x="250" y="176"/>
                    </a:cubicBezTo>
                    <a:cubicBezTo>
                      <a:pt x="262" y="172"/>
                      <a:pt x="264" y="161"/>
                      <a:pt x="259" y="1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430"/>
              <p:cNvSpPr>
                <a:spLocks/>
              </p:cNvSpPr>
              <p:nvPr/>
            </p:nvSpPr>
            <p:spPr bwMode="auto">
              <a:xfrm>
                <a:off x="4339646" y="4440251"/>
                <a:ext cx="111336" cy="109219"/>
              </a:xfrm>
              <a:custGeom>
                <a:avLst/>
                <a:gdLst/>
                <a:ahLst/>
                <a:cxnLst>
                  <a:cxn ang="0">
                    <a:pos x="54" y="109"/>
                  </a:cxn>
                  <a:cxn ang="0">
                    <a:pos x="56" y="109"/>
                  </a:cxn>
                  <a:cxn ang="0">
                    <a:pos x="57" y="109"/>
                  </a:cxn>
                  <a:cxn ang="0">
                    <a:pos x="111" y="54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0" y="54"/>
                  </a:cxn>
                  <a:cxn ang="0">
                    <a:pos x="54" y="109"/>
                  </a:cxn>
                </a:cxnLst>
                <a:rect l="0" t="0" r="r" b="b"/>
                <a:pathLst>
                  <a:path w="111" h="109">
                    <a:moveTo>
                      <a:pt x="54" y="109"/>
                    </a:moveTo>
                    <a:cubicBezTo>
                      <a:pt x="55" y="109"/>
                      <a:pt x="55" y="109"/>
                      <a:pt x="56" y="109"/>
                    </a:cubicBezTo>
                    <a:cubicBezTo>
                      <a:pt x="56" y="109"/>
                      <a:pt x="57" y="109"/>
                      <a:pt x="57" y="109"/>
                    </a:cubicBezTo>
                    <a:cubicBezTo>
                      <a:pt x="87" y="109"/>
                      <a:pt x="111" y="84"/>
                      <a:pt x="111" y="54"/>
                    </a:cubicBezTo>
                    <a:cubicBezTo>
                      <a:pt x="111" y="24"/>
                      <a:pt x="87" y="0"/>
                      <a:pt x="57" y="0"/>
                    </a:cubicBezTo>
                    <a:cubicBezTo>
                      <a:pt x="57" y="0"/>
                      <a:pt x="56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Group 437"/>
            <p:cNvGrpSpPr>
              <a:grpSpLocks noChangeAspect="1"/>
            </p:cNvGrpSpPr>
            <p:nvPr/>
          </p:nvGrpSpPr>
          <p:grpSpPr>
            <a:xfrm>
              <a:off x="5986146" y="3290189"/>
              <a:ext cx="262436" cy="426843"/>
              <a:chOff x="6308978" y="4452105"/>
              <a:chExt cx="287865" cy="468202"/>
            </a:xfrm>
            <a:grpFill/>
          </p:grpSpPr>
          <p:sp>
            <p:nvSpPr>
              <p:cNvPr id="100" name="Freeform 431"/>
              <p:cNvSpPr>
                <a:spLocks/>
              </p:cNvSpPr>
              <p:nvPr/>
            </p:nvSpPr>
            <p:spPr bwMode="auto">
              <a:xfrm>
                <a:off x="6308978" y="4603233"/>
                <a:ext cx="287865" cy="317074"/>
              </a:xfrm>
              <a:custGeom>
                <a:avLst/>
                <a:gdLst/>
                <a:ahLst/>
                <a:cxnLst>
                  <a:cxn ang="0">
                    <a:pos x="279" y="115"/>
                  </a:cxn>
                  <a:cxn ang="0">
                    <a:pos x="224" y="31"/>
                  </a:cxn>
                  <a:cxn ang="0">
                    <a:pos x="179" y="0"/>
                  </a:cxn>
                  <a:cxn ang="0">
                    <a:pos x="109" y="0"/>
                  </a:cxn>
                  <a:cxn ang="0">
                    <a:pos x="64" y="31"/>
                  </a:cxn>
                  <a:cxn ang="0">
                    <a:pos x="9" y="115"/>
                  </a:cxn>
                  <a:cxn ang="0">
                    <a:pos x="17" y="146"/>
                  </a:cxn>
                  <a:cxn ang="0">
                    <a:pos x="51" y="122"/>
                  </a:cxn>
                  <a:cxn ang="0">
                    <a:pos x="88" y="76"/>
                  </a:cxn>
                  <a:cxn ang="0">
                    <a:pos x="53" y="175"/>
                  </a:cxn>
                  <a:cxn ang="0">
                    <a:pos x="76" y="205"/>
                  </a:cxn>
                  <a:cxn ang="0">
                    <a:pos x="88" y="205"/>
                  </a:cxn>
                  <a:cxn ang="0">
                    <a:pos x="88" y="275"/>
                  </a:cxn>
                  <a:cxn ang="0">
                    <a:pos x="113" y="317"/>
                  </a:cxn>
                  <a:cxn ang="0">
                    <a:pos x="138" y="275"/>
                  </a:cxn>
                  <a:cxn ang="0">
                    <a:pos x="138" y="205"/>
                  </a:cxn>
                  <a:cxn ang="0">
                    <a:pos x="150" y="205"/>
                  </a:cxn>
                  <a:cxn ang="0">
                    <a:pos x="150" y="275"/>
                  </a:cxn>
                  <a:cxn ang="0">
                    <a:pos x="174" y="317"/>
                  </a:cxn>
                  <a:cxn ang="0">
                    <a:pos x="199" y="275"/>
                  </a:cxn>
                  <a:cxn ang="0">
                    <a:pos x="199" y="205"/>
                  </a:cxn>
                  <a:cxn ang="0">
                    <a:pos x="212" y="205"/>
                  </a:cxn>
                  <a:cxn ang="0">
                    <a:pos x="234" y="175"/>
                  </a:cxn>
                  <a:cxn ang="0">
                    <a:pos x="200" y="76"/>
                  </a:cxn>
                  <a:cxn ang="0">
                    <a:pos x="239" y="121"/>
                  </a:cxn>
                  <a:cxn ang="0">
                    <a:pos x="273" y="145"/>
                  </a:cxn>
                  <a:cxn ang="0">
                    <a:pos x="279" y="115"/>
                  </a:cxn>
                </a:cxnLst>
                <a:rect l="0" t="0" r="r" b="b"/>
                <a:pathLst>
                  <a:path w="288" h="317">
                    <a:moveTo>
                      <a:pt x="279" y="115"/>
                    </a:moveTo>
                    <a:cubicBezTo>
                      <a:pt x="224" y="31"/>
                      <a:pt x="224" y="31"/>
                      <a:pt x="224" y="31"/>
                    </a:cubicBezTo>
                    <a:cubicBezTo>
                      <a:pt x="217" y="14"/>
                      <a:pt x="197" y="0"/>
                      <a:pt x="17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91" y="0"/>
                      <a:pt x="71" y="14"/>
                      <a:pt x="64" y="31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0" y="132"/>
                      <a:pt x="6" y="142"/>
                      <a:pt x="17" y="146"/>
                    </a:cubicBezTo>
                    <a:cubicBezTo>
                      <a:pt x="28" y="149"/>
                      <a:pt x="41" y="138"/>
                      <a:pt x="51" y="122"/>
                    </a:cubicBezTo>
                    <a:cubicBezTo>
                      <a:pt x="51" y="122"/>
                      <a:pt x="82" y="73"/>
                      <a:pt x="88" y="76"/>
                    </a:cubicBezTo>
                    <a:cubicBezTo>
                      <a:pt x="100" y="83"/>
                      <a:pt x="63" y="146"/>
                      <a:pt x="53" y="175"/>
                    </a:cubicBezTo>
                    <a:cubicBezTo>
                      <a:pt x="48" y="192"/>
                      <a:pt x="58" y="205"/>
                      <a:pt x="76" y="205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8" y="298"/>
                      <a:pt x="100" y="317"/>
                      <a:pt x="113" y="317"/>
                    </a:cubicBezTo>
                    <a:cubicBezTo>
                      <a:pt x="127" y="317"/>
                      <a:pt x="138" y="298"/>
                      <a:pt x="138" y="27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0" y="275"/>
                      <a:pt x="150" y="275"/>
                      <a:pt x="150" y="275"/>
                    </a:cubicBezTo>
                    <a:cubicBezTo>
                      <a:pt x="150" y="298"/>
                      <a:pt x="161" y="317"/>
                      <a:pt x="174" y="317"/>
                    </a:cubicBezTo>
                    <a:cubicBezTo>
                      <a:pt x="188" y="317"/>
                      <a:pt x="199" y="298"/>
                      <a:pt x="199" y="275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212" y="205"/>
                      <a:pt x="212" y="205"/>
                      <a:pt x="212" y="205"/>
                    </a:cubicBezTo>
                    <a:cubicBezTo>
                      <a:pt x="230" y="205"/>
                      <a:pt x="240" y="192"/>
                      <a:pt x="234" y="175"/>
                    </a:cubicBezTo>
                    <a:cubicBezTo>
                      <a:pt x="225" y="146"/>
                      <a:pt x="188" y="83"/>
                      <a:pt x="200" y="76"/>
                    </a:cubicBezTo>
                    <a:cubicBezTo>
                      <a:pt x="206" y="73"/>
                      <a:pt x="239" y="121"/>
                      <a:pt x="239" y="121"/>
                    </a:cubicBezTo>
                    <a:cubicBezTo>
                      <a:pt x="249" y="137"/>
                      <a:pt x="261" y="149"/>
                      <a:pt x="273" y="145"/>
                    </a:cubicBezTo>
                    <a:cubicBezTo>
                      <a:pt x="284" y="142"/>
                      <a:pt x="288" y="132"/>
                      <a:pt x="279" y="1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auto">
              <a:xfrm>
                <a:off x="6397877" y="4490204"/>
                <a:ext cx="110913" cy="109219"/>
              </a:xfrm>
              <a:custGeom>
                <a:avLst/>
                <a:gdLst/>
                <a:ahLst/>
                <a:cxnLst>
                  <a:cxn ang="0">
                    <a:pos x="54" y="109"/>
                  </a:cxn>
                  <a:cxn ang="0">
                    <a:pos x="55" y="109"/>
                  </a:cxn>
                  <a:cxn ang="0">
                    <a:pos x="57" y="109"/>
                  </a:cxn>
                  <a:cxn ang="0">
                    <a:pos x="111" y="55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0" y="55"/>
                  </a:cxn>
                  <a:cxn ang="0">
                    <a:pos x="54" y="109"/>
                  </a:cxn>
                </a:cxnLst>
                <a:rect l="0" t="0" r="r" b="b"/>
                <a:pathLst>
                  <a:path w="111" h="109">
                    <a:moveTo>
                      <a:pt x="54" y="109"/>
                    </a:moveTo>
                    <a:cubicBezTo>
                      <a:pt x="54" y="109"/>
                      <a:pt x="55" y="109"/>
                      <a:pt x="55" y="109"/>
                    </a:cubicBezTo>
                    <a:cubicBezTo>
                      <a:pt x="56" y="109"/>
                      <a:pt x="56" y="109"/>
                      <a:pt x="57" y="109"/>
                    </a:cubicBezTo>
                    <a:cubicBezTo>
                      <a:pt x="87" y="109"/>
                      <a:pt x="111" y="85"/>
                      <a:pt x="111" y="55"/>
                    </a:cubicBezTo>
                    <a:cubicBezTo>
                      <a:pt x="111" y="25"/>
                      <a:pt x="87" y="0"/>
                      <a:pt x="57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4" y="0"/>
                      <a:pt x="54" y="0"/>
                    </a:cubicBezTo>
                    <a:cubicBezTo>
                      <a:pt x="24" y="0"/>
                      <a:pt x="0" y="25"/>
                      <a:pt x="0" y="55"/>
                    </a:cubicBezTo>
                    <a:cubicBezTo>
                      <a:pt x="0" y="85"/>
                      <a:pt x="24" y="109"/>
                      <a:pt x="54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auto">
              <a:xfrm>
                <a:off x="6412694" y="4452105"/>
                <a:ext cx="37253" cy="431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2"/>
                  </a:cxn>
                  <a:cxn ang="0">
                    <a:pos x="33" y="18"/>
                  </a:cxn>
                  <a:cxn ang="0">
                    <a:pos x="33" y="26"/>
                  </a:cxn>
                  <a:cxn ang="0">
                    <a:pos x="6" y="41"/>
                  </a:cxn>
                  <a:cxn ang="0">
                    <a:pos x="0" y="37"/>
                  </a:cxn>
                  <a:cxn ang="0">
                    <a:pos x="0" y="6"/>
                  </a:cxn>
                </a:cxnLst>
                <a:rect l="0" t="0" r="r" b="b"/>
                <a:pathLst>
                  <a:path w="37" h="43">
                    <a:moveTo>
                      <a:pt x="0" y="6"/>
                    </a:moveTo>
                    <a:cubicBezTo>
                      <a:pt x="0" y="2"/>
                      <a:pt x="3" y="0"/>
                      <a:pt x="7" y="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7" y="20"/>
                      <a:pt x="37" y="24"/>
                      <a:pt x="33" y="2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3" y="43"/>
                      <a:pt x="0" y="41"/>
                      <a:pt x="0" y="37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auto">
              <a:xfrm>
                <a:off x="6456720" y="4453375"/>
                <a:ext cx="37253" cy="42756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30" y="2"/>
                  </a:cxn>
                  <a:cxn ang="0">
                    <a:pos x="3" y="17"/>
                  </a:cxn>
                  <a:cxn ang="0">
                    <a:pos x="3" y="25"/>
                  </a:cxn>
                  <a:cxn ang="0">
                    <a:pos x="30" y="41"/>
                  </a:cxn>
                  <a:cxn ang="0">
                    <a:pos x="36" y="37"/>
                  </a:cxn>
                  <a:cxn ang="0">
                    <a:pos x="37" y="6"/>
                  </a:cxn>
                </a:cxnLst>
                <a:rect l="0" t="0" r="r" b="b"/>
                <a:pathLst>
                  <a:path w="37" h="43">
                    <a:moveTo>
                      <a:pt x="37" y="6"/>
                    </a:moveTo>
                    <a:cubicBezTo>
                      <a:pt x="37" y="2"/>
                      <a:pt x="34" y="0"/>
                      <a:pt x="30" y="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9"/>
                      <a:pt x="0" y="23"/>
                      <a:pt x="3" y="25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3" y="43"/>
                      <a:pt x="36" y="41"/>
                      <a:pt x="36" y="37"/>
                    </a:cubicBezTo>
                    <a:lnTo>
                      <a:pt x="3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auto">
              <a:xfrm>
                <a:off x="6438940" y="4461418"/>
                <a:ext cx="25823" cy="25823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13" y="26"/>
                  </a:cxn>
                  <a:cxn ang="0">
                    <a:pos x="0" y="13"/>
                  </a:cxn>
                  <a:cxn ang="0">
                    <a:pos x="13" y="1"/>
                  </a:cxn>
                  <a:cxn ang="0">
                    <a:pos x="26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1" y="6"/>
                      <a:pt x="6" y="0"/>
                      <a:pt x="13" y="1"/>
                    </a:cubicBezTo>
                    <a:cubicBezTo>
                      <a:pt x="20" y="1"/>
                      <a:pt x="26" y="6"/>
                      <a:pt x="26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Group 443"/>
            <p:cNvGrpSpPr>
              <a:grpSpLocks noChangeAspect="1"/>
            </p:cNvGrpSpPr>
            <p:nvPr/>
          </p:nvGrpSpPr>
          <p:grpSpPr>
            <a:xfrm>
              <a:off x="4714103" y="2883799"/>
              <a:ext cx="419511" cy="817797"/>
              <a:chOff x="4913682" y="4006338"/>
              <a:chExt cx="460159" cy="897037"/>
            </a:xfrm>
            <a:grpFill/>
          </p:grpSpPr>
          <p:sp>
            <p:nvSpPr>
              <p:cNvPr id="98" name="Freeform 463"/>
              <p:cNvSpPr>
                <a:spLocks noEditPoints="1"/>
              </p:cNvSpPr>
              <p:nvPr/>
            </p:nvSpPr>
            <p:spPr bwMode="auto">
              <a:xfrm>
                <a:off x="4913682" y="4006338"/>
                <a:ext cx="458043" cy="897037"/>
              </a:xfrm>
              <a:custGeom>
                <a:avLst/>
                <a:gdLst/>
                <a:ahLst/>
                <a:cxnLst>
                  <a:cxn ang="0">
                    <a:pos x="74" y="485"/>
                  </a:cxn>
                  <a:cxn ang="0">
                    <a:pos x="130" y="309"/>
                  </a:cxn>
                  <a:cxn ang="0">
                    <a:pos x="133" y="845"/>
                  </a:cxn>
                  <a:cxn ang="0">
                    <a:pos x="200" y="839"/>
                  </a:cxn>
                  <a:cxn ang="0">
                    <a:pos x="226" y="562"/>
                  </a:cxn>
                  <a:cxn ang="0">
                    <a:pos x="229" y="563"/>
                  </a:cxn>
                  <a:cxn ang="0">
                    <a:pos x="229" y="563"/>
                  </a:cxn>
                  <a:cxn ang="0">
                    <a:pos x="232" y="562"/>
                  </a:cxn>
                  <a:cxn ang="0">
                    <a:pos x="257" y="839"/>
                  </a:cxn>
                  <a:cxn ang="0">
                    <a:pos x="325" y="845"/>
                  </a:cxn>
                  <a:cxn ang="0">
                    <a:pos x="328" y="309"/>
                  </a:cxn>
                  <a:cxn ang="0">
                    <a:pos x="384" y="485"/>
                  </a:cxn>
                  <a:cxn ang="0">
                    <a:pos x="430" y="386"/>
                  </a:cxn>
                  <a:cxn ang="0">
                    <a:pos x="260" y="231"/>
                  </a:cxn>
                  <a:cxn ang="0">
                    <a:pos x="269" y="204"/>
                  </a:cxn>
                  <a:cxn ang="0">
                    <a:pos x="338" y="149"/>
                  </a:cxn>
                  <a:cxn ang="0">
                    <a:pos x="321" y="95"/>
                  </a:cxn>
                  <a:cxn ang="0">
                    <a:pos x="292" y="72"/>
                  </a:cxn>
                  <a:cxn ang="0">
                    <a:pos x="340" y="66"/>
                  </a:cxn>
                  <a:cxn ang="0">
                    <a:pos x="303" y="59"/>
                  </a:cxn>
                  <a:cxn ang="0">
                    <a:pos x="294" y="48"/>
                  </a:cxn>
                  <a:cxn ang="0">
                    <a:pos x="288" y="2"/>
                  </a:cxn>
                  <a:cxn ang="0">
                    <a:pos x="179" y="0"/>
                  </a:cxn>
                  <a:cxn ang="0">
                    <a:pos x="158" y="21"/>
                  </a:cxn>
                  <a:cxn ang="0">
                    <a:pos x="158" y="59"/>
                  </a:cxn>
                  <a:cxn ang="0">
                    <a:pos x="127" y="59"/>
                  </a:cxn>
                  <a:cxn ang="0">
                    <a:pos x="127" y="72"/>
                  </a:cxn>
                  <a:cxn ang="0">
                    <a:pos x="151" y="75"/>
                  </a:cxn>
                  <a:cxn ang="0">
                    <a:pos x="118" y="127"/>
                  </a:cxn>
                  <a:cxn ang="0">
                    <a:pos x="151" y="162"/>
                  </a:cxn>
                  <a:cxn ang="0">
                    <a:pos x="190" y="210"/>
                  </a:cxn>
                  <a:cxn ang="0">
                    <a:pos x="139" y="198"/>
                  </a:cxn>
                  <a:cxn ang="0">
                    <a:pos x="42" y="541"/>
                  </a:cxn>
                  <a:cxn ang="0">
                    <a:pos x="232" y="240"/>
                  </a:cxn>
                  <a:cxn ang="0">
                    <a:pos x="226" y="240"/>
                  </a:cxn>
                  <a:cxn ang="0">
                    <a:pos x="209" y="211"/>
                  </a:cxn>
                  <a:cxn ang="0">
                    <a:pos x="249" y="211"/>
                  </a:cxn>
                </a:cxnLst>
                <a:rect l="0" t="0" r="r" b="b"/>
                <a:pathLst>
                  <a:path w="458" h="897">
                    <a:moveTo>
                      <a:pt x="42" y="541"/>
                    </a:moveTo>
                    <a:cubicBezTo>
                      <a:pt x="61" y="543"/>
                      <a:pt x="69" y="517"/>
                      <a:pt x="74" y="485"/>
                    </a:cubicBezTo>
                    <a:cubicBezTo>
                      <a:pt x="79" y="453"/>
                      <a:pt x="78" y="405"/>
                      <a:pt x="78" y="405"/>
                    </a:cubicBezTo>
                    <a:cubicBezTo>
                      <a:pt x="130" y="309"/>
                      <a:pt x="130" y="309"/>
                      <a:pt x="130" y="309"/>
                    </a:cubicBezTo>
                    <a:cubicBezTo>
                      <a:pt x="130" y="309"/>
                      <a:pt x="133" y="410"/>
                      <a:pt x="133" y="516"/>
                    </a:cubicBezTo>
                    <a:cubicBezTo>
                      <a:pt x="133" y="606"/>
                      <a:pt x="133" y="717"/>
                      <a:pt x="133" y="845"/>
                    </a:cubicBezTo>
                    <a:cubicBezTo>
                      <a:pt x="133" y="856"/>
                      <a:pt x="134" y="897"/>
                      <a:pt x="170" y="897"/>
                    </a:cubicBezTo>
                    <a:cubicBezTo>
                      <a:pt x="204" y="897"/>
                      <a:pt x="200" y="865"/>
                      <a:pt x="200" y="839"/>
                    </a:cubicBezTo>
                    <a:cubicBezTo>
                      <a:pt x="200" y="766"/>
                      <a:pt x="204" y="712"/>
                      <a:pt x="204" y="644"/>
                    </a:cubicBezTo>
                    <a:cubicBezTo>
                      <a:pt x="204" y="608"/>
                      <a:pt x="200" y="562"/>
                      <a:pt x="226" y="562"/>
                    </a:cubicBezTo>
                    <a:cubicBezTo>
                      <a:pt x="227" y="562"/>
                      <a:pt x="228" y="562"/>
                      <a:pt x="229" y="563"/>
                    </a:cubicBezTo>
                    <a:cubicBezTo>
                      <a:pt x="229" y="563"/>
                      <a:pt x="229" y="563"/>
                      <a:pt x="229" y="563"/>
                    </a:cubicBezTo>
                    <a:cubicBezTo>
                      <a:pt x="229" y="563"/>
                      <a:pt x="229" y="563"/>
                      <a:pt x="229" y="563"/>
                    </a:cubicBezTo>
                    <a:cubicBezTo>
                      <a:pt x="229" y="563"/>
                      <a:pt x="229" y="563"/>
                      <a:pt x="229" y="563"/>
                    </a:cubicBezTo>
                    <a:cubicBezTo>
                      <a:pt x="229" y="563"/>
                      <a:pt x="229" y="563"/>
                      <a:pt x="229" y="563"/>
                    </a:cubicBezTo>
                    <a:cubicBezTo>
                      <a:pt x="230" y="562"/>
                      <a:pt x="231" y="562"/>
                      <a:pt x="232" y="562"/>
                    </a:cubicBezTo>
                    <a:cubicBezTo>
                      <a:pt x="258" y="562"/>
                      <a:pt x="254" y="608"/>
                      <a:pt x="254" y="644"/>
                    </a:cubicBezTo>
                    <a:cubicBezTo>
                      <a:pt x="254" y="712"/>
                      <a:pt x="257" y="766"/>
                      <a:pt x="257" y="839"/>
                    </a:cubicBezTo>
                    <a:cubicBezTo>
                      <a:pt x="257" y="865"/>
                      <a:pt x="254" y="897"/>
                      <a:pt x="288" y="897"/>
                    </a:cubicBezTo>
                    <a:cubicBezTo>
                      <a:pt x="324" y="897"/>
                      <a:pt x="325" y="856"/>
                      <a:pt x="325" y="845"/>
                    </a:cubicBezTo>
                    <a:cubicBezTo>
                      <a:pt x="325" y="717"/>
                      <a:pt x="325" y="606"/>
                      <a:pt x="325" y="516"/>
                    </a:cubicBezTo>
                    <a:cubicBezTo>
                      <a:pt x="325" y="410"/>
                      <a:pt x="328" y="309"/>
                      <a:pt x="328" y="309"/>
                    </a:cubicBezTo>
                    <a:cubicBezTo>
                      <a:pt x="380" y="405"/>
                      <a:pt x="380" y="405"/>
                      <a:pt x="380" y="405"/>
                    </a:cubicBezTo>
                    <a:cubicBezTo>
                      <a:pt x="380" y="405"/>
                      <a:pt x="379" y="453"/>
                      <a:pt x="384" y="485"/>
                    </a:cubicBezTo>
                    <a:cubicBezTo>
                      <a:pt x="389" y="517"/>
                      <a:pt x="397" y="543"/>
                      <a:pt x="416" y="541"/>
                    </a:cubicBezTo>
                    <a:cubicBezTo>
                      <a:pt x="458" y="536"/>
                      <a:pt x="430" y="386"/>
                      <a:pt x="430" y="386"/>
                    </a:cubicBezTo>
                    <a:cubicBezTo>
                      <a:pt x="430" y="386"/>
                      <a:pt x="359" y="198"/>
                      <a:pt x="319" y="198"/>
                    </a:cubicBezTo>
                    <a:cubicBezTo>
                      <a:pt x="286" y="198"/>
                      <a:pt x="278" y="218"/>
                      <a:pt x="260" y="231"/>
                    </a:cubicBezTo>
                    <a:cubicBezTo>
                      <a:pt x="263" y="223"/>
                      <a:pt x="268" y="220"/>
                      <a:pt x="268" y="210"/>
                    </a:cubicBezTo>
                    <a:cubicBezTo>
                      <a:pt x="268" y="208"/>
                      <a:pt x="269" y="206"/>
                      <a:pt x="269" y="204"/>
                    </a:cubicBezTo>
                    <a:cubicBezTo>
                      <a:pt x="286" y="195"/>
                      <a:pt x="299" y="180"/>
                      <a:pt x="307" y="162"/>
                    </a:cubicBezTo>
                    <a:cubicBezTo>
                      <a:pt x="338" y="149"/>
                      <a:pt x="338" y="149"/>
                      <a:pt x="338" y="149"/>
                    </a:cubicBezTo>
                    <a:cubicBezTo>
                      <a:pt x="338" y="149"/>
                      <a:pt x="341" y="141"/>
                      <a:pt x="340" y="127"/>
                    </a:cubicBezTo>
                    <a:cubicBezTo>
                      <a:pt x="339" y="113"/>
                      <a:pt x="324" y="113"/>
                      <a:pt x="321" y="95"/>
                    </a:cubicBezTo>
                    <a:cubicBezTo>
                      <a:pt x="317" y="77"/>
                      <a:pt x="307" y="75"/>
                      <a:pt x="307" y="75"/>
                    </a:cubicBezTo>
                    <a:cubicBezTo>
                      <a:pt x="307" y="75"/>
                      <a:pt x="299" y="73"/>
                      <a:pt x="292" y="72"/>
                    </a:cubicBezTo>
                    <a:cubicBezTo>
                      <a:pt x="331" y="72"/>
                      <a:pt x="331" y="72"/>
                      <a:pt x="331" y="72"/>
                    </a:cubicBezTo>
                    <a:cubicBezTo>
                      <a:pt x="336" y="72"/>
                      <a:pt x="340" y="69"/>
                      <a:pt x="340" y="66"/>
                    </a:cubicBezTo>
                    <a:cubicBezTo>
                      <a:pt x="340" y="62"/>
                      <a:pt x="336" y="59"/>
                      <a:pt x="331" y="59"/>
                    </a:cubicBezTo>
                    <a:cubicBezTo>
                      <a:pt x="303" y="59"/>
                      <a:pt x="303" y="59"/>
                      <a:pt x="303" y="59"/>
                    </a:cubicBezTo>
                    <a:cubicBezTo>
                      <a:pt x="298" y="59"/>
                      <a:pt x="294" y="58"/>
                      <a:pt x="294" y="58"/>
                    </a:cubicBezTo>
                    <a:cubicBezTo>
                      <a:pt x="294" y="58"/>
                      <a:pt x="294" y="53"/>
                      <a:pt x="294" y="48"/>
                    </a:cubicBezTo>
                    <a:cubicBezTo>
                      <a:pt x="294" y="21"/>
                      <a:pt x="294" y="21"/>
                      <a:pt x="294" y="21"/>
                    </a:cubicBezTo>
                    <a:cubicBezTo>
                      <a:pt x="294" y="16"/>
                      <a:pt x="291" y="4"/>
                      <a:pt x="288" y="2"/>
                    </a:cubicBezTo>
                    <a:cubicBezTo>
                      <a:pt x="285" y="1"/>
                      <a:pt x="278" y="0"/>
                      <a:pt x="273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4" y="0"/>
                      <a:pt x="162" y="2"/>
                      <a:pt x="160" y="6"/>
                    </a:cubicBezTo>
                    <a:cubicBezTo>
                      <a:pt x="159" y="9"/>
                      <a:pt x="158" y="16"/>
                      <a:pt x="158" y="21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58" y="53"/>
                      <a:pt x="158" y="58"/>
                      <a:pt x="158" y="59"/>
                    </a:cubicBezTo>
                    <a:cubicBezTo>
                      <a:pt x="158" y="59"/>
                      <a:pt x="154" y="59"/>
                      <a:pt x="148" y="59"/>
                    </a:cubicBezTo>
                    <a:cubicBezTo>
                      <a:pt x="127" y="59"/>
                      <a:pt x="127" y="59"/>
                      <a:pt x="127" y="59"/>
                    </a:cubicBezTo>
                    <a:cubicBezTo>
                      <a:pt x="122" y="59"/>
                      <a:pt x="118" y="62"/>
                      <a:pt x="118" y="66"/>
                    </a:cubicBezTo>
                    <a:cubicBezTo>
                      <a:pt x="118" y="69"/>
                      <a:pt x="122" y="72"/>
                      <a:pt x="127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59" y="73"/>
                      <a:pt x="151" y="75"/>
                      <a:pt x="151" y="75"/>
                    </a:cubicBezTo>
                    <a:cubicBezTo>
                      <a:pt x="151" y="75"/>
                      <a:pt x="141" y="77"/>
                      <a:pt x="138" y="95"/>
                    </a:cubicBezTo>
                    <a:cubicBezTo>
                      <a:pt x="134" y="113"/>
                      <a:pt x="120" y="113"/>
                      <a:pt x="118" y="127"/>
                    </a:cubicBezTo>
                    <a:cubicBezTo>
                      <a:pt x="117" y="141"/>
                      <a:pt x="120" y="149"/>
                      <a:pt x="120" y="149"/>
                    </a:cubicBezTo>
                    <a:cubicBezTo>
                      <a:pt x="151" y="162"/>
                      <a:pt x="151" y="162"/>
                      <a:pt x="151" y="162"/>
                    </a:cubicBezTo>
                    <a:cubicBezTo>
                      <a:pt x="159" y="180"/>
                      <a:pt x="172" y="195"/>
                      <a:pt x="189" y="204"/>
                    </a:cubicBezTo>
                    <a:cubicBezTo>
                      <a:pt x="189" y="206"/>
                      <a:pt x="189" y="208"/>
                      <a:pt x="190" y="210"/>
                    </a:cubicBezTo>
                    <a:cubicBezTo>
                      <a:pt x="190" y="220"/>
                      <a:pt x="195" y="223"/>
                      <a:pt x="198" y="231"/>
                    </a:cubicBezTo>
                    <a:cubicBezTo>
                      <a:pt x="180" y="218"/>
                      <a:pt x="172" y="198"/>
                      <a:pt x="139" y="198"/>
                    </a:cubicBezTo>
                    <a:cubicBezTo>
                      <a:pt x="99" y="198"/>
                      <a:pt x="28" y="386"/>
                      <a:pt x="28" y="386"/>
                    </a:cubicBezTo>
                    <a:cubicBezTo>
                      <a:pt x="28" y="386"/>
                      <a:pt x="0" y="536"/>
                      <a:pt x="42" y="541"/>
                    </a:cubicBezTo>
                    <a:close/>
                    <a:moveTo>
                      <a:pt x="247" y="237"/>
                    </a:moveTo>
                    <a:cubicBezTo>
                      <a:pt x="243" y="239"/>
                      <a:pt x="238" y="240"/>
                      <a:pt x="232" y="240"/>
                    </a:cubicBezTo>
                    <a:cubicBezTo>
                      <a:pt x="231" y="240"/>
                      <a:pt x="230" y="240"/>
                      <a:pt x="229" y="240"/>
                    </a:cubicBezTo>
                    <a:cubicBezTo>
                      <a:pt x="228" y="240"/>
                      <a:pt x="227" y="240"/>
                      <a:pt x="226" y="240"/>
                    </a:cubicBezTo>
                    <a:cubicBezTo>
                      <a:pt x="220" y="240"/>
                      <a:pt x="215" y="239"/>
                      <a:pt x="211" y="237"/>
                    </a:cubicBezTo>
                    <a:cubicBezTo>
                      <a:pt x="210" y="229"/>
                      <a:pt x="209" y="220"/>
                      <a:pt x="209" y="211"/>
                    </a:cubicBezTo>
                    <a:cubicBezTo>
                      <a:pt x="215" y="213"/>
                      <a:pt x="222" y="213"/>
                      <a:pt x="229" y="213"/>
                    </a:cubicBezTo>
                    <a:cubicBezTo>
                      <a:pt x="236" y="213"/>
                      <a:pt x="243" y="213"/>
                      <a:pt x="249" y="211"/>
                    </a:cubicBezTo>
                    <a:cubicBezTo>
                      <a:pt x="249" y="220"/>
                      <a:pt x="248" y="229"/>
                      <a:pt x="247" y="2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464"/>
              <p:cNvSpPr>
                <a:spLocks/>
              </p:cNvSpPr>
              <p:nvPr/>
            </p:nvSpPr>
            <p:spPr bwMode="auto">
              <a:xfrm>
                <a:off x="5297642" y="4508407"/>
                <a:ext cx="76199" cy="394967"/>
              </a:xfrm>
              <a:custGeom>
                <a:avLst/>
                <a:gdLst/>
                <a:ahLst/>
                <a:cxnLst>
                  <a:cxn ang="0">
                    <a:pos x="1" y="33"/>
                  </a:cxn>
                  <a:cxn ang="0">
                    <a:pos x="39" y="0"/>
                  </a:cxn>
                  <a:cxn ang="0">
                    <a:pos x="76" y="37"/>
                  </a:cxn>
                  <a:cxn ang="0">
                    <a:pos x="75" y="44"/>
                  </a:cxn>
                  <a:cxn ang="0">
                    <a:pos x="62" y="44"/>
                  </a:cxn>
                  <a:cxn ang="0">
                    <a:pos x="63" y="37"/>
                  </a:cxn>
                  <a:cxn ang="0">
                    <a:pos x="39" y="13"/>
                  </a:cxn>
                  <a:cxn ang="0">
                    <a:pos x="15" y="33"/>
                  </a:cxn>
                  <a:cxn ang="0">
                    <a:pos x="17" y="33"/>
                  </a:cxn>
                  <a:cxn ang="0">
                    <a:pos x="17" y="395"/>
                  </a:cxn>
                  <a:cxn ang="0">
                    <a:pos x="0" y="395"/>
                  </a:cxn>
                  <a:cxn ang="0">
                    <a:pos x="0" y="33"/>
                  </a:cxn>
                  <a:cxn ang="0">
                    <a:pos x="1" y="33"/>
                  </a:cxn>
                </a:cxnLst>
                <a:rect l="0" t="0" r="r" b="b"/>
                <a:pathLst>
                  <a:path w="76" h="395">
                    <a:moveTo>
                      <a:pt x="1" y="33"/>
                    </a:moveTo>
                    <a:cubicBezTo>
                      <a:pt x="3" y="14"/>
                      <a:pt x="19" y="0"/>
                      <a:pt x="39" y="0"/>
                    </a:cubicBezTo>
                    <a:cubicBezTo>
                      <a:pt x="59" y="0"/>
                      <a:pt x="76" y="16"/>
                      <a:pt x="76" y="37"/>
                    </a:cubicBezTo>
                    <a:cubicBezTo>
                      <a:pt x="76" y="39"/>
                      <a:pt x="76" y="42"/>
                      <a:pt x="75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2"/>
                      <a:pt x="63" y="39"/>
                      <a:pt x="63" y="37"/>
                    </a:cubicBezTo>
                    <a:cubicBezTo>
                      <a:pt x="63" y="23"/>
                      <a:pt x="52" y="13"/>
                      <a:pt x="39" y="13"/>
                    </a:cubicBezTo>
                    <a:cubicBezTo>
                      <a:pt x="27" y="13"/>
                      <a:pt x="17" y="21"/>
                      <a:pt x="15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95"/>
                      <a:pt x="17" y="395"/>
                      <a:pt x="17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Group 446"/>
            <p:cNvGrpSpPr>
              <a:grpSpLocks noChangeAspect="1"/>
            </p:cNvGrpSpPr>
            <p:nvPr/>
          </p:nvGrpSpPr>
          <p:grpSpPr>
            <a:xfrm>
              <a:off x="4331255" y="3003053"/>
              <a:ext cx="417582" cy="698543"/>
              <a:chOff x="4493738" y="4137147"/>
              <a:chExt cx="458043" cy="766228"/>
            </a:xfrm>
            <a:grpFill/>
          </p:grpSpPr>
          <p:sp>
            <p:nvSpPr>
              <p:cNvPr id="93" name="Freeform 465"/>
              <p:cNvSpPr>
                <a:spLocks/>
              </p:cNvSpPr>
              <p:nvPr/>
            </p:nvSpPr>
            <p:spPr bwMode="auto">
              <a:xfrm>
                <a:off x="4890822" y="4567251"/>
                <a:ext cx="52070" cy="336124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26" y="0"/>
                  </a:cxn>
                  <a:cxn ang="0">
                    <a:pos x="52" y="31"/>
                  </a:cxn>
                  <a:cxn ang="0">
                    <a:pos x="51" y="37"/>
                  </a:cxn>
                  <a:cxn ang="0">
                    <a:pos x="42" y="37"/>
                  </a:cxn>
                  <a:cxn ang="0">
                    <a:pos x="43" y="31"/>
                  </a:cxn>
                  <a:cxn ang="0">
                    <a:pos x="26" y="11"/>
                  </a:cxn>
                  <a:cxn ang="0">
                    <a:pos x="10" y="28"/>
                  </a:cxn>
                  <a:cxn ang="0">
                    <a:pos x="11" y="28"/>
                  </a:cxn>
                  <a:cxn ang="0">
                    <a:pos x="11" y="336"/>
                  </a:cxn>
                  <a:cxn ang="0">
                    <a:pos x="0" y="336"/>
                  </a:cxn>
                  <a:cxn ang="0">
                    <a:pos x="0" y="28"/>
                  </a:cxn>
                  <a:cxn ang="0">
                    <a:pos x="1" y="28"/>
                  </a:cxn>
                </a:cxnLst>
                <a:rect l="0" t="0" r="r" b="b"/>
                <a:pathLst>
                  <a:path w="52" h="336">
                    <a:moveTo>
                      <a:pt x="1" y="28"/>
                    </a:moveTo>
                    <a:cubicBezTo>
                      <a:pt x="2" y="12"/>
                      <a:pt x="13" y="0"/>
                      <a:pt x="26" y="0"/>
                    </a:cubicBezTo>
                    <a:cubicBezTo>
                      <a:pt x="40" y="0"/>
                      <a:pt x="52" y="14"/>
                      <a:pt x="52" y="31"/>
                    </a:cubicBezTo>
                    <a:cubicBezTo>
                      <a:pt x="52" y="33"/>
                      <a:pt x="52" y="35"/>
                      <a:pt x="51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3"/>
                      <a:pt x="43" y="31"/>
                    </a:cubicBezTo>
                    <a:cubicBezTo>
                      <a:pt x="43" y="20"/>
                      <a:pt x="35" y="11"/>
                      <a:pt x="26" y="11"/>
                    </a:cubicBezTo>
                    <a:cubicBezTo>
                      <a:pt x="18" y="11"/>
                      <a:pt x="11" y="18"/>
                      <a:pt x="1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1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466"/>
              <p:cNvSpPr>
                <a:spLocks noChangeArrowheads="1"/>
              </p:cNvSpPr>
              <p:nvPr/>
            </p:nvSpPr>
            <p:spPr bwMode="auto">
              <a:xfrm>
                <a:off x="4644867" y="4174400"/>
                <a:ext cx="159172" cy="16001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467"/>
              <p:cNvSpPr>
                <a:spLocks/>
              </p:cNvSpPr>
              <p:nvPr/>
            </p:nvSpPr>
            <p:spPr bwMode="auto">
              <a:xfrm>
                <a:off x="4493738" y="4332302"/>
                <a:ext cx="458043" cy="571073"/>
              </a:xfrm>
              <a:custGeom>
                <a:avLst/>
                <a:gdLst/>
                <a:ahLst/>
                <a:cxnLst>
                  <a:cxn ang="0">
                    <a:pos x="304" y="18"/>
                  </a:cxn>
                  <a:cxn ang="0">
                    <a:pos x="157" y="18"/>
                  </a:cxn>
                  <a:cxn ang="0">
                    <a:pos x="37" y="258"/>
                  </a:cxn>
                  <a:cxn ang="0">
                    <a:pos x="143" y="117"/>
                  </a:cxn>
                  <a:cxn ang="0">
                    <a:pos x="109" y="394"/>
                  </a:cxn>
                  <a:cxn ang="0">
                    <a:pos x="156" y="410"/>
                  </a:cxn>
                  <a:cxn ang="0">
                    <a:pos x="156" y="531"/>
                  </a:cxn>
                  <a:cxn ang="0">
                    <a:pos x="185" y="571"/>
                  </a:cxn>
                  <a:cxn ang="0">
                    <a:pos x="214" y="531"/>
                  </a:cxn>
                  <a:cxn ang="0">
                    <a:pos x="214" y="413"/>
                  </a:cxn>
                  <a:cxn ang="0">
                    <a:pos x="230" y="413"/>
                  </a:cxn>
                  <a:cxn ang="0">
                    <a:pos x="257" y="413"/>
                  </a:cxn>
                  <a:cxn ang="0">
                    <a:pos x="257" y="531"/>
                  </a:cxn>
                  <a:cxn ang="0">
                    <a:pos x="286" y="571"/>
                  </a:cxn>
                  <a:cxn ang="0">
                    <a:pos x="314" y="531"/>
                  </a:cxn>
                  <a:cxn ang="0">
                    <a:pos x="314" y="408"/>
                  </a:cxn>
                  <a:cxn ang="0">
                    <a:pos x="352" y="394"/>
                  </a:cxn>
                  <a:cxn ang="0">
                    <a:pos x="318" y="117"/>
                  </a:cxn>
                  <a:cxn ang="0">
                    <a:pos x="421" y="255"/>
                  </a:cxn>
                  <a:cxn ang="0">
                    <a:pos x="304" y="18"/>
                  </a:cxn>
                </a:cxnLst>
                <a:rect l="0" t="0" r="r" b="b"/>
                <a:pathLst>
                  <a:path w="458" h="571">
                    <a:moveTo>
                      <a:pt x="304" y="18"/>
                    </a:moveTo>
                    <a:cubicBezTo>
                      <a:pt x="271" y="2"/>
                      <a:pt x="189" y="0"/>
                      <a:pt x="157" y="18"/>
                    </a:cubicBezTo>
                    <a:cubicBezTo>
                      <a:pt x="100" y="53"/>
                      <a:pt x="0" y="229"/>
                      <a:pt x="37" y="258"/>
                    </a:cubicBezTo>
                    <a:cubicBezTo>
                      <a:pt x="69" y="283"/>
                      <a:pt x="143" y="117"/>
                      <a:pt x="143" y="117"/>
                    </a:cubicBezTo>
                    <a:cubicBezTo>
                      <a:pt x="143" y="117"/>
                      <a:pt x="100" y="367"/>
                      <a:pt x="109" y="394"/>
                    </a:cubicBezTo>
                    <a:cubicBezTo>
                      <a:pt x="111" y="401"/>
                      <a:pt x="130" y="407"/>
                      <a:pt x="156" y="410"/>
                    </a:cubicBezTo>
                    <a:cubicBezTo>
                      <a:pt x="156" y="531"/>
                      <a:pt x="156" y="531"/>
                      <a:pt x="156" y="531"/>
                    </a:cubicBezTo>
                    <a:cubicBezTo>
                      <a:pt x="156" y="553"/>
                      <a:pt x="169" y="571"/>
                      <a:pt x="185" y="571"/>
                    </a:cubicBezTo>
                    <a:cubicBezTo>
                      <a:pt x="201" y="571"/>
                      <a:pt x="214" y="553"/>
                      <a:pt x="214" y="531"/>
                    </a:cubicBezTo>
                    <a:cubicBezTo>
                      <a:pt x="214" y="413"/>
                      <a:pt x="214" y="413"/>
                      <a:pt x="214" y="413"/>
                    </a:cubicBezTo>
                    <a:cubicBezTo>
                      <a:pt x="219" y="413"/>
                      <a:pt x="225" y="413"/>
                      <a:pt x="230" y="413"/>
                    </a:cubicBezTo>
                    <a:cubicBezTo>
                      <a:pt x="239" y="413"/>
                      <a:pt x="248" y="413"/>
                      <a:pt x="257" y="413"/>
                    </a:cubicBezTo>
                    <a:cubicBezTo>
                      <a:pt x="257" y="531"/>
                      <a:pt x="257" y="531"/>
                      <a:pt x="257" y="531"/>
                    </a:cubicBezTo>
                    <a:cubicBezTo>
                      <a:pt x="257" y="553"/>
                      <a:pt x="270" y="571"/>
                      <a:pt x="286" y="571"/>
                    </a:cubicBezTo>
                    <a:cubicBezTo>
                      <a:pt x="301" y="571"/>
                      <a:pt x="314" y="553"/>
                      <a:pt x="314" y="531"/>
                    </a:cubicBezTo>
                    <a:cubicBezTo>
                      <a:pt x="314" y="408"/>
                      <a:pt x="314" y="408"/>
                      <a:pt x="314" y="408"/>
                    </a:cubicBezTo>
                    <a:cubicBezTo>
                      <a:pt x="335" y="405"/>
                      <a:pt x="350" y="400"/>
                      <a:pt x="352" y="394"/>
                    </a:cubicBezTo>
                    <a:cubicBezTo>
                      <a:pt x="361" y="367"/>
                      <a:pt x="318" y="117"/>
                      <a:pt x="318" y="117"/>
                    </a:cubicBezTo>
                    <a:cubicBezTo>
                      <a:pt x="318" y="117"/>
                      <a:pt x="389" y="280"/>
                      <a:pt x="421" y="255"/>
                    </a:cubicBezTo>
                    <a:cubicBezTo>
                      <a:pt x="458" y="226"/>
                      <a:pt x="363" y="48"/>
                      <a:pt x="30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468"/>
              <p:cNvSpPr>
                <a:spLocks/>
              </p:cNvSpPr>
              <p:nvPr/>
            </p:nvSpPr>
            <p:spPr bwMode="auto">
              <a:xfrm>
                <a:off x="4617774" y="4137147"/>
                <a:ext cx="212935" cy="129963"/>
              </a:xfrm>
              <a:custGeom>
                <a:avLst/>
                <a:gdLst/>
                <a:ahLst/>
                <a:cxnLst>
                  <a:cxn ang="0">
                    <a:pos x="181" y="61"/>
                  </a:cxn>
                  <a:cxn ang="0">
                    <a:pos x="181" y="54"/>
                  </a:cxn>
                  <a:cxn ang="0">
                    <a:pos x="108" y="0"/>
                  </a:cxn>
                  <a:cxn ang="0">
                    <a:pos x="36" y="54"/>
                  </a:cxn>
                  <a:cxn ang="0">
                    <a:pos x="36" y="60"/>
                  </a:cxn>
                  <a:cxn ang="0">
                    <a:pos x="0" y="90"/>
                  </a:cxn>
                  <a:cxn ang="0">
                    <a:pos x="106" y="130"/>
                  </a:cxn>
                  <a:cxn ang="0">
                    <a:pos x="213" y="90"/>
                  </a:cxn>
                  <a:cxn ang="0">
                    <a:pos x="181" y="61"/>
                  </a:cxn>
                </a:cxnLst>
                <a:rect l="0" t="0" r="r" b="b"/>
                <a:pathLst>
                  <a:path w="213" h="130">
                    <a:moveTo>
                      <a:pt x="181" y="61"/>
                    </a:moveTo>
                    <a:cubicBezTo>
                      <a:pt x="181" y="59"/>
                      <a:pt x="181" y="57"/>
                      <a:pt x="181" y="54"/>
                    </a:cubicBezTo>
                    <a:cubicBezTo>
                      <a:pt x="181" y="24"/>
                      <a:pt x="149" y="0"/>
                      <a:pt x="108" y="0"/>
                    </a:cubicBezTo>
                    <a:cubicBezTo>
                      <a:pt x="68" y="0"/>
                      <a:pt x="36" y="24"/>
                      <a:pt x="36" y="54"/>
                    </a:cubicBezTo>
                    <a:cubicBezTo>
                      <a:pt x="36" y="56"/>
                      <a:pt x="36" y="58"/>
                      <a:pt x="36" y="60"/>
                    </a:cubicBezTo>
                    <a:cubicBezTo>
                      <a:pt x="14" y="67"/>
                      <a:pt x="0" y="78"/>
                      <a:pt x="0" y="90"/>
                    </a:cubicBezTo>
                    <a:cubicBezTo>
                      <a:pt x="0" y="112"/>
                      <a:pt x="48" y="130"/>
                      <a:pt x="106" y="130"/>
                    </a:cubicBezTo>
                    <a:cubicBezTo>
                      <a:pt x="165" y="130"/>
                      <a:pt x="213" y="112"/>
                      <a:pt x="213" y="90"/>
                    </a:cubicBezTo>
                    <a:cubicBezTo>
                      <a:pt x="213" y="78"/>
                      <a:pt x="200" y="68"/>
                      <a:pt x="181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469"/>
              <p:cNvSpPr>
                <a:spLocks/>
              </p:cNvSpPr>
              <p:nvPr/>
            </p:nvSpPr>
            <p:spPr bwMode="auto">
              <a:xfrm>
                <a:off x="4653757" y="4190487"/>
                <a:ext cx="145202" cy="19897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81" y="14"/>
                  </a:cxn>
                  <a:cxn ang="0">
                    <a:pos x="79" y="14"/>
                  </a:cxn>
                  <a:cxn ang="0">
                    <a:pos x="73" y="14"/>
                  </a:cxn>
                  <a:cxn ang="0">
                    <a:pos x="66" y="14"/>
                  </a:cxn>
                  <a:cxn ang="0">
                    <a:pos x="64" y="14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60" y="19"/>
                  </a:cxn>
                  <a:cxn ang="0">
                    <a:pos x="60" y="19"/>
                  </a:cxn>
                  <a:cxn ang="0">
                    <a:pos x="63" y="19"/>
                  </a:cxn>
                  <a:cxn ang="0">
                    <a:pos x="67" y="19"/>
                  </a:cxn>
                  <a:cxn ang="0">
                    <a:pos x="70" y="20"/>
                  </a:cxn>
                  <a:cxn ang="0">
                    <a:pos x="73" y="19"/>
                  </a:cxn>
                  <a:cxn ang="0">
                    <a:pos x="75" y="20"/>
                  </a:cxn>
                  <a:cxn ang="0">
                    <a:pos x="78" y="19"/>
                  </a:cxn>
                  <a:cxn ang="0">
                    <a:pos x="82" y="19"/>
                  </a:cxn>
                  <a:cxn ang="0">
                    <a:pos x="85" y="19"/>
                  </a:cxn>
                  <a:cxn ang="0">
                    <a:pos x="85" y="19"/>
                  </a:cxn>
                  <a:cxn ang="0">
                    <a:pos x="145" y="7"/>
                  </a:cxn>
                  <a:cxn ang="0">
                    <a:pos x="145" y="0"/>
                  </a:cxn>
                </a:cxnLst>
                <a:rect l="0" t="0" r="r" b="b"/>
                <a:pathLst>
                  <a:path w="145" h="20">
                    <a:moveTo>
                      <a:pt x="145" y="0"/>
                    </a:moveTo>
                    <a:cubicBezTo>
                      <a:pt x="141" y="5"/>
                      <a:pt x="129" y="13"/>
                      <a:pt x="81" y="14"/>
                    </a:cubicBezTo>
                    <a:cubicBezTo>
                      <a:pt x="81" y="14"/>
                      <a:pt x="80" y="14"/>
                      <a:pt x="79" y="14"/>
                    </a:cubicBezTo>
                    <a:cubicBezTo>
                      <a:pt x="77" y="14"/>
                      <a:pt x="75" y="14"/>
                      <a:pt x="73" y="14"/>
                    </a:cubicBezTo>
                    <a:cubicBezTo>
                      <a:pt x="70" y="14"/>
                      <a:pt x="68" y="14"/>
                      <a:pt x="66" y="14"/>
                    </a:cubicBezTo>
                    <a:cubicBezTo>
                      <a:pt x="65" y="14"/>
                      <a:pt x="64" y="14"/>
                      <a:pt x="64" y="14"/>
                    </a:cubicBezTo>
                    <a:cubicBezTo>
                      <a:pt x="17" y="13"/>
                      <a:pt x="4" y="5"/>
                      <a:pt x="0" y="0"/>
                    </a:cubicBezTo>
                    <a:cubicBezTo>
                      <a:pt x="0" y="0"/>
                      <a:pt x="0" y="7"/>
                      <a:pt x="1" y="7"/>
                    </a:cubicBezTo>
                    <a:cubicBezTo>
                      <a:pt x="4" y="10"/>
                      <a:pt x="14" y="18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9"/>
                      <a:pt x="62" y="19"/>
                      <a:pt x="63" y="19"/>
                    </a:cubicBezTo>
                    <a:cubicBezTo>
                      <a:pt x="65" y="19"/>
                      <a:pt x="66" y="19"/>
                      <a:pt x="67" y="19"/>
                    </a:cubicBezTo>
                    <a:cubicBezTo>
                      <a:pt x="68" y="19"/>
                      <a:pt x="69" y="20"/>
                      <a:pt x="70" y="20"/>
                    </a:cubicBezTo>
                    <a:cubicBezTo>
                      <a:pt x="71" y="20"/>
                      <a:pt x="72" y="19"/>
                      <a:pt x="73" y="19"/>
                    </a:cubicBezTo>
                    <a:cubicBezTo>
                      <a:pt x="73" y="19"/>
                      <a:pt x="74" y="20"/>
                      <a:pt x="75" y="20"/>
                    </a:cubicBezTo>
                    <a:cubicBezTo>
                      <a:pt x="76" y="20"/>
                      <a:pt x="77" y="19"/>
                      <a:pt x="78" y="19"/>
                    </a:cubicBezTo>
                    <a:cubicBezTo>
                      <a:pt x="80" y="19"/>
                      <a:pt x="81" y="19"/>
                      <a:pt x="82" y="19"/>
                    </a:cubicBezTo>
                    <a:cubicBezTo>
                      <a:pt x="83" y="19"/>
                      <a:pt x="84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131" y="18"/>
                      <a:pt x="141" y="10"/>
                      <a:pt x="145" y="7"/>
                    </a:cubicBezTo>
                    <a:cubicBezTo>
                      <a:pt x="145" y="7"/>
                      <a:pt x="145" y="0"/>
                      <a:pt x="14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1" name="Group 201"/>
          <p:cNvGrpSpPr>
            <a:grpSpLocks noChangeAspect="1"/>
          </p:cNvGrpSpPr>
          <p:nvPr/>
        </p:nvGrpSpPr>
        <p:grpSpPr>
          <a:xfrm>
            <a:off x="7435585" y="1256629"/>
            <a:ext cx="528122" cy="305736"/>
            <a:chOff x="3871196" y="2354900"/>
            <a:chExt cx="891761" cy="516251"/>
          </a:xfrm>
          <a:solidFill>
            <a:srgbClr val="92D050"/>
          </a:solidFill>
        </p:grpSpPr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4547512" y="2498613"/>
              <a:ext cx="215445" cy="90192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1739" y="314"/>
                </a:cxn>
                <a:cxn ang="0">
                  <a:pos x="1739" y="114"/>
                </a:cxn>
                <a:cxn ang="0">
                  <a:pos x="1739" y="0"/>
                </a:cxn>
                <a:cxn ang="0">
                  <a:pos x="0" y="414"/>
                </a:cxn>
                <a:cxn ang="0">
                  <a:pos x="0" y="728"/>
                </a:cxn>
              </a:cxnLst>
              <a:rect l="0" t="0" r="r" b="b"/>
              <a:pathLst>
                <a:path w="1739" h="728">
                  <a:moveTo>
                    <a:pt x="0" y="728"/>
                  </a:moveTo>
                  <a:lnTo>
                    <a:pt x="1739" y="314"/>
                  </a:lnTo>
                  <a:lnTo>
                    <a:pt x="1739" y="114"/>
                  </a:lnTo>
                  <a:lnTo>
                    <a:pt x="1739" y="0"/>
                  </a:lnTo>
                  <a:lnTo>
                    <a:pt x="0" y="414"/>
                  </a:lnTo>
                  <a:lnTo>
                    <a:pt x="0" y="7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3"/>
            <p:cNvSpPr>
              <a:spLocks/>
            </p:cNvSpPr>
            <p:nvPr/>
          </p:nvSpPr>
          <p:spPr bwMode="auto">
            <a:xfrm>
              <a:off x="3871196" y="2536151"/>
              <a:ext cx="442783" cy="159199"/>
            </a:xfrm>
            <a:custGeom>
              <a:avLst/>
              <a:gdLst/>
              <a:ahLst/>
              <a:cxnLst>
                <a:cxn ang="0">
                  <a:pos x="1873" y="963"/>
                </a:cxn>
                <a:cxn ang="0">
                  <a:pos x="1812" y="978"/>
                </a:cxn>
                <a:cxn ang="0">
                  <a:pos x="1757" y="947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95"/>
                </a:cxn>
                <a:cxn ang="0">
                  <a:pos x="1835" y="1285"/>
                </a:cxn>
                <a:cxn ang="0">
                  <a:pos x="3574" y="871"/>
                </a:cxn>
                <a:cxn ang="0">
                  <a:pos x="3574" y="557"/>
                </a:cxn>
                <a:cxn ang="0">
                  <a:pos x="1873" y="963"/>
                </a:cxn>
              </a:cxnLst>
              <a:rect l="0" t="0" r="r" b="b"/>
              <a:pathLst>
                <a:path w="3574" h="1285">
                  <a:moveTo>
                    <a:pt x="1873" y="963"/>
                  </a:moveTo>
                  <a:lnTo>
                    <a:pt x="1812" y="978"/>
                  </a:lnTo>
                  <a:lnTo>
                    <a:pt x="1757" y="947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95"/>
                  </a:lnTo>
                  <a:lnTo>
                    <a:pt x="1835" y="1285"/>
                  </a:lnTo>
                  <a:lnTo>
                    <a:pt x="3574" y="871"/>
                  </a:lnTo>
                  <a:lnTo>
                    <a:pt x="3574" y="557"/>
                  </a:lnTo>
                  <a:lnTo>
                    <a:pt x="1873" y="9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4547512" y="2555106"/>
              <a:ext cx="215445" cy="90192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6"/>
                </a:cxn>
                <a:cxn ang="0">
                  <a:pos x="1739" y="0"/>
                </a:cxn>
                <a:cxn ang="0">
                  <a:pos x="0" y="413"/>
                </a:cxn>
                <a:cxn ang="0">
                  <a:pos x="0" y="728"/>
                </a:cxn>
                <a:cxn ang="0">
                  <a:pos x="1739" y="314"/>
                </a:cxn>
              </a:cxnLst>
              <a:rect l="0" t="0" r="r" b="b"/>
              <a:pathLst>
                <a:path w="1739" h="728">
                  <a:moveTo>
                    <a:pt x="1739" y="314"/>
                  </a:moveTo>
                  <a:lnTo>
                    <a:pt x="1739" y="116"/>
                  </a:lnTo>
                  <a:lnTo>
                    <a:pt x="1739" y="0"/>
                  </a:lnTo>
                  <a:lnTo>
                    <a:pt x="0" y="413"/>
                  </a:lnTo>
                  <a:lnTo>
                    <a:pt x="0" y="728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3871196" y="2592521"/>
              <a:ext cx="442783" cy="159571"/>
            </a:xfrm>
            <a:custGeom>
              <a:avLst/>
              <a:gdLst/>
              <a:ahLst/>
              <a:cxnLst>
                <a:cxn ang="0">
                  <a:pos x="1873" y="964"/>
                </a:cxn>
                <a:cxn ang="0">
                  <a:pos x="1812" y="978"/>
                </a:cxn>
                <a:cxn ang="0">
                  <a:pos x="1757" y="94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98"/>
                </a:cxn>
                <a:cxn ang="0">
                  <a:pos x="1835" y="1288"/>
                </a:cxn>
                <a:cxn ang="0">
                  <a:pos x="3574" y="874"/>
                </a:cxn>
                <a:cxn ang="0">
                  <a:pos x="3574" y="560"/>
                </a:cxn>
                <a:cxn ang="0">
                  <a:pos x="1873" y="964"/>
                </a:cxn>
              </a:cxnLst>
              <a:rect l="0" t="0" r="r" b="b"/>
              <a:pathLst>
                <a:path w="3574" h="1288">
                  <a:moveTo>
                    <a:pt x="1873" y="964"/>
                  </a:moveTo>
                  <a:lnTo>
                    <a:pt x="1812" y="978"/>
                  </a:lnTo>
                  <a:lnTo>
                    <a:pt x="1757" y="94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8"/>
                  </a:lnTo>
                  <a:lnTo>
                    <a:pt x="1835" y="1288"/>
                  </a:lnTo>
                  <a:lnTo>
                    <a:pt x="3574" y="874"/>
                  </a:lnTo>
                  <a:lnTo>
                    <a:pt x="3574" y="560"/>
                  </a:lnTo>
                  <a:lnTo>
                    <a:pt x="1873" y="9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4547512" y="2614202"/>
              <a:ext cx="215445" cy="90192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6"/>
                </a:cxn>
                <a:cxn ang="0">
                  <a:pos x="1739" y="0"/>
                </a:cxn>
                <a:cxn ang="0">
                  <a:pos x="0" y="414"/>
                </a:cxn>
                <a:cxn ang="0">
                  <a:pos x="0" y="728"/>
                </a:cxn>
                <a:cxn ang="0">
                  <a:pos x="1739" y="314"/>
                </a:cxn>
              </a:cxnLst>
              <a:rect l="0" t="0" r="r" b="b"/>
              <a:pathLst>
                <a:path w="1739" h="728">
                  <a:moveTo>
                    <a:pt x="1739" y="314"/>
                  </a:moveTo>
                  <a:lnTo>
                    <a:pt x="1739" y="116"/>
                  </a:lnTo>
                  <a:lnTo>
                    <a:pt x="1739" y="0"/>
                  </a:lnTo>
                  <a:lnTo>
                    <a:pt x="0" y="414"/>
                  </a:lnTo>
                  <a:lnTo>
                    <a:pt x="0" y="728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3871196" y="2651741"/>
              <a:ext cx="442783" cy="159447"/>
            </a:xfrm>
            <a:custGeom>
              <a:avLst/>
              <a:gdLst/>
              <a:ahLst/>
              <a:cxnLst>
                <a:cxn ang="0">
                  <a:pos x="1873" y="963"/>
                </a:cxn>
                <a:cxn ang="0">
                  <a:pos x="1812" y="978"/>
                </a:cxn>
                <a:cxn ang="0">
                  <a:pos x="1757" y="949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97"/>
                </a:cxn>
                <a:cxn ang="0">
                  <a:pos x="1835" y="1287"/>
                </a:cxn>
                <a:cxn ang="0">
                  <a:pos x="3574" y="874"/>
                </a:cxn>
                <a:cxn ang="0">
                  <a:pos x="3574" y="559"/>
                </a:cxn>
                <a:cxn ang="0">
                  <a:pos x="1873" y="963"/>
                </a:cxn>
              </a:cxnLst>
              <a:rect l="0" t="0" r="r" b="b"/>
              <a:pathLst>
                <a:path w="3574" h="1287">
                  <a:moveTo>
                    <a:pt x="1873" y="963"/>
                  </a:moveTo>
                  <a:lnTo>
                    <a:pt x="1812" y="978"/>
                  </a:lnTo>
                  <a:lnTo>
                    <a:pt x="1757" y="94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97"/>
                  </a:lnTo>
                  <a:lnTo>
                    <a:pt x="1835" y="1287"/>
                  </a:lnTo>
                  <a:lnTo>
                    <a:pt x="3574" y="874"/>
                  </a:lnTo>
                  <a:lnTo>
                    <a:pt x="3574" y="559"/>
                  </a:lnTo>
                  <a:lnTo>
                    <a:pt x="1873" y="9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4547512" y="2674289"/>
              <a:ext cx="215445" cy="90068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5"/>
                </a:cxn>
                <a:cxn ang="0">
                  <a:pos x="1739" y="0"/>
                </a:cxn>
                <a:cxn ang="0">
                  <a:pos x="0" y="413"/>
                </a:cxn>
                <a:cxn ang="0">
                  <a:pos x="0" y="727"/>
                </a:cxn>
                <a:cxn ang="0">
                  <a:pos x="1739" y="314"/>
                </a:cxn>
              </a:cxnLst>
              <a:rect l="0" t="0" r="r" b="b"/>
              <a:pathLst>
                <a:path w="1739" h="727">
                  <a:moveTo>
                    <a:pt x="1739" y="314"/>
                  </a:moveTo>
                  <a:lnTo>
                    <a:pt x="1739" y="115"/>
                  </a:lnTo>
                  <a:lnTo>
                    <a:pt x="1739" y="0"/>
                  </a:lnTo>
                  <a:lnTo>
                    <a:pt x="0" y="413"/>
                  </a:lnTo>
                  <a:lnTo>
                    <a:pt x="0" y="727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3871196" y="2711704"/>
              <a:ext cx="442783" cy="159447"/>
            </a:xfrm>
            <a:custGeom>
              <a:avLst/>
              <a:gdLst/>
              <a:ahLst/>
              <a:cxnLst>
                <a:cxn ang="0">
                  <a:pos x="1873" y="964"/>
                </a:cxn>
                <a:cxn ang="0">
                  <a:pos x="1812" y="978"/>
                </a:cxn>
                <a:cxn ang="0">
                  <a:pos x="1757" y="95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98"/>
                </a:cxn>
                <a:cxn ang="0">
                  <a:pos x="1835" y="1287"/>
                </a:cxn>
                <a:cxn ang="0">
                  <a:pos x="3574" y="874"/>
                </a:cxn>
                <a:cxn ang="0">
                  <a:pos x="3574" y="560"/>
                </a:cxn>
                <a:cxn ang="0">
                  <a:pos x="1873" y="964"/>
                </a:cxn>
              </a:cxnLst>
              <a:rect l="0" t="0" r="r" b="b"/>
              <a:pathLst>
                <a:path w="3574" h="1287">
                  <a:moveTo>
                    <a:pt x="1873" y="964"/>
                  </a:moveTo>
                  <a:lnTo>
                    <a:pt x="1812" y="978"/>
                  </a:lnTo>
                  <a:lnTo>
                    <a:pt x="1757" y="95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8"/>
                  </a:lnTo>
                  <a:lnTo>
                    <a:pt x="1835" y="1287"/>
                  </a:lnTo>
                  <a:lnTo>
                    <a:pt x="3574" y="874"/>
                  </a:lnTo>
                  <a:lnTo>
                    <a:pt x="3574" y="560"/>
                  </a:lnTo>
                  <a:lnTo>
                    <a:pt x="1873" y="9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4328598" y="2354900"/>
              <a:ext cx="434359" cy="173818"/>
            </a:xfrm>
            <a:custGeom>
              <a:avLst/>
              <a:gdLst/>
              <a:ahLst/>
              <a:cxnLst>
                <a:cxn ang="0">
                  <a:pos x="516" y="119"/>
                </a:cxn>
                <a:cxn ang="0">
                  <a:pos x="521" y="122"/>
                </a:cxn>
                <a:cxn ang="0">
                  <a:pos x="664" y="150"/>
                </a:cxn>
                <a:cxn ang="0">
                  <a:pos x="758" y="140"/>
                </a:cxn>
                <a:cxn ang="0">
                  <a:pos x="760" y="139"/>
                </a:cxn>
                <a:cxn ang="0">
                  <a:pos x="1151" y="350"/>
                </a:cxn>
                <a:cxn ang="0">
                  <a:pos x="1149" y="351"/>
                </a:cxn>
                <a:cxn ang="0">
                  <a:pos x="1101" y="436"/>
                </a:cxn>
                <a:cxn ang="0">
                  <a:pos x="1102" y="436"/>
                </a:cxn>
                <a:cxn ang="0">
                  <a:pos x="683" y="536"/>
                </a:cxn>
                <a:cxn ang="0">
                  <a:pos x="748" y="571"/>
                </a:cxn>
                <a:cxn ang="0">
                  <a:pos x="748" y="594"/>
                </a:cxn>
                <a:cxn ang="0">
                  <a:pos x="1484" y="419"/>
                </a:cxn>
                <a:cxn ang="0">
                  <a:pos x="707" y="0"/>
                </a:cxn>
                <a:cxn ang="0">
                  <a:pos x="0" y="168"/>
                </a:cxn>
                <a:cxn ang="0">
                  <a:pos x="95" y="219"/>
                </a:cxn>
                <a:cxn ang="0">
                  <a:pos x="516" y="119"/>
                </a:cxn>
              </a:cxnLst>
              <a:rect l="0" t="0" r="r" b="b"/>
              <a:pathLst>
                <a:path w="1484" h="594">
                  <a:moveTo>
                    <a:pt x="516" y="119"/>
                  </a:moveTo>
                  <a:cubicBezTo>
                    <a:pt x="517" y="120"/>
                    <a:pt x="519" y="121"/>
                    <a:pt x="521" y="122"/>
                  </a:cubicBezTo>
                  <a:cubicBezTo>
                    <a:pt x="554" y="140"/>
                    <a:pt x="608" y="150"/>
                    <a:pt x="664" y="150"/>
                  </a:cubicBezTo>
                  <a:cubicBezTo>
                    <a:pt x="696" y="150"/>
                    <a:pt x="729" y="147"/>
                    <a:pt x="758" y="140"/>
                  </a:cubicBezTo>
                  <a:cubicBezTo>
                    <a:pt x="759" y="139"/>
                    <a:pt x="759" y="139"/>
                    <a:pt x="760" y="139"/>
                  </a:cubicBezTo>
                  <a:cubicBezTo>
                    <a:pt x="1151" y="350"/>
                    <a:pt x="1151" y="350"/>
                    <a:pt x="1151" y="350"/>
                  </a:cubicBezTo>
                  <a:cubicBezTo>
                    <a:pt x="1151" y="350"/>
                    <a:pt x="1150" y="350"/>
                    <a:pt x="1149" y="351"/>
                  </a:cubicBezTo>
                  <a:cubicBezTo>
                    <a:pt x="1071" y="369"/>
                    <a:pt x="1049" y="407"/>
                    <a:pt x="1101" y="436"/>
                  </a:cubicBezTo>
                  <a:cubicBezTo>
                    <a:pt x="1102" y="436"/>
                    <a:pt x="1102" y="436"/>
                    <a:pt x="1102" y="436"/>
                  </a:cubicBezTo>
                  <a:cubicBezTo>
                    <a:pt x="683" y="536"/>
                    <a:pt x="683" y="536"/>
                    <a:pt x="683" y="536"/>
                  </a:cubicBezTo>
                  <a:cubicBezTo>
                    <a:pt x="748" y="571"/>
                    <a:pt x="748" y="571"/>
                    <a:pt x="748" y="571"/>
                  </a:cubicBezTo>
                  <a:cubicBezTo>
                    <a:pt x="748" y="594"/>
                    <a:pt x="748" y="594"/>
                    <a:pt x="748" y="594"/>
                  </a:cubicBezTo>
                  <a:cubicBezTo>
                    <a:pt x="1484" y="419"/>
                    <a:pt x="1484" y="419"/>
                    <a:pt x="1484" y="41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95" y="219"/>
                    <a:pt x="95" y="219"/>
                    <a:pt x="95" y="219"/>
                  </a:cubicBezTo>
                  <a:lnTo>
                    <a:pt x="516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3871196" y="2463552"/>
              <a:ext cx="434235" cy="172083"/>
            </a:xfrm>
            <a:custGeom>
              <a:avLst/>
              <a:gdLst/>
              <a:ahLst/>
              <a:cxnLst>
                <a:cxn ang="0">
                  <a:pos x="976" y="467"/>
                </a:cxn>
                <a:cxn ang="0">
                  <a:pos x="975" y="466"/>
                </a:cxn>
                <a:cxn ang="0">
                  <a:pos x="832" y="439"/>
                </a:cxn>
                <a:cxn ang="0">
                  <a:pos x="738" y="449"/>
                </a:cxn>
                <a:cxn ang="0">
                  <a:pos x="729" y="451"/>
                </a:cxn>
                <a:cxn ang="0">
                  <a:pos x="338" y="240"/>
                </a:cxn>
                <a:cxn ang="0">
                  <a:pos x="347" y="238"/>
                </a:cxn>
                <a:cxn ang="0">
                  <a:pos x="395" y="153"/>
                </a:cxn>
                <a:cxn ang="0">
                  <a:pos x="389" y="150"/>
                </a:cxn>
                <a:cxn ang="0">
                  <a:pos x="802" y="52"/>
                </a:cxn>
                <a:cxn ang="0">
                  <a:pos x="707" y="0"/>
                </a:cxn>
                <a:cxn ang="0">
                  <a:pos x="0" y="168"/>
                </a:cxn>
                <a:cxn ang="0">
                  <a:pos x="777" y="588"/>
                </a:cxn>
                <a:cxn ang="0">
                  <a:pos x="1484" y="420"/>
                </a:cxn>
                <a:cxn ang="0">
                  <a:pos x="1389" y="368"/>
                </a:cxn>
                <a:cxn ang="0">
                  <a:pos x="976" y="467"/>
                </a:cxn>
              </a:cxnLst>
              <a:rect l="0" t="0" r="r" b="b"/>
              <a:pathLst>
                <a:path w="1484" h="588">
                  <a:moveTo>
                    <a:pt x="976" y="467"/>
                  </a:moveTo>
                  <a:cubicBezTo>
                    <a:pt x="976" y="466"/>
                    <a:pt x="976" y="466"/>
                    <a:pt x="975" y="466"/>
                  </a:cubicBezTo>
                  <a:cubicBezTo>
                    <a:pt x="942" y="448"/>
                    <a:pt x="888" y="439"/>
                    <a:pt x="832" y="439"/>
                  </a:cubicBezTo>
                  <a:cubicBezTo>
                    <a:pt x="800" y="439"/>
                    <a:pt x="767" y="442"/>
                    <a:pt x="738" y="449"/>
                  </a:cubicBezTo>
                  <a:cubicBezTo>
                    <a:pt x="735" y="450"/>
                    <a:pt x="732" y="450"/>
                    <a:pt x="729" y="451"/>
                  </a:cubicBezTo>
                  <a:cubicBezTo>
                    <a:pt x="338" y="240"/>
                    <a:pt x="338" y="240"/>
                    <a:pt x="338" y="240"/>
                  </a:cubicBezTo>
                  <a:cubicBezTo>
                    <a:pt x="341" y="239"/>
                    <a:pt x="344" y="239"/>
                    <a:pt x="347" y="238"/>
                  </a:cubicBezTo>
                  <a:cubicBezTo>
                    <a:pt x="426" y="219"/>
                    <a:pt x="447" y="181"/>
                    <a:pt x="395" y="153"/>
                  </a:cubicBezTo>
                  <a:cubicBezTo>
                    <a:pt x="393" y="152"/>
                    <a:pt x="391" y="151"/>
                    <a:pt x="389" y="150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777" y="588"/>
                    <a:pt x="777" y="588"/>
                    <a:pt x="777" y="588"/>
                  </a:cubicBezTo>
                  <a:cubicBezTo>
                    <a:pt x="1484" y="420"/>
                    <a:pt x="1484" y="420"/>
                    <a:pt x="1484" y="420"/>
                  </a:cubicBezTo>
                  <a:cubicBezTo>
                    <a:pt x="1389" y="368"/>
                    <a:pt x="1389" y="368"/>
                    <a:pt x="1389" y="368"/>
                  </a:cubicBezTo>
                  <a:lnTo>
                    <a:pt x="976" y="4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4116127" y="2414987"/>
              <a:ext cx="408837" cy="395581"/>
            </a:xfrm>
            <a:custGeom>
              <a:avLst/>
              <a:gdLst/>
              <a:ahLst/>
              <a:cxnLst>
                <a:cxn ang="0">
                  <a:pos x="1491" y="0"/>
                </a:cxn>
                <a:cxn ang="0">
                  <a:pos x="0" y="349"/>
                </a:cxn>
                <a:cxn ang="0">
                  <a:pos x="1781" y="1311"/>
                </a:cxn>
                <a:cxn ang="0">
                  <a:pos x="1781" y="3193"/>
                </a:cxn>
                <a:cxn ang="0">
                  <a:pos x="3300" y="2830"/>
                </a:cxn>
                <a:cxn ang="0">
                  <a:pos x="3300" y="973"/>
                </a:cxn>
                <a:cxn ang="0">
                  <a:pos x="1491" y="0"/>
                </a:cxn>
              </a:cxnLst>
              <a:rect l="0" t="0" r="r" b="b"/>
              <a:pathLst>
                <a:path w="3300" h="3193">
                  <a:moveTo>
                    <a:pt x="1491" y="0"/>
                  </a:moveTo>
                  <a:lnTo>
                    <a:pt x="0" y="349"/>
                  </a:lnTo>
                  <a:lnTo>
                    <a:pt x="1781" y="1311"/>
                  </a:lnTo>
                  <a:lnTo>
                    <a:pt x="1781" y="3193"/>
                  </a:lnTo>
                  <a:lnTo>
                    <a:pt x="3300" y="2830"/>
                  </a:lnTo>
                  <a:lnTo>
                    <a:pt x="3300" y="973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" name="Content Placeholder 43"/>
          <p:cNvSpPr>
            <a:spLocks noGrp="1"/>
          </p:cNvSpPr>
          <p:nvPr/>
        </p:nvSpPr>
        <p:spPr bwMode="gray">
          <a:xfrm>
            <a:off x="5631054" y="1599686"/>
            <a:ext cx="2308522" cy="796222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500" b="1" dirty="0" smtClean="0">
                <a:solidFill>
                  <a:srgbClr val="92D050"/>
                </a:solidFill>
                <a:latin typeface="Helvetica"/>
                <a:cs typeface="Helvetica"/>
              </a:rPr>
              <a:t>385 Euro</a:t>
            </a:r>
          </a:p>
          <a:p>
            <a:pPr algn="r"/>
            <a:r>
              <a:rPr lang="it-IT" sz="1200" dirty="0">
                <a:solidFill>
                  <a:srgbClr val="58585B"/>
                </a:solidFill>
                <a:latin typeface="Helvetica"/>
                <a:cs typeface="Helvetica"/>
              </a:rPr>
              <a:t>Risparmio medio mensile grazie agli anziani</a:t>
            </a:r>
          </a:p>
        </p:txBody>
      </p:sp>
      <p:grpSp>
        <p:nvGrpSpPr>
          <p:cNvPr id="124" name="Group 201"/>
          <p:cNvGrpSpPr>
            <a:grpSpLocks noChangeAspect="1"/>
          </p:cNvGrpSpPr>
          <p:nvPr/>
        </p:nvGrpSpPr>
        <p:grpSpPr>
          <a:xfrm>
            <a:off x="2099636" y="1308864"/>
            <a:ext cx="528122" cy="305736"/>
            <a:chOff x="3871196" y="2354900"/>
            <a:chExt cx="891761" cy="516251"/>
          </a:xfrm>
          <a:solidFill>
            <a:srgbClr val="E83C96"/>
          </a:solidFill>
        </p:grpSpPr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4547512" y="2498613"/>
              <a:ext cx="215445" cy="90192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1739" y="314"/>
                </a:cxn>
                <a:cxn ang="0">
                  <a:pos x="1739" y="114"/>
                </a:cxn>
                <a:cxn ang="0">
                  <a:pos x="1739" y="0"/>
                </a:cxn>
                <a:cxn ang="0">
                  <a:pos x="0" y="414"/>
                </a:cxn>
                <a:cxn ang="0">
                  <a:pos x="0" y="728"/>
                </a:cxn>
              </a:cxnLst>
              <a:rect l="0" t="0" r="r" b="b"/>
              <a:pathLst>
                <a:path w="1739" h="728">
                  <a:moveTo>
                    <a:pt x="0" y="728"/>
                  </a:moveTo>
                  <a:lnTo>
                    <a:pt x="1739" y="314"/>
                  </a:lnTo>
                  <a:lnTo>
                    <a:pt x="1739" y="114"/>
                  </a:lnTo>
                  <a:lnTo>
                    <a:pt x="1739" y="0"/>
                  </a:lnTo>
                  <a:lnTo>
                    <a:pt x="0" y="414"/>
                  </a:lnTo>
                  <a:lnTo>
                    <a:pt x="0" y="7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33"/>
            <p:cNvSpPr>
              <a:spLocks/>
            </p:cNvSpPr>
            <p:nvPr/>
          </p:nvSpPr>
          <p:spPr bwMode="auto">
            <a:xfrm>
              <a:off x="3871196" y="2536151"/>
              <a:ext cx="442783" cy="159199"/>
            </a:xfrm>
            <a:custGeom>
              <a:avLst/>
              <a:gdLst/>
              <a:ahLst/>
              <a:cxnLst>
                <a:cxn ang="0">
                  <a:pos x="1873" y="963"/>
                </a:cxn>
                <a:cxn ang="0">
                  <a:pos x="1812" y="978"/>
                </a:cxn>
                <a:cxn ang="0">
                  <a:pos x="1757" y="947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95"/>
                </a:cxn>
                <a:cxn ang="0">
                  <a:pos x="1835" y="1285"/>
                </a:cxn>
                <a:cxn ang="0">
                  <a:pos x="3574" y="871"/>
                </a:cxn>
                <a:cxn ang="0">
                  <a:pos x="3574" y="557"/>
                </a:cxn>
                <a:cxn ang="0">
                  <a:pos x="1873" y="963"/>
                </a:cxn>
              </a:cxnLst>
              <a:rect l="0" t="0" r="r" b="b"/>
              <a:pathLst>
                <a:path w="3574" h="1285">
                  <a:moveTo>
                    <a:pt x="1873" y="963"/>
                  </a:moveTo>
                  <a:lnTo>
                    <a:pt x="1812" y="978"/>
                  </a:lnTo>
                  <a:lnTo>
                    <a:pt x="1757" y="947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95"/>
                  </a:lnTo>
                  <a:lnTo>
                    <a:pt x="1835" y="1285"/>
                  </a:lnTo>
                  <a:lnTo>
                    <a:pt x="3574" y="871"/>
                  </a:lnTo>
                  <a:lnTo>
                    <a:pt x="3574" y="557"/>
                  </a:lnTo>
                  <a:lnTo>
                    <a:pt x="1873" y="9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34"/>
            <p:cNvSpPr>
              <a:spLocks/>
            </p:cNvSpPr>
            <p:nvPr/>
          </p:nvSpPr>
          <p:spPr bwMode="auto">
            <a:xfrm>
              <a:off x="4547512" y="2555106"/>
              <a:ext cx="215445" cy="90192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6"/>
                </a:cxn>
                <a:cxn ang="0">
                  <a:pos x="1739" y="0"/>
                </a:cxn>
                <a:cxn ang="0">
                  <a:pos x="0" y="413"/>
                </a:cxn>
                <a:cxn ang="0">
                  <a:pos x="0" y="728"/>
                </a:cxn>
                <a:cxn ang="0">
                  <a:pos x="1739" y="314"/>
                </a:cxn>
              </a:cxnLst>
              <a:rect l="0" t="0" r="r" b="b"/>
              <a:pathLst>
                <a:path w="1739" h="728">
                  <a:moveTo>
                    <a:pt x="1739" y="314"/>
                  </a:moveTo>
                  <a:lnTo>
                    <a:pt x="1739" y="116"/>
                  </a:lnTo>
                  <a:lnTo>
                    <a:pt x="1739" y="0"/>
                  </a:lnTo>
                  <a:lnTo>
                    <a:pt x="0" y="413"/>
                  </a:lnTo>
                  <a:lnTo>
                    <a:pt x="0" y="728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>
              <a:off x="3871196" y="2592521"/>
              <a:ext cx="442783" cy="159571"/>
            </a:xfrm>
            <a:custGeom>
              <a:avLst/>
              <a:gdLst/>
              <a:ahLst/>
              <a:cxnLst>
                <a:cxn ang="0">
                  <a:pos x="1873" y="964"/>
                </a:cxn>
                <a:cxn ang="0">
                  <a:pos x="1812" y="978"/>
                </a:cxn>
                <a:cxn ang="0">
                  <a:pos x="1757" y="94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98"/>
                </a:cxn>
                <a:cxn ang="0">
                  <a:pos x="1835" y="1288"/>
                </a:cxn>
                <a:cxn ang="0">
                  <a:pos x="3574" y="874"/>
                </a:cxn>
                <a:cxn ang="0">
                  <a:pos x="3574" y="560"/>
                </a:cxn>
                <a:cxn ang="0">
                  <a:pos x="1873" y="964"/>
                </a:cxn>
              </a:cxnLst>
              <a:rect l="0" t="0" r="r" b="b"/>
              <a:pathLst>
                <a:path w="3574" h="1288">
                  <a:moveTo>
                    <a:pt x="1873" y="964"/>
                  </a:moveTo>
                  <a:lnTo>
                    <a:pt x="1812" y="978"/>
                  </a:lnTo>
                  <a:lnTo>
                    <a:pt x="1757" y="94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8"/>
                  </a:lnTo>
                  <a:lnTo>
                    <a:pt x="1835" y="1288"/>
                  </a:lnTo>
                  <a:lnTo>
                    <a:pt x="3574" y="874"/>
                  </a:lnTo>
                  <a:lnTo>
                    <a:pt x="3574" y="560"/>
                  </a:lnTo>
                  <a:lnTo>
                    <a:pt x="1873" y="9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36"/>
            <p:cNvSpPr>
              <a:spLocks/>
            </p:cNvSpPr>
            <p:nvPr/>
          </p:nvSpPr>
          <p:spPr bwMode="auto">
            <a:xfrm>
              <a:off x="4547512" y="2614202"/>
              <a:ext cx="215445" cy="90192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6"/>
                </a:cxn>
                <a:cxn ang="0">
                  <a:pos x="1739" y="0"/>
                </a:cxn>
                <a:cxn ang="0">
                  <a:pos x="0" y="414"/>
                </a:cxn>
                <a:cxn ang="0">
                  <a:pos x="0" y="728"/>
                </a:cxn>
                <a:cxn ang="0">
                  <a:pos x="1739" y="314"/>
                </a:cxn>
              </a:cxnLst>
              <a:rect l="0" t="0" r="r" b="b"/>
              <a:pathLst>
                <a:path w="1739" h="728">
                  <a:moveTo>
                    <a:pt x="1739" y="314"/>
                  </a:moveTo>
                  <a:lnTo>
                    <a:pt x="1739" y="116"/>
                  </a:lnTo>
                  <a:lnTo>
                    <a:pt x="1739" y="0"/>
                  </a:lnTo>
                  <a:lnTo>
                    <a:pt x="0" y="414"/>
                  </a:lnTo>
                  <a:lnTo>
                    <a:pt x="0" y="728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37"/>
            <p:cNvSpPr>
              <a:spLocks/>
            </p:cNvSpPr>
            <p:nvPr/>
          </p:nvSpPr>
          <p:spPr bwMode="auto">
            <a:xfrm>
              <a:off x="3871196" y="2651741"/>
              <a:ext cx="442783" cy="159447"/>
            </a:xfrm>
            <a:custGeom>
              <a:avLst/>
              <a:gdLst/>
              <a:ahLst/>
              <a:cxnLst>
                <a:cxn ang="0">
                  <a:pos x="1873" y="963"/>
                </a:cxn>
                <a:cxn ang="0">
                  <a:pos x="1812" y="978"/>
                </a:cxn>
                <a:cxn ang="0">
                  <a:pos x="1757" y="949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97"/>
                </a:cxn>
                <a:cxn ang="0">
                  <a:pos x="1835" y="1287"/>
                </a:cxn>
                <a:cxn ang="0">
                  <a:pos x="3574" y="874"/>
                </a:cxn>
                <a:cxn ang="0">
                  <a:pos x="3574" y="559"/>
                </a:cxn>
                <a:cxn ang="0">
                  <a:pos x="1873" y="963"/>
                </a:cxn>
              </a:cxnLst>
              <a:rect l="0" t="0" r="r" b="b"/>
              <a:pathLst>
                <a:path w="3574" h="1287">
                  <a:moveTo>
                    <a:pt x="1873" y="963"/>
                  </a:moveTo>
                  <a:lnTo>
                    <a:pt x="1812" y="978"/>
                  </a:lnTo>
                  <a:lnTo>
                    <a:pt x="1757" y="94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97"/>
                  </a:lnTo>
                  <a:lnTo>
                    <a:pt x="1835" y="1287"/>
                  </a:lnTo>
                  <a:lnTo>
                    <a:pt x="3574" y="874"/>
                  </a:lnTo>
                  <a:lnTo>
                    <a:pt x="3574" y="559"/>
                  </a:lnTo>
                  <a:lnTo>
                    <a:pt x="1873" y="9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38"/>
            <p:cNvSpPr>
              <a:spLocks/>
            </p:cNvSpPr>
            <p:nvPr/>
          </p:nvSpPr>
          <p:spPr bwMode="auto">
            <a:xfrm>
              <a:off x="4547512" y="2674289"/>
              <a:ext cx="215445" cy="90068"/>
            </a:xfrm>
            <a:custGeom>
              <a:avLst/>
              <a:gdLst/>
              <a:ahLst/>
              <a:cxnLst>
                <a:cxn ang="0">
                  <a:pos x="1739" y="314"/>
                </a:cxn>
                <a:cxn ang="0">
                  <a:pos x="1739" y="115"/>
                </a:cxn>
                <a:cxn ang="0">
                  <a:pos x="1739" y="0"/>
                </a:cxn>
                <a:cxn ang="0">
                  <a:pos x="0" y="413"/>
                </a:cxn>
                <a:cxn ang="0">
                  <a:pos x="0" y="727"/>
                </a:cxn>
                <a:cxn ang="0">
                  <a:pos x="1739" y="314"/>
                </a:cxn>
              </a:cxnLst>
              <a:rect l="0" t="0" r="r" b="b"/>
              <a:pathLst>
                <a:path w="1739" h="727">
                  <a:moveTo>
                    <a:pt x="1739" y="314"/>
                  </a:moveTo>
                  <a:lnTo>
                    <a:pt x="1739" y="115"/>
                  </a:lnTo>
                  <a:lnTo>
                    <a:pt x="1739" y="0"/>
                  </a:lnTo>
                  <a:lnTo>
                    <a:pt x="0" y="413"/>
                  </a:lnTo>
                  <a:lnTo>
                    <a:pt x="0" y="727"/>
                  </a:lnTo>
                  <a:lnTo>
                    <a:pt x="1739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39"/>
            <p:cNvSpPr>
              <a:spLocks/>
            </p:cNvSpPr>
            <p:nvPr/>
          </p:nvSpPr>
          <p:spPr bwMode="auto">
            <a:xfrm>
              <a:off x="3871196" y="2711704"/>
              <a:ext cx="442783" cy="159447"/>
            </a:xfrm>
            <a:custGeom>
              <a:avLst/>
              <a:gdLst/>
              <a:ahLst/>
              <a:cxnLst>
                <a:cxn ang="0">
                  <a:pos x="1873" y="964"/>
                </a:cxn>
                <a:cxn ang="0">
                  <a:pos x="1812" y="978"/>
                </a:cxn>
                <a:cxn ang="0">
                  <a:pos x="1757" y="95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98"/>
                </a:cxn>
                <a:cxn ang="0">
                  <a:pos x="1835" y="1287"/>
                </a:cxn>
                <a:cxn ang="0">
                  <a:pos x="3574" y="874"/>
                </a:cxn>
                <a:cxn ang="0">
                  <a:pos x="3574" y="560"/>
                </a:cxn>
                <a:cxn ang="0">
                  <a:pos x="1873" y="964"/>
                </a:cxn>
              </a:cxnLst>
              <a:rect l="0" t="0" r="r" b="b"/>
              <a:pathLst>
                <a:path w="3574" h="1287">
                  <a:moveTo>
                    <a:pt x="1873" y="964"/>
                  </a:moveTo>
                  <a:lnTo>
                    <a:pt x="1812" y="978"/>
                  </a:lnTo>
                  <a:lnTo>
                    <a:pt x="1757" y="95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8"/>
                  </a:lnTo>
                  <a:lnTo>
                    <a:pt x="1835" y="1287"/>
                  </a:lnTo>
                  <a:lnTo>
                    <a:pt x="3574" y="874"/>
                  </a:lnTo>
                  <a:lnTo>
                    <a:pt x="3574" y="560"/>
                  </a:lnTo>
                  <a:lnTo>
                    <a:pt x="1873" y="9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40"/>
            <p:cNvSpPr>
              <a:spLocks/>
            </p:cNvSpPr>
            <p:nvPr/>
          </p:nvSpPr>
          <p:spPr bwMode="auto">
            <a:xfrm>
              <a:off x="4328598" y="2354900"/>
              <a:ext cx="434359" cy="173818"/>
            </a:xfrm>
            <a:custGeom>
              <a:avLst/>
              <a:gdLst/>
              <a:ahLst/>
              <a:cxnLst>
                <a:cxn ang="0">
                  <a:pos x="516" y="119"/>
                </a:cxn>
                <a:cxn ang="0">
                  <a:pos x="521" y="122"/>
                </a:cxn>
                <a:cxn ang="0">
                  <a:pos x="664" y="150"/>
                </a:cxn>
                <a:cxn ang="0">
                  <a:pos x="758" y="140"/>
                </a:cxn>
                <a:cxn ang="0">
                  <a:pos x="760" y="139"/>
                </a:cxn>
                <a:cxn ang="0">
                  <a:pos x="1151" y="350"/>
                </a:cxn>
                <a:cxn ang="0">
                  <a:pos x="1149" y="351"/>
                </a:cxn>
                <a:cxn ang="0">
                  <a:pos x="1101" y="436"/>
                </a:cxn>
                <a:cxn ang="0">
                  <a:pos x="1102" y="436"/>
                </a:cxn>
                <a:cxn ang="0">
                  <a:pos x="683" y="536"/>
                </a:cxn>
                <a:cxn ang="0">
                  <a:pos x="748" y="571"/>
                </a:cxn>
                <a:cxn ang="0">
                  <a:pos x="748" y="594"/>
                </a:cxn>
                <a:cxn ang="0">
                  <a:pos x="1484" y="419"/>
                </a:cxn>
                <a:cxn ang="0">
                  <a:pos x="707" y="0"/>
                </a:cxn>
                <a:cxn ang="0">
                  <a:pos x="0" y="168"/>
                </a:cxn>
                <a:cxn ang="0">
                  <a:pos x="95" y="219"/>
                </a:cxn>
                <a:cxn ang="0">
                  <a:pos x="516" y="119"/>
                </a:cxn>
              </a:cxnLst>
              <a:rect l="0" t="0" r="r" b="b"/>
              <a:pathLst>
                <a:path w="1484" h="594">
                  <a:moveTo>
                    <a:pt x="516" y="119"/>
                  </a:moveTo>
                  <a:cubicBezTo>
                    <a:pt x="517" y="120"/>
                    <a:pt x="519" y="121"/>
                    <a:pt x="521" y="122"/>
                  </a:cubicBezTo>
                  <a:cubicBezTo>
                    <a:pt x="554" y="140"/>
                    <a:pt x="608" y="150"/>
                    <a:pt x="664" y="150"/>
                  </a:cubicBezTo>
                  <a:cubicBezTo>
                    <a:pt x="696" y="150"/>
                    <a:pt x="729" y="147"/>
                    <a:pt x="758" y="140"/>
                  </a:cubicBezTo>
                  <a:cubicBezTo>
                    <a:pt x="759" y="139"/>
                    <a:pt x="759" y="139"/>
                    <a:pt x="760" y="139"/>
                  </a:cubicBezTo>
                  <a:cubicBezTo>
                    <a:pt x="1151" y="350"/>
                    <a:pt x="1151" y="350"/>
                    <a:pt x="1151" y="350"/>
                  </a:cubicBezTo>
                  <a:cubicBezTo>
                    <a:pt x="1151" y="350"/>
                    <a:pt x="1150" y="350"/>
                    <a:pt x="1149" y="351"/>
                  </a:cubicBezTo>
                  <a:cubicBezTo>
                    <a:pt x="1071" y="369"/>
                    <a:pt x="1049" y="407"/>
                    <a:pt x="1101" y="436"/>
                  </a:cubicBezTo>
                  <a:cubicBezTo>
                    <a:pt x="1102" y="436"/>
                    <a:pt x="1102" y="436"/>
                    <a:pt x="1102" y="436"/>
                  </a:cubicBezTo>
                  <a:cubicBezTo>
                    <a:pt x="683" y="536"/>
                    <a:pt x="683" y="536"/>
                    <a:pt x="683" y="536"/>
                  </a:cubicBezTo>
                  <a:cubicBezTo>
                    <a:pt x="748" y="571"/>
                    <a:pt x="748" y="571"/>
                    <a:pt x="748" y="571"/>
                  </a:cubicBezTo>
                  <a:cubicBezTo>
                    <a:pt x="748" y="594"/>
                    <a:pt x="748" y="594"/>
                    <a:pt x="748" y="594"/>
                  </a:cubicBezTo>
                  <a:cubicBezTo>
                    <a:pt x="1484" y="419"/>
                    <a:pt x="1484" y="419"/>
                    <a:pt x="1484" y="41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95" y="219"/>
                    <a:pt x="95" y="219"/>
                    <a:pt x="95" y="219"/>
                  </a:cubicBezTo>
                  <a:lnTo>
                    <a:pt x="516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41"/>
            <p:cNvSpPr>
              <a:spLocks/>
            </p:cNvSpPr>
            <p:nvPr/>
          </p:nvSpPr>
          <p:spPr bwMode="auto">
            <a:xfrm>
              <a:off x="3871196" y="2463552"/>
              <a:ext cx="434235" cy="172083"/>
            </a:xfrm>
            <a:custGeom>
              <a:avLst/>
              <a:gdLst/>
              <a:ahLst/>
              <a:cxnLst>
                <a:cxn ang="0">
                  <a:pos x="976" y="467"/>
                </a:cxn>
                <a:cxn ang="0">
                  <a:pos x="975" y="466"/>
                </a:cxn>
                <a:cxn ang="0">
                  <a:pos x="832" y="439"/>
                </a:cxn>
                <a:cxn ang="0">
                  <a:pos x="738" y="449"/>
                </a:cxn>
                <a:cxn ang="0">
                  <a:pos x="729" y="451"/>
                </a:cxn>
                <a:cxn ang="0">
                  <a:pos x="338" y="240"/>
                </a:cxn>
                <a:cxn ang="0">
                  <a:pos x="347" y="238"/>
                </a:cxn>
                <a:cxn ang="0">
                  <a:pos x="395" y="153"/>
                </a:cxn>
                <a:cxn ang="0">
                  <a:pos x="389" y="150"/>
                </a:cxn>
                <a:cxn ang="0">
                  <a:pos x="802" y="52"/>
                </a:cxn>
                <a:cxn ang="0">
                  <a:pos x="707" y="0"/>
                </a:cxn>
                <a:cxn ang="0">
                  <a:pos x="0" y="168"/>
                </a:cxn>
                <a:cxn ang="0">
                  <a:pos x="777" y="588"/>
                </a:cxn>
                <a:cxn ang="0">
                  <a:pos x="1484" y="420"/>
                </a:cxn>
                <a:cxn ang="0">
                  <a:pos x="1389" y="368"/>
                </a:cxn>
                <a:cxn ang="0">
                  <a:pos x="976" y="467"/>
                </a:cxn>
              </a:cxnLst>
              <a:rect l="0" t="0" r="r" b="b"/>
              <a:pathLst>
                <a:path w="1484" h="588">
                  <a:moveTo>
                    <a:pt x="976" y="467"/>
                  </a:moveTo>
                  <a:cubicBezTo>
                    <a:pt x="976" y="466"/>
                    <a:pt x="976" y="466"/>
                    <a:pt x="975" y="466"/>
                  </a:cubicBezTo>
                  <a:cubicBezTo>
                    <a:pt x="942" y="448"/>
                    <a:pt x="888" y="439"/>
                    <a:pt x="832" y="439"/>
                  </a:cubicBezTo>
                  <a:cubicBezTo>
                    <a:pt x="800" y="439"/>
                    <a:pt x="767" y="442"/>
                    <a:pt x="738" y="449"/>
                  </a:cubicBezTo>
                  <a:cubicBezTo>
                    <a:pt x="735" y="450"/>
                    <a:pt x="732" y="450"/>
                    <a:pt x="729" y="451"/>
                  </a:cubicBezTo>
                  <a:cubicBezTo>
                    <a:pt x="338" y="240"/>
                    <a:pt x="338" y="240"/>
                    <a:pt x="338" y="240"/>
                  </a:cubicBezTo>
                  <a:cubicBezTo>
                    <a:pt x="341" y="239"/>
                    <a:pt x="344" y="239"/>
                    <a:pt x="347" y="238"/>
                  </a:cubicBezTo>
                  <a:cubicBezTo>
                    <a:pt x="426" y="219"/>
                    <a:pt x="447" y="181"/>
                    <a:pt x="395" y="153"/>
                  </a:cubicBezTo>
                  <a:cubicBezTo>
                    <a:pt x="393" y="152"/>
                    <a:pt x="391" y="151"/>
                    <a:pt x="389" y="150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777" y="588"/>
                    <a:pt x="777" y="588"/>
                    <a:pt x="777" y="588"/>
                  </a:cubicBezTo>
                  <a:cubicBezTo>
                    <a:pt x="1484" y="420"/>
                    <a:pt x="1484" y="420"/>
                    <a:pt x="1484" y="420"/>
                  </a:cubicBezTo>
                  <a:cubicBezTo>
                    <a:pt x="1389" y="368"/>
                    <a:pt x="1389" y="368"/>
                    <a:pt x="1389" y="368"/>
                  </a:cubicBezTo>
                  <a:lnTo>
                    <a:pt x="976" y="4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42"/>
            <p:cNvSpPr>
              <a:spLocks/>
            </p:cNvSpPr>
            <p:nvPr/>
          </p:nvSpPr>
          <p:spPr bwMode="auto">
            <a:xfrm>
              <a:off x="4116127" y="2414987"/>
              <a:ext cx="408837" cy="395581"/>
            </a:xfrm>
            <a:custGeom>
              <a:avLst/>
              <a:gdLst/>
              <a:ahLst/>
              <a:cxnLst>
                <a:cxn ang="0">
                  <a:pos x="1491" y="0"/>
                </a:cxn>
                <a:cxn ang="0">
                  <a:pos x="0" y="349"/>
                </a:cxn>
                <a:cxn ang="0">
                  <a:pos x="1781" y="1311"/>
                </a:cxn>
                <a:cxn ang="0">
                  <a:pos x="1781" y="3193"/>
                </a:cxn>
                <a:cxn ang="0">
                  <a:pos x="3300" y="2830"/>
                </a:cxn>
                <a:cxn ang="0">
                  <a:pos x="3300" y="973"/>
                </a:cxn>
                <a:cxn ang="0">
                  <a:pos x="1491" y="0"/>
                </a:cxn>
              </a:cxnLst>
              <a:rect l="0" t="0" r="r" b="b"/>
              <a:pathLst>
                <a:path w="3300" h="3193">
                  <a:moveTo>
                    <a:pt x="1491" y="0"/>
                  </a:moveTo>
                  <a:lnTo>
                    <a:pt x="0" y="349"/>
                  </a:lnTo>
                  <a:lnTo>
                    <a:pt x="1781" y="1311"/>
                  </a:lnTo>
                  <a:lnTo>
                    <a:pt x="1781" y="3193"/>
                  </a:lnTo>
                  <a:lnTo>
                    <a:pt x="3300" y="2830"/>
                  </a:lnTo>
                  <a:lnTo>
                    <a:pt x="3300" y="973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Content Placeholder 43"/>
          <p:cNvSpPr>
            <a:spLocks noGrp="1"/>
          </p:cNvSpPr>
          <p:nvPr/>
        </p:nvSpPr>
        <p:spPr bwMode="gray">
          <a:xfrm>
            <a:off x="1146258" y="1614600"/>
            <a:ext cx="2539374" cy="796222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500" b="1" dirty="0">
                <a:solidFill>
                  <a:srgbClr val="E83C96"/>
                </a:solidFill>
                <a:latin typeface="Helvetica"/>
                <a:cs typeface="Helvetica"/>
              </a:rPr>
              <a:t>689 Euro</a:t>
            </a:r>
            <a:endParaRPr lang="it-IT" sz="1500" b="1" dirty="0">
              <a:solidFill>
                <a:srgbClr val="E83C96"/>
              </a:solidFill>
              <a:latin typeface="Helvetica"/>
              <a:cs typeface="Helvetica"/>
            </a:endParaRPr>
          </a:p>
          <a:p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Spesa media mensile </a:t>
            </a:r>
          </a:p>
          <a:p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per assistenza ad anziani</a:t>
            </a:r>
          </a:p>
        </p:txBody>
      </p:sp>
      <p:sp>
        <p:nvSpPr>
          <p:cNvPr id="137" name="Freeform 9"/>
          <p:cNvSpPr>
            <a:spLocks noChangeAspect="1" noEditPoints="1"/>
          </p:cNvSpPr>
          <p:nvPr/>
        </p:nvSpPr>
        <p:spPr bwMode="auto">
          <a:xfrm>
            <a:off x="4143773" y="1312844"/>
            <a:ext cx="730850" cy="711851"/>
          </a:xfrm>
          <a:custGeom>
            <a:avLst/>
            <a:gdLst/>
            <a:ahLst/>
            <a:cxnLst>
              <a:cxn ang="0">
                <a:pos x="0" y="217"/>
              </a:cxn>
              <a:cxn ang="0">
                <a:pos x="0" y="215"/>
              </a:cxn>
              <a:cxn ang="0">
                <a:pos x="113" y="215"/>
              </a:cxn>
              <a:cxn ang="0">
                <a:pos x="113" y="217"/>
              </a:cxn>
              <a:cxn ang="0">
                <a:pos x="57" y="274"/>
              </a:cxn>
              <a:cxn ang="0">
                <a:pos x="0" y="217"/>
              </a:cxn>
              <a:cxn ang="0">
                <a:pos x="0" y="212"/>
              </a:cxn>
              <a:cxn ang="0">
                <a:pos x="57" y="87"/>
              </a:cxn>
              <a:cxn ang="0">
                <a:pos x="113" y="212"/>
              </a:cxn>
              <a:cxn ang="0">
                <a:pos x="105" y="212"/>
              </a:cxn>
              <a:cxn ang="0">
                <a:pos x="57" y="103"/>
              </a:cxn>
              <a:cxn ang="0">
                <a:pos x="8" y="212"/>
              </a:cxn>
              <a:cxn ang="0">
                <a:pos x="0" y="212"/>
              </a:cxn>
              <a:cxn ang="0">
                <a:pos x="209" y="131"/>
              </a:cxn>
              <a:cxn ang="0">
                <a:pos x="209" y="128"/>
              </a:cxn>
              <a:cxn ang="0">
                <a:pos x="322" y="128"/>
              </a:cxn>
              <a:cxn ang="0">
                <a:pos x="322" y="131"/>
              </a:cxn>
              <a:cxn ang="0">
                <a:pos x="265" y="187"/>
              </a:cxn>
              <a:cxn ang="0">
                <a:pos x="209" y="131"/>
              </a:cxn>
              <a:cxn ang="0">
                <a:pos x="209" y="126"/>
              </a:cxn>
              <a:cxn ang="0">
                <a:pos x="265" y="0"/>
              </a:cxn>
              <a:cxn ang="0">
                <a:pos x="322" y="126"/>
              </a:cxn>
              <a:cxn ang="0">
                <a:pos x="314" y="126"/>
              </a:cxn>
              <a:cxn ang="0">
                <a:pos x="265" y="17"/>
              </a:cxn>
              <a:cxn ang="0">
                <a:pos x="216" y="126"/>
              </a:cxn>
              <a:cxn ang="0">
                <a:pos x="209" y="126"/>
              </a:cxn>
              <a:cxn ang="0">
                <a:pos x="145" y="49"/>
              </a:cxn>
              <a:cxn ang="0">
                <a:pos x="163" y="31"/>
              </a:cxn>
              <a:cxn ang="0">
                <a:pos x="176" y="37"/>
              </a:cxn>
              <a:cxn ang="0">
                <a:pos x="260" y="2"/>
              </a:cxn>
              <a:cxn ang="0">
                <a:pos x="254" y="16"/>
              </a:cxn>
              <a:cxn ang="0">
                <a:pos x="181" y="46"/>
              </a:cxn>
              <a:cxn ang="0">
                <a:pos x="181" y="49"/>
              </a:cxn>
              <a:cxn ang="0">
                <a:pos x="168" y="67"/>
              </a:cxn>
              <a:cxn ang="0">
                <a:pos x="168" y="261"/>
              </a:cxn>
              <a:cxn ang="0">
                <a:pos x="253" y="313"/>
              </a:cxn>
              <a:cxn ang="0">
                <a:pos x="73" y="313"/>
              </a:cxn>
              <a:cxn ang="0">
                <a:pos x="158" y="261"/>
              </a:cxn>
              <a:cxn ang="0">
                <a:pos x="158" y="67"/>
              </a:cxn>
              <a:cxn ang="0">
                <a:pos x="148" y="60"/>
              </a:cxn>
              <a:cxn ang="0">
                <a:pos x="64" y="95"/>
              </a:cxn>
              <a:cxn ang="0">
                <a:pos x="60" y="85"/>
              </a:cxn>
              <a:cxn ang="0">
                <a:pos x="145" y="50"/>
              </a:cxn>
              <a:cxn ang="0">
                <a:pos x="145" y="49"/>
              </a:cxn>
            </a:cxnLst>
            <a:rect l="0" t="0" r="r" b="b"/>
            <a:pathLst>
              <a:path w="322" h="313">
                <a:moveTo>
                  <a:pt x="0" y="217"/>
                </a:moveTo>
                <a:cubicBezTo>
                  <a:pt x="0" y="215"/>
                  <a:pt x="0" y="215"/>
                  <a:pt x="0" y="215"/>
                </a:cubicBezTo>
                <a:cubicBezTo>
                  <a:pt x="113" y="215"/>
                  <a:pt x="113" y="215"/>
                  <a:pt x="113" y="215"/>
                </a:cubicBezTo>
                <a:cubicBezTo>
                  <a:pt x="113" y="217"/>
                  <a:pt x="113" y="217"/>
                  <a:pt x="113" y="217"/>
                </a:cubicBezTo>
                <a:cubicBezTo>
                  <a:pt x="113" y="249"/>
                  <a:pt x="88" y="274"/>
                  <a:pt x="57" y="274"/>
                </a:cubicBezTo>
                <a:cubicBezTo>
                  <a:pt x="26" y="274"/>
                  <a:pt x="0" y="249"/>
                  <a:pt x="0" y="217"/>
                </a:cubicBezTo>
                <a:close/>
                <a:moveTo>
                  <a:pt x="0" y="212"/>
                </a:moveTo>
                <a:cubicBezTo>
                  <a:pt x="57" y="87"/>
                  <a:pt x="57" y="87"/>
                  <a:pt x="57" y="87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" y="212"/>
                  <a:pt x="8" y="212"/>
                  <a:pt x="8" y="212"/>
                </a:cubicBezTo>
                <a:cubicBezTo>
                  <a:pt x="0" y="212"/>
                  <a:pt x="0" y="212"/>
                  <a:pt x="0" y="212"/>
                </a:cubicBezTo>
                <a:close/>
                <a:moveTo>
                  <a:pt x="209" y="131"/>
                </a:moveTo>
                <a:cubicBezTo>
                  <a:pt x="209" y="128"/>
                  <a:pt x="209" y="128"/>
                  <a:pt x="209" y="128"/>
                </a:cubicBezTo>
                <a:cubicBezTo>
                  <a:pt x="322" y="128"/>
                  <a:pt x="322" y="128"/>
                  <a:pt x="322" y="128"/>
                </a:cubicBezTo>
                <a:cubicBezTo>
                  <a:pt x="322" y="131"/>
                  <a:pt x="322" y="131"/>
                  <a:pt x="322" y="131"/>
                </a:cubicBezTo>
                <a:cubicBezTo>
                  <a:pt x="322" y="162"/>
                  <a:pt x="296" y="187"/>
                  <a:pt x="265" y="187"/>
                </a:cubicBezTo>
                <a:cubicBezTo>
                  <a:pt x="234" y="187"/>
                  <a:pt x="209" y="162"/>
                  <a:pt x="209" y="131"/>
                </a:cubicBezTo>
                <a:close/>
                <a:moveTo>
                  <a:pt x="209" y="126"/>
                </a:moveTo>
                <a:cubicBezTo>
                  <a:pt x="265" y="0"/>
                  <a:pt x="265" y="0"/>
                  <a:pt x="265" y="0"/>
                </a:cubicBezTo>
                <a:cubicBezTo>
                  <a:pt x="322" y="126"/>
                  <a:pt x="322" y="126"/>
                  <a:pt x="322" y="126"/>
                </a:cubicBezTo>
                <a:cubicBezTo>
                  <a:pt x="314" y="126"/>
                  <a:pt x="314" y="126"/>
                  <a:pt x="314" y="126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16" y="126"/>
                  <a:pt x="216" y="126"/>
                  <a:pt x="216" y="126"/>
                </a:cubicBezTo>
                <a:cubicBezTo>
                  <a:pt x="209" y="126"/>
                  <a:pt x="209" y="126"/>
                  <a:pt x="209" y="126"/>
                </a:cubicBezTo>
                <a:close/>
                <a:moveTo>
                  <a:pt x="145" y="49"/>
                </a:moveTo>
                <a:cubicBezTo>
                  <a:pt x="145" y="39"/>
                  <a:pt x="153" y="31"/>
                  <a:pt x="163" y="31"/>
                </a:cubicBezTo>
                <a:cubicBezTo>
                  <a:pt x="168" y="31"/>
                  <a:pt x="173" y="33"/>
                  <a:pt x="176" y="37"/>
                </a:cubicBezTo>
                <a:cubicBezTo>
                  <a:pt x="260" y="2"/>
                  <a:pt x="260" y="2"/>
                  <a:pt x="260" y="2"/>
                </a:cubicBezTo>
                <a:cubicBezTo>
                  <a:pt x="254" y="16"/>
                  <a:pt x="254" y="16"/>
                  <a:pt x="254" y="16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1" y="47"/>
                  <a:pt x="181" y="48"/>
                  <a:pt x="181" y="49"/>
                </a:cubicBezTo>
                <a:cubicBezTo>
                  <a:pt x="181" y="58"/>
                  <a:pt x="176" y="65"/>
                  <a:pt x="168" y="67"/>
                </a:cubicBezTo>
                <a:cubicBezTo>
                  <a:pt x="168" y="261"/>
                  <a:pt x="168" y="261"/>
                  <a:pt x="168" y="261"/>
                </a:cubicBezTo>
                <a:cubicBezTo>
                  <a:pt x="205" y="263"/>
                  <a:pt x="236" y="283"/>
                  <a:pt x="253" y="313"/>
                </a:cubicBezTo>
                <a:cubicBezTo>
                  <a:pt x="73" y="313"/>
                  <a:pt x="73" y="313"/>
                  <a:pt x="73" y="313"/>
                </a:cubicBezTo>
                <a:cubicBezTo>
                  <a:pt x="90" y="283"/>
                  <a:pt x="121" y="263"/>
                  <a:pt x="158" y="261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54" y="66"/>
                  <a:pt x="150" y="63"/>
                  <a:pt x="148" y="60"/>
                </a:cubicBezTo>
                <a:cubicBezTo>
                  <a:pt x="64" y="95"/>
                  <a:pt x="64" y="95"/>
                  <a:pt x="64" y="95"/>
                </a:cubicBezTo>
                <a:cubicBezTo>
                  <a:pt x="60" y="85"/>
                  <a:pt x="60" y="85"/>
                  <a:pt x="60" y="85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5" y="49"/>
                  <a:pt x="145" y="49"/>
                  <a:pt x="145" y="4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ruz 1"/>
          <p:cNvSpPr>
            <a:spLocks noChangeAspect="1"/>
          </p:cNvSpPr>
          <p:nvPr/>
        </p:nvSpPr>
        <p:spPr>
          <a:xfrm>
            <a:off x="6736167" y="1193121"/>
            <a:ext cx="432753" cy="432753"/>
          </a:xfrm>
          <a:prstGeom prst="plus">
            <a:avLst>
              <a:gd name="adj" fmla="val 3814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Menos 5"/>
          <p:cNvSpPr/>
          <p:nvPr/>
        </p:nvSpPr>
        <p:spPr>
          <a:xfrm>
            <a:off x="1396622" y="1283214"/>
            <a:ext cx="478542" cy="357036"/>
          </a:xfrm>
          <a:prstGeom prst="mathMinus">
            <a:avLst/>
          </a:prstGeom>
          <a:solidFill>
            <a:srgbClr val="E8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0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82611"/>
              </p:ext>
            </p:extLst>
          </p:nvPr>
        </p:nvGraphicFramePr>
        <p:xfrm>
          <a:off x="1067663" y="2599918"/>
          <a:ext cx="1208585" cy="119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1" name="TextBox 10"/>
          <p:cNvSpPr txBox="1"/>
          <p:nvPr/>
        </p:nvSpPr>
        <p:spPr>
          <a:xfrm>
            <a:off x="1146258" y="3530604"/>
            <a:ext cx="2763611" cy="1202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algn="l"/>
            <a:r>
              <a:rPr lang="en-GB" sz="1500" dirty="0" smtClean="0">
                <a:solidFill>
                  <a:srgbClr val="E83C96"/>
                </a:solidFill>
                <a:latin typeface="Helvetica"/>
                <a:cs typeface="Helvetica"/>
              </a:rPr>
              <a:t>34%</a:t>
            </a:r>
            <a:endParaRPr lang="en-GB" sz="1500" dirty="0">
              <a:solidFill>
                <a:srgbClr val="E83C96"/>
              </a:solidFill>
              <a:latin typeface="Helvetica"/>
              <a:cs typeface="Helvetica"/>
            </a:endParaRPr>
          </a:p>
          <a:p>
            <a:pPr algn="l"/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famiglie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con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anziani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</a:p>
          <a:p>
            <a:pPr algn="l"/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bisognosi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di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assistenza</a:t>
            </a:r>
            <a:endParaRPr lang="en-GB" sz="1200" b="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graphicFrame>
        <p:nvGraphicFramePr>
          <p:cNvPr id="142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87718"/>
              </p:ext>
            </p:extLst>
          </p:nvPr>
        </p:nvGraphicFramePr>
        <p:xfrm>
          <a:off x="6393681" y="2599918"/>
          <a:ext cx="1208585" cy="119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3" name="TextBox 10"/>
          <p:cNvSpPr txBox="1"/>
          <p:nvPr/>
        </p:nvSpPr>
        <p:spPr>
          <a:xfrm>
            <a:off x="5175965" y="3560809"/>
            <a:ext cx="2763611" cy="842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algn="r"/>
            <a:r>
              <a:rPr lang="en-GB" sz="1500" dirty="0" smtClean="0">
                <a:solidFill>
                  <a:srgbClr val="92D050"/>
                </a:solidFill>
                <a:latin typeface="Helvetica"/>
                <a:cs typeface="Helvetica"/>
              </a:rPr>
              <a:t>31%</a:t>
            </a:r>
            <a:endParaRPr lang="en-GB" sz="1500" dirty="0">
              <a:solidFill>
                <a:srgbClr val="92D050"/>
              </a:solidFill>
              <a:latin typeface="Helvetica"/>
              <a:cs typeface="Helvetica"/>
            </a:endParaRPr>
          </a:p>
          <a:p>
            <a:pPr algn="r"/>
            <a:r>
              <a:rPr lang="en-GB" sz="1200" b="0" dirty="0" err="1">
                <a:solidFill>
                  <a:srgbClr val="58585B"/>
                </a:solidFill>
                <a:latin typeface="Helvetica"/>
                <a:cs typeface="Helvetica"/>
              </a:rPr>
              <a:t>f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amiglie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con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anziani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</a:p>
          <a:p>
            <a:pPr algn="r"/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che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si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occupano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di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altri</a:t>
            </a:r>
            <a:r>
              <a:rPr lang="en-GB" sz="1200" b="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  <a:r>
              <a:rPr lang="en-GB" sz="1200" b="0" dirty="0" err="1" smtClean="0">
                <a:solidFill>
                  <a:srgbClr val="58585B"/>
                </a:solidFill>
                <a:latin typeface="Helvetica"/>
                <a:cs typeface="Helvetica"/>
              </a:rPr>
              <a:t>familiari</a:t>
            </a:r>
            <a:endParaRPr lang="en-GB" sz="1200" b="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44" name="Menos 6"/>
          <p:cNvSpPr/>
          <p:nvPr/>
        </p:nvSpPr>
        <p:spPr>
          <a:xfrm>
            <a:off x="-16499" y="2525867"/>
            <a:ext cx="9167492" cy="107802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5"/>
          <p:cNvSpPr>
            <a:spLocks noGrp="1"/>
          </p:cNvSpPr>
          <p:nvPr>
            <p:ph type="subTitle" idx="1"/>
          </p:nvPr>
        </p:nvSpPr>
        <p:spPr>
          <a:xfrm>
            <a:off x="4677526" y="1278466"/>
            <a:ext cx="4466474" cy="15155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800" dirty="0" smtClean="0">
                <a:solidFill>
                  <a:schemeClr val="bg1"/>
                </a:solidFill>
                <a:latin typeface="Helvetica"/>
                <a:cs typeface="Helvetica"/>
              </a:rPr>
              <a:t>LA </a:t>
            </a:r>
            <a:r>
              <a:rPr lang="en-GB" sz="3800" dirty="0" err="1" smtClean="0">
                <a:solidFill>
                  <a:schemeClr val="bg1"/>
                </a:solidFill>
                <a:latin typeface="Helvetica"/>
                <a:cs typeface="Helvetica"/>
              </a:rPr>
              <a:t>nuova</a:t>
            </a:r>
            <a:endParaRPr lang="en-GB" sz="38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</a:pPr>
            <a:r>
              <a:rPr lang="en-GB" sz="3800" dirty="0" err="1" smtClean="0">
                <a:solidFill>
                  <a:schemeClr val="bg1"/>
                </a:solidFill>
                <a:latin typeface="Helvetica"/>
                <a:cs typeface="Helvetica"/>
              </a:rPr>
              <a:t>società</a:t>
            </a:r>
            <a:endParaRPr lang="en-GB" sz="38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" name="Sottotitolo 5"/>
          <p:cNvSpPr txBox="1">
            <a:spLocks/>
          </p:cNvSpPr>
          <p:nvPr/>
        </p:nvSpPr>
        <p:spPr>
          <a:xfrm>
            <a:off x="4677526" y="2861733"/>
            <a:ext cx="4466474" cy="15155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2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2428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642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48564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0704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284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3498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9712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Stranieri in aumento,</a:t>
            </a:r>
          </a:p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LA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VITA CHE SI ALLUNGA</a:t>
            </a: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,</a:t>
            </a:r>
          </a:p>
          <a:p>
            <a:pPr>
              <a:lnSpc>
                <a:spcPct val="70000"/>
              </a:lnSpc>
            </a:pP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L'ECONOMIA CHE</a:t>
            </a:r>
          </a:p>
          <a:p>
            <a:pPr>
              <a:lnSpc>
                <a:spcPct val="70000"/>
              </a:lnSpc>
            </a:pP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SI </a:t>
            </a:r>
            <a:r>
              <a:rPr lang="it-IT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RINNOVA</a:t>
            </a:r>
          </a:p>
        </p:txBody>
      </p:sp>
      <p:pic>
        <p:nvPicPr>
          <p:cNvPr id="2050" name="Picture 2" descr="C:\Users\f3296\Desktop\img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63" y="4478323"/>
            <a:ext cx="452061" cy="4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3296\Downloads\Fotolia_80882540_Subscription_Monthly_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r="38062"/>
          <a:stretch/>
        </p:blipFill>
        <p:spPr bwMode="auto">
          <a:xfrm>
            <a:off x="331876" y="357616"/>
            <a:ext cx="4143376" cy="40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703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SENIOR OGGI</a:t>
            </a:r>
            <a:endParaRPr lang="en-GB" sz="1400" b="1" cap="none" dirty="0">
              <a:solidFill>
                <a:srgbClr val="E7038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53608" y="612128"/>
            <a:ext cx="8389143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LA SOCIETÀ IN CUI VIVIAMO QUANTO RICONOSCE </a:t>
            </a:r>
            <a:r>
              <a:rPr lang="it-IT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VALORE DELLE PERSONE ANZIANE?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C:\Users\f3296\Downloads\Fotolia_59664375_Subscription_Monthly_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/>
          <a:stretch/>
        </p:blipFill>
        <p:spPr bwMode="auto">
          <a:xfrm>
            <a:off x="168218" y="1086261"/>
            <a:ext cx="2555989" cy="310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77620"/>
              </p:ext>
            </p:extLst>
          </p:nvPr>
        </p:nvGraphicFramePr>
        <p:xfrm>
          <a:off x="4251190" y="842960"/>
          <a:ext cx="5628645" cy="384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ontent Placeholder 43"/>
          <p:cNvSpPr>
            <a:spLocks noGrp="1"/>
          </p:cNvSpPr>
          <p:nvPr/>
        </p:nvSpPr>
        <p:spPr bwMode="gray">
          <a:xfrm>
            <a:off x="2833112" y="2164491"/>
            <a:ext cx="2509736" cy="110062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La </a:t>
            </a:r>
            <a:r>
              <a:rPr lang="it-IT" sz="1500" dirty="0">
                <a:solidFill>
                  <a:srgbClr val="58585B"/>
                </a:solidFill>
                <a:latin typeface="Helvetica"/>
                <a:cs typeface="Helvetica"/>
              </a:rPr>
              <a:t>società in cui viviamo </a:t>
            </a:r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riconosce </a:t>
            </a:r>
            <a:r>
              <a:rPr lang="it-IT" sz="1500" dirty="0">
                <a:solidFill>
                  <a:srgbClr val="58585B"/>
                </a:solidFill>
                <a:latin typeface="Helvetica"/>
                <a:cs typeface="Helvetica"/>
              </a:rPr>
              <a:t>il valore e il ruolo delle persone anziane</a:t>
            </a:r>
            <a:r>
              <a:rPr lang="it-IT" sz="1500" dirty="0" smtClean="0">
                <a:solidFill>
                  <a:srgbClr val="58585B"/>
                </a:solidFill>
                <a:latin typeface="Helvetica"/>
                <a:cs typeface="Helvetica"/>
              </a:rPr>
              <a:t>? </a:t>
            </a:r>
            <a:endParaRPr lang="it-IT" sz="15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60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89714" y="4580465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21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black">
          <a:xfrm>
            <a:off x="766056" y="1815340"/>
            <a:ext cx="7786106" cy="13090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GB" sz="5000" dirty="0" smtClean="0">
                <a:latin typeface="Helvetica"/>
                <a:cs typeface="Helvetica"/>
              </a:rPr>
              <a:t>L’AUMENTO</a:t>
            </a:r>
          </a:p>
          <a:p>
            <a:pPr algn="ctr">
              <a:lnSpc>
                <a:spcPct val="80000"/>
              </a:lnSpc>
            </a:pPr>
            <a:r>
              <a:rPr lang="en-GB" sz="5000" dirty="0" smtClean="0">
                <a:latin typeface="Helvetica"/>
                <a:cs typeface="Helvetica"/>
              </a:rPr>
              <a:t>DEGLI STRANIERI</a:t>
            </a:r>
            <a:endParaRPr lang="en-GB" sz="5000" dirty="0">
              <a:latin typeface="Helvetica"/>
              <a:cs typeface="Helvetica"/>
            </a:endParaRPr>
          </a:p>
        </p:txBody>
      </p:sp>
      <p:sp>
        <p:nvSpPr>
          <p:cNvPr id="7" name="Marcador de texto 2"/>
          <p:cNvSpPr txBox="1">
            <a:spLocks/>
          </p:cNvSpPr>
          <p:nvPr/>
        </p:nvSpPr>
        <p:spPr bwMode="black">
          <a:xfrm>
            <a:off x="1555139" y="3368924"/>
            <a:ext cx="6033722" cy="319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9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Tra </a:t>
            </a:r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diffidenza</a:t>
            </a:r>
            <a:r>
              <a:rPr lang="it-IT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it-IT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</a:t>
            </a:r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integrazione</a:t>
            </a:r>
            <a:endParaRPr lang="it-IT" sz="25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8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82860" y="880209"/>
            <a:ext cx="1496682" cy="276999"/>
          </a:xfrm>
        </p:spPr>
        <p:txBody>
          <a:bodyPr/>
          <a:lstStyle/>
          <a:p>
            <a:r>
              <a:rPr lang="it-IT" sz="2000" b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«stranieri»</a:t>
            </a:r>
            <a:endParaRPr lang="en-GB" sz="2000" b="0" u="sng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92244" y="594198"/>
            <a:ext cx="838914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QUALE PAROLE LE VENGONO IN MENTE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QUANDO PARLIAMO DI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55862" y="880209"/>
            <a:ext cx="164443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«immigrati»</a:t>
            </a:r>
            <a:endParaRPr lang="en-GB" sz="2000" b="0" u="sng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" name="Chart 4"/>
          <p:cNvGraphicFramePr/>
          <p:nvPr>
            <p:extLst>
              <p:ext uri="{D42A27DB-BD31-4B8C-83A1-F6EECF244321}">
                <p14:modId xmlns:p14="http://schemas.microsoft.com/office/powerpoint/2010/main" val="3510918312"/>
              </p:ext>
            </p:extLst>
          </p:nvPr>
        </p:nvGraphicFramePr>
        <p:xfrm>
          <a:off x="-123651" y="1157208"/>
          <a:ext cx="6396993" cy="321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4"/>
          <p:cNvGraphicFramePr/>
          <p:nvPr>
            <p:extLst>
              <p:ext uri="{D42A27DB-BD31-4B8C-83A1-F6EECF244321}">
                <p14:modId xmlns:p14="http://schemas.microsoft.com/office/powerpoint/2010/main" val="1347228344"/>
              </p:ext>
            </p:extLst>
          </p:nvPr>
        </p:nvGraphicFramePr>
        <p:xfrm>
          <a:off x="3962400" y="1047749"/>
          <a:ext cx="5438775" cy="332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Connettore 1 2"/>
          <p:cNvCxnSpPr/>
          <p:nvPr/>
        </p:nvCxnSpPr>
        <p:spPr>
          <a:xfrm>
            <a:off x="2973895" y="1157208"/>
            <a:ext cx="617010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ttore 1 18"/>
          <p:cNvCxnSpPr/>
          <p:nvPr/>
        </p:nvCxnSpPr>
        <p:spPr>
          <a:xfrm>
            <a:off x="2991820" y="2537813"/>
            <a:ext cx="6152180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ttore 1 20"/>
          <p:cNvCxnSpPr/>
          <p:nvPr/>
        </p:nvCxnSpPr>
        <p:spPr>
          <a:xfrm>
            <a:off x="2982850" y="3147428"/>
            <a:ext cx="6152180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1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ipse 43"/>
          <p:cNvSpPr>
            <a:spLocks noChangeAspect="1"/>
          </p:cNvSpPr>
          <p:nvPr/>
        </p:nvSpPr>
        <p:spPr>
          <a:xfrm>
            <a:off x="8101293" y="3397206"/>
            <a:ext cx="172878" cy="1728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52142" y="4224068"/>
            <a:ext cx="337302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Fonte: elaborazioni su dati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Demoistat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e Ricostruzioni intercensuarie Istat</a:t>
            </a:r>
          </a:p>
        </p:txBody>
      </p:sp>
      <p:sp>
        <p:nvSpPr>
          <p:cNvPr id="40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itle 1"/>
          <p:cNvSpPr>
            <a:spLocks noGrp="1"/>
          </p:cNvSpPr>
          <p:nvPr/>
        </p:nvSpPr>
        <p:spPr>
          <a:xfrm>
            <a:off x="353608" y="612128"/>
            <a:ext cx="8389143" cy="261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IL </a:t>
            </a:r>
            <a:r>
              <a:rPr lang="it-IT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NUMERO DI STRANIERI 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RISPETTO A 20 ANNI FA </a:t>
            </a:r>
            <a:r>
              <a:rPr lang="it-IT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È AUMENTATO O DIMINUITO?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8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99999"/>
              </p:ext>
            </p:extLst>
          </p:nvPr>
        </p:nvGraphicFramePr>
        <p:xfrm>
          <a:off x="4900611" y="1418152"/>
          <a:ext cx="4355997" cy="297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Content Placeholder 43"/>
          <p:cNvSpPr>
            <a:spLocks noGrp="1"/>
          </p:cNvSpPr>
          <p:nvPr/>
        </p:nvSpPr>
        <p:spPr bwMode="gray">
          <a:xfrm>
            <a:off x="2114201" y="961965"/>
            <a:ext cx="3259192" cy="738664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/>
          <a:p>
            <a:r>
              <a:rPr lang="it-IT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numero degli stranieri  in Italia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(migliaia)</a:t>
            </a:r>
          </a:p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</a:t>
            </a:r>
            <a:endParaRPr lang="it-IT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ontent Placeholder 43"/>
          <p:cNvSpPr>
            <a:spLocks noGrp="1"/>
          </p:cNvSpPr>
          <p:nvPr/>
        </p:nvSpPr>
        <p:spPr bwMode="gray">
          <a:xfrm>
            <a:off x="5860984" y="1051634"/>
            <a:ext cx="4175749" cy="512317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/>
          <a:p>
            <a:r>
              <a:rPr lang="it-IT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numero degli 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stranieri  in Italia</a:t>
            </a:r>
            <a:endParaRPr lang="it-IT" sz="1200" b="1" dirty="0" smtClean="0">
              <a:solidFill>
                <a:schemeClr val="bg2">
                  <a:lumMod val="75000"/>
                </a:schemeClr>
              </a:solidFill>
              <a:latin typeface="Helvetica"/>
              <a:cs typeface="Helvetica"/>
            </a:endParaRPr>
          </a:p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seco</a:t>
            </a:r>
            <a:r>
              <a:rPr lang="it-IT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ndo il percepito degli italiani</a:t>
            </a:r>
            <a:endParaRPr lang="it-IT" sz="1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85" name="Gruppo 84"/>
          <p:cNvGrpSpPr>
            <a:grpSpLocks noChangeAspect="1"/>
          </p:cNvGrpSpPr>
          <p:nvPr/>
        </p:nvGrpSpPr>
        <p:grpSpPr>
          <a:xfrm>
            <a:off x="2252935" y="1885804"/>
            <a:ext cx="3023986" cy="1727090"/>
            <a:chOff x="137129" y="1769724"/>
            <a:chExt cx="3802621" cy="2171795"/>
          </a:xfrm>
        </p:grpSpPr>
        <p:sp>
          <p:nvSpPr>
            <p:cNvPr id="86" name="Forma libre 2"/>
            <p:cNvSpPr/>
            <p:nvPr/>
          </p:nvSpPr>
          <p:spPr>
            <a:xfrm rot="197012" flipH="1" flipV="1">
              <a:off x="822693" y="2720696"/>
              <a:ext cx="2353730" cy="969324"/>
            </a:xfrm>
            <a:custGeom>
              <a:avLst/>
              <a:gdLst>
                <a:gd name="connsiteX0" fmla="*/ 0 w 3803904"/>
                <a:gd name="connsiteY0" fmla="*/ 1375258 h 1375258"/>
                <a:gd name="connsiteX1" fmla="*/ 1470355 w 3803904"/>
                <a:gd name="connsiteY1" fmla="*/ 416966 h 1375258"/>
                <a:gd name="connsiteX2" fmla="*/ 3803904 w 3803904"/>
                <a:gd name="connsiteY2" fmla="*/ 0 h 137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3904" h="1375258">
                  <a:moveTo>
                    <a:pt x="0" y="1375258"/>
                  </a:moveTo>
                  <a:cubicBezTo>
                    <a:pt x="418185" y="1010717"/>
                    <a:pt x="836371" y="646176"/>
                    <a:pt x="1470355" y="416966"/>
                  </a:cubicBezTo>
                  <a:cubicBezTo>
                    <a:pt x="2104339" y="187756"/>
                    <a:pt x="2954121" y="93878"/>
                    <a:pt x="3803904" y="0"/>
                  </a:cubicBezTo>
                </a:path>
              </a:pathLst>
            </a:cu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grpSp>
          <p:nvGrpSpPr>
            <p:cNvPr id="87" name="Group 14"/>
            <p:cNvGrpSpPr>
              <a:grpSpLocks noChangeAspect="1"/>
            </p:cNvGrpSpPr>
            <p:nvPr/>
          </p:nvGrpSpPr>
          <p:grpSpPr>
            <a:xfrm>
              <a:off x="137129" y="2735132"/>
              <a:ext cx="1235745" cy="1206387"/>
              <a:chOff x="1187591" y="2715871"/>
              <a:chExt cx="2865602" cy="2798295"/>
            </a:xfrm>
          </p:grpSpPr>
          <p:grpSp>
            <p:nvGrpSpPr>
              <p:cNvPr id="102" name="Group 13"/>
              <p:cNvGrpSpPr/>
              <p:nvPr/>
            </p:nvGrpSpPr>
            <p:grpSpPr>
              <a:xfrm>
                <a:off x="1900617" y="2715871"/>
                <a:ext cx="1439548" cy="2007066"/>
                <a:chOff x="1900617" y="2715871"/>
                <a:chExt cx="1439548" cy="2007066"/>
              </a:xfrm>
            </p:grpSpPr>
            <p:cxnSp>
              <p:nvCxnSpPr>
                <p:cNvPr id="104" name="Straight Connector 7"/>
                <p:cNvCxnSpPr/>
                <p:nvPr/>
              </p:nvCxnSpPr>
              <p:spPr>
                <a:xfrm>
                  <a:off x="2620391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chemeClr val="accent6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Oval 8"/>
                <p:cNvSpPr/>
                <p:nvPr/>
              </p:nvSpPr>
              <p:spPr>
                <a:xfrm>
                  <a:off x="1900617" y="2715871"/>
                  <a:ext cx="1439548" cy="143968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685</a:t>
                  </a:r>
                  <a:endPara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TextBox 31"/>
              <p:cNvSpPr txBox="1"/>
              <p:nvPr/>
            </p:nvSpPr>
            <p:spPr>
              <a:xfrm>
                <a:off x="1187591" y="4935900"/>
                <a:ext cx="2865602" cy="578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b="1" dirty="0">
                  <a:solidFill>
                    <a:srgbClr val="222223">
                      <a:lumMod val="90000"/>
                      <a:lumOff val="10000"/>
                    </a:srgb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15"/>
            <p:cNvGrpSpPr>
              <a:grpSpLocks noChangeAspect="1"/>
            </p:cNvGrpSpPr>
            <p:nvPr/>
          </p:nvGrpSpPr>
          <p:grpSpPr>
            <a:xfrm>
              <a:off x="1252277" y="2439190"/>
              <a:ext cx="1491856" cy="1331010"/>
              <a:chOff x="4880299" y="2715871"/>
              <a:chExt cx="2865601" cy="2557350"/>
            </a:xfrm>
          </p:grpSpPr>
          <p:grpSp>
            <p:nvGrpSpPr>
              <p:cNvPr id="98" name="Group 12"/>
              <p:cNvGrpSpPr/>
              <p:nvPr/>
            </p:nvGrpSpPr>
            <p:grpSpPr>
              <a:xfrm>
                <a:off x="5593324" y="2715871"/>
                <a:ext cx="1439548" cy="2007066"/>
                <a:chOff x="5593324" y="2715871"/>
                <a:chExt cx="1439548" cy="2007066"/>
              </a:xfrm>
            </p:grpSpPr>
            <p:cxnSp>
              <p:nvCxnSpPr>
                <p:cNvPr id="100" name="Straight Connector 20"/>
                <p:cNvCxnSpPr/>
                <p:nvPr/>
              </p:nvCxnSpPr>
              <p:spPr>
                <a:xfrm>
                  <a:off x="6313098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chemeClr val="tx2">
                      <a:lumMod val="40000"/>
                      <a:lumOff val="60000"/>
                    </a:schemeClr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21"/>
                <p:cNvSpPr/>
                <p:nvPr/>
              </p:nvSpPr>
              <p:spPr>
                <a:xfrm>
                  <a:off x="5593324" y="2715871"/>
                  <a:ext cx="1439548" cy="143967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2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2.400</a:t>
                  </a:r>
                  <a:endPara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9" name="TextBox 32"/>
              <p:cNvSpPr txBox="1"/>
              <p:nvPr/>
            </p:nvSpPr>
            <p:spPr>
              <a:xfrm>
                <a:off x="4880299" y="4935900"/>
                <a:ext cx="2865601" cy="337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50" dirty="0">
                  <a:solidFill>
                    <a:srgbClr val="222223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9" name="Group 16"/>
            <p:cNvGrpSpPr>
              <a:grpSpLocks noChangeAspect="1"/>
            </p:cNvGrpSpPr>
            <p:nvPr/>
          </p:nvGrpSpPr>
          <p:grpSpPr>
            <a:xfrm>
              <a:off x="2443436" y="1769724"/>
              <a:ext cx="1496314" cy="1966711"/>
              <a:chOff x="8678971" y="1460238"/>
              <a:chExt cx="2865602" cy="3767508"/>
            </a:xfrm>
          </p:grpSpPr>
          <p:grpSp>
            <p:nvGrpSpPr>
              <p:cNvPr id="93" name="Group 11"/>
              <p:cNvGrpSpPr/>
              <p:nvPr/>
            </p:nvGrpSpPr>
            <p:grpSpPr>
              <a:xfrm>
                <a:off x="9377482" y="1460238"/>
                <a:ext cx="1439548" cy="2007067"/>
                <a:chOff x="9377482" y="1460238"/>
                <a:chExt cx="1439548" cy="2007067"/>
              </a:xfrm>
            </p:grpSpPr>
            <p:cxnSp>
              <p:nvCxnSpPr>
                <p:cNvPr id="96" name="Straight Connector 24"/>
                <p:cNvCxnSpPr/>
                <p:nvPr/>
              </p:nvCxnSpPr>
              <p:spPr>
                <a:xfrm>
                  <a:off x="10097256" y="2899918"/>
                  <a:ext cx="0" cy="567387"/>
                </a:xfrm>
                <a:prstGeom prst="line">
                  <a:avLst/>
                </a:prstGeom>
                <a:ln w="19050" cap="rnd">
                  <a:solidFill>
                    <a:srgbClr val="66CCFF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25"/>
                <p:cNvSpPr/>
                <p:nvPr/>
              </p:nvSpPr>
              <p:spPr>
                <a:xfrm>
                  <a:off x="9377482" y="1460238"/>
                  <a:ext cx="1439548" cy="1439679"/>
                </a:xfrm>
                <a:prstGeom prst="ellipse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2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5.014</a:t>
                  </a:r>
                  <a:endParaRPr lang="en-GB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5" name="TextBox 33"/>
              <p:cNvSpPr txBox="1"/>
              <p:nvPr/>
            </p:nvSpPr>
            <p:spPr>
              <a:xfrm>
                <a:off x="8678971" y="4935900"/>
                <a:ext cx="2865602" cy="291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100" dirty="0">
                  <a:solidFill>
                    <a:srgbClr val="222223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CuadroTexto 44"/>
            <p:cNvSpPr txBox="1"/>
            <p:nvPr/>
          </p:nvSpPr>
          <p:spPr>
            <a:xfrm>
              <a:off x="347511" y="3673148"/>
              <a:ext cx="805946" cy="2322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1995</a:t>
              </a:r>
            </a:p>
          </p:txBody>
        </p:sp>
        <p:sp>
          <p:nvSpPr>
            <p:cNvPr id="91" name="CuadroTexto 45"/>
            <p:cNvSpPr txBox="1"/>
            <p:nvPr/>
          </p:nvSpPr>
          <p:spPr>
            <a:xfrm>
              <a:off x="1616782" y="3576113"/>
              <a:ext cx="805946" cy="2322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2005</a:t>
              </a:r>
            </a:p>
          </p:txBody>
        </p:sp>
        <p:sp>
          <p:nvSpPr>
            <p:cNvPr id="92" name="CuadroTexto 46"/>
            <p:cNvSpPr txBox="1"/>
            <p:nvPr/>
          </p:nvSpPr>
          <p:spPr>
            <a:xfrm>
              <a:off x="2751855" y="3019911"/>
              <a:ext cx="805946" cy="23221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2015</a:t>
              </a:r>
            </a:p>
          </p:txBody>
        </p:sp>
      </p:grpSp>
      <p:pic>
        <p:nvPicPr>
          <p:cNvPr id="32" name="Picture 5" descr="E:\cine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6" r="26135"/>
          <a:stretch/>
        </p:blipFill>
        <p:spPr bwMode="auto">
          <a:xfrm>
            <a:off x="65414" y="1477635"/>
            <a:ext cx="1941777" cy="27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254992" y="647988"/>
            <a:ext cx="8727639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QUAL È LA 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PERCENTUALE IN ITALIA DI STRANIERI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SUL TOTALE DELLA POPOLAZIONE?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92771"/>
              </p:ext>
            </p:extLst>
          </p:nvPr>
        </p:nvGraphicFramePr>
        <p:xfrm>
          <a:off x="1115257" y="1182159"/>
          <a:ext cx="6408658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nillo 10"/>
          <p:cNvSpPr/>
          <p:nvPr/>
        </p:nvSpPr>
        <p:spPr>
          <a:xfrm>
            <a:off x="4380432" y="3160531"/>
            <a:ext cx="546533" cy="502921"/>
          </a:xfrm>
          <a:prstGeom prst="donut">
            <a:avLst>
              <a:gd name="adj" fmla="val 93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22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5"/>
          <p:cNvSpPr>
            <a:spLocks noChangeAspect="1" noEditPoints="1"/>
          </p:cNvSpPr>
          <p:nvPr/>
        </p:nvSpPr>
        <p:spPr bwMode="auto">
          <a:xfrm>
            <a:off x="4946421" y="3183068"/>
            <a:ext cx="344319" cy="332416"/>
          </a:xfrm>
          <a:custGeom>
            <a:avLst/>
            <a:gdLst/>
            <a:ahLst/>
            <a:cxnLst>
              <a:cxn ang="0">
                <a:pos x="206" y="139"/>
              </a:cxn>
              <a:cxn ang="0">
                <a:pos x="261" y="69"/>
              </a:cxn>
              <a:cxn ang="0">
                <a:pos x="304" y="0"/>
              </a:cxn>
              <a:cxn ang="0">
                <a:pos x="290" y="159"/>
              </a:cxn>
              <a:cxn ang="0">
                <a:pos x="420" y="159"/>
              </a:cxn>
              <a:cxn ang="0">
                <a:pos x="452" y="193"/>
              </a:cxn>
              <a:cxn ang="0">
                <a:pos x="433" y="228"/>
              </a:cxn>
              <a:cxn ang="0">
                <a:pos x="457" y="262"/>
              </a:cxn>
              <a:cxn ang="0">
                <a:pos x="431" y="296"/>
              </a:cxn>
              <a:cxn ang="0">
                <a:pos x="453" y="330"/>
              </a:cxn>
              <a:cxn ang="0">
                <a:pos x="420" y="364"/>
              </a:cxn>
              <a:cxn ang="0">
                <a:pos x="439" y="388"/>
              </a:cxn>
              <a:cxn ang="0">
                <a:pos x="389" y="434"/>
              </a:cxn>
              <a:cxn ang="0">
                <a:pos x="294" y="438"/>
              </a:cxn>
              <a:cxn ang="0">
                <a:pos x="138" y="409"/>
              </a:cxn>
              <a:cxn ang="0">
                <a:pos x="138" y="218"/>
              </a:cxn>
              <a:cxn ang="0">
                <a:pos x="206" y="139"/>
              </a:cxn>
              <a:cxn ang="0">
                <a:pos x="0" y="430"/>
              </a:cxn>
              <a:cxn ang="0">
                <a:pos x="9" y="440"/>
              </a:cxn>
              <a:cxn ang="0">
                <a:pos x="108" y="440"/>
              </a:cxn>
              <a:cxn ang="0">
                <a:pos x="118" y="430"/>
              </a:cxn>
              <a:cxn ang="0">
                <a:pos x="118" y="198"/>
              </a:cxn>
              <a:cxn ang="0">
                <a:pos x="108" y="188"/>
              </a:cxn>
              <a:cxn ang="0">
                <a:pos x="9" y="188"/>
              </a:cxn>
              <a:cxn ang="0">
                <a:pos x="0" y="198"/>
              </a:cxn>
              <a:cxn ang="0">
                <a:pos x="0" y="430"/>
              </a:cxn>
            </a:cxnLst>
            <a:rect l="0" t="0" r="r" b="b"/>
            <a:pathLst>
              <a:path w="457" h="441">
                <a:moveTo>
                  <a:pt x="206" y="139"/>
                </a:moveTo>
                <a:cubicBezTo>
                  <a:pt x="214" y="121"/>
                  <a:pt x="253" y="83"/>
                  <a:pt x="261" y="69"/>
                </a:cubicBezTo>
                <a:cubicBezTo>
                  <a:pt x="277" y="40"/>
                  <a:pt x="264" y="0"/>
                  <a:pt x="304" y="0"/>
                </a:cubicBezTo>
                <a:cubicBezTo>
                  <a:pt x="321" y="0"/>
                  <a:pt x="375" y="44"/>
                  <a:pt x="290" y="159"/>
                </a:cubicBezTo>
                <a:cubicBezTo>
                  <a:pt x="340" y="153"/>
                  <a:pt x="397" y="154"/>
                  <a:pt x="420" y="159"/>
                </a:cubicBezTo>
                <a:cubicBezTo>
                  <a:pt x="434" y="162"/>
                  <a:pt x="452" y="176"/>
                  <a:pt x="452" y="193"/>
                </a:cubicBezTo>
                <a:cubicBezTo>
                  <a:pt x="452" y="211"/>
                  <a:pt x="444" y="221"/>
                  <a:pt x="433" y="228"/>
                </a:cubicBezTo>
                <a:cubicBezTo>
                  <a:pt x="448" y="232"/>
                  <a:pt x="457" y="245"/>
                  <a:pt x="457" y="262"/>
                </a:cubicBezTo>
                <a:cubicBezTo>
                  <a:pt x="457" y="280"/>
                  <a:pt x="446" y="290"/>
                  <a:pt x="431" y="296"/>
                </a:cubicBezTo>
                <a:cubicBezTo>
                  <a:pt x="442" y="301"/>
                  <a:pt x="453" y="313"/>
                  <a:pt x="453" y="330"/>
                </a:cubicBezTo>
                <a:cubicBezTo>
                  <a:pt x="453" y="347"/>
                  <a:pt x="439" y="361"/>
                  <a:pt x="420" y="364"/>
                </a:cubicBezTo>
                <a:cubicBezTo>
                  <a:pt x="433" y="370"/>
                  <a:pt x="439" y="378"/>
                  <a:pt x="439" y="388"/>
                </a:cubicBezTo>
                <a:cubicBezTo>
                  <a:pt x="439" y="420"/>
                  <a:pt x="412" y="428"/>
                  <a:pt x="389" y="434"/>
                </a:cubicBezTo>
                <a:cubicBezTo>
                  <a:pt x="367" y="440"/>
                  <a:pt x="336" y="441"/>
                  <a:pt x="294" y="438"/>
                </a:cubicBezTo>
                <a:cubicBezTo>
                  <a:pt x="252" y="435"/>
                  <a:pt x="198" y="416"/>
                  <a:pt x="138" y="409"/>
                </a:cubicBezTo>
                <a:cubicBezTo>
                  <a:pt x="138" y="357"/>
                  <a:pt x="138" y="218"/>
                  <a:pt x="138" y="218"/>
                </a:cubicBezTo>
                <a:cubicBezTo>
                  <a:pt x="138" y="218"/>
                  <a:pt x="181" y="193"/>
                  <a:pt x="206" y="139"/>
                </a:cubicBezTo>
                <a:close/>
                <a:moveTo>
                  <a:pt x="0" y="430"/>
                </a:moveTo>
                <a:cubicBezTo>
                  <a:pt x="0" y="435"/>
                  <a:pt x="4" y="440"/>
                  <a:pt x="9" y="440"/>
                </a:cubicBezTo>
                <a:cubicBezTo>
                  <a:pt x="108" y="440"/>
                  <a:pt x="108" y="440"/>
                  <a:pt x="108" y="440"/>
                </a:cubicBezTo>
                <a:cubicBezTo>
                  <a:pt x="113" y="440"/>
                  <a:pt x="118" y="435"/>
                  <a:pt x="118" y="430"/>
                </a:cubicBezTo>
                <a:cubicBezTo>
                  <a:pt x="118" y="198"/>
                  <a:pt x="118" y="198"/>
                  <a:pt x="118" y="198"/>
                </a:cubicBezTo>
                <a:cubicBezTo>
                  <a:pt x="118" y="193"/>
                  <a:pt x="113" y="188"/>
                  <a:pt x="108" y="188"/>
                </a:cubicBezTo>
                <a:cubicBezTo>
                  <a:pt x="9" y="188"/>
                  <a:pt x="9" y="188"/>
                  <a:pt x="9" y="188"/>
                </a:cubicBezTo>
                <a:cubicBezTo>
                  <a:pt x="4" y="188"/>
                  <a:pt x="0" y="193"/>
                  <a:pt x="0" y="198"/>
                </a:cubicBezTo>
                <a:lnTo>
                  <a:pt x="0" y="43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22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353608" y="612128"/>
            <a:ext cx="838914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 SONO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PRINCIPALI OCCUPAZIONI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SVOLTE DAGLI STRANIERI?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88730"/>
              </p:ext>
            </p:extLst>
          </p:nvPr>
        </p:nvGraphicFramePr>
        <p:xfrm>
          <a:off x="0" y="490388"/>
          <a:ext cx="9144000" cy="377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5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353608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NELLA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CLASSE DI SUO FIGLIO QUANTI STRANIERI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CI SONO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?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41018"/>
              </p:ext>
            </p:extLst>
          </p:nvPr>
        </p:nvGraphicFramePr>
        <p:xfrm>
          <a:off x="4508938" y="1362230"/>
          <a:ext cx="2743267" cy="271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5494" y="2179131"/>
            <a:ext cx="622142" cy="307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algn="r"/>
            <a:r>
              <a:rPr lang="en-GB" sz="2400" dirty="0">
                <a:solidFill>
                  <a:srgbClr val="92D050"/>
                </a:solidFill>
                <a:latin typeface="Helvetica"/>
                <a:cs typeface="Helvetica"/>
              </a:rPr>
              <a:t>5</a:t>
            </a:r>
            <a:r>
              <a:rPr lang="en-GB" sz="2400" dirty="0" smtClean="0">
                <a:solidFill>
                  <a:srgbClr val="92D050"/>
                </a:solidFill>
                <a:latin typeface="Helvetica"/>
                <a:cs typeface="Helvetica"/>
              </a:rPr>
              <a:t>1%</a:t>
            </a:r>
            <a:endParaRPr lang="en-GB" sz="2400" dirty="0">
              <a:solidFill>
                <a:srgbClr val="92D050"/>
              </a:solidFill>
              <a:latin typeface="Helvetica"/>
              <a:cs typeface="Helvetica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457655" y="2567578"/>
            <a:ext cx="1447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>
                <a:solidFill>
                  <a:srgbClr val="58585B"/>
                </a:solidFill>
                <a:latin typeface="Helvetica"/>
                <a:cs typeface="Helvetica"/>
              </a:rPr>
              <a:t>classi</a:t>
            </a:r>
            <a:r>
              <a:rPr lang="en-GB" sz="1200" dirty="0" smtClean="0">
                <a:solidFill>
                  <a:srgbClr val="58585B"/>
                </a:solidFill>
                <a:latin typeface="Helvetica"/>
                <a:cs typeface="Helvetica"/>
              </a:rPr>
              <a:t> con </a:t>
            </a:r>
            <a:r>
              <a:rPr lang="en-GB" sz="1200" dirty="0" err="1" smtClean="0">
                <a:solidFill>
                  <a:srgbClr val="58585B"/>
                </a:solidFill>
                <a:latin typeface="Helvetica"/>
                <a:cs typeface="Helvetica"/>
              </a:rPr>
              <a:t>più</a:t>
            </a:r>
            <a:r>
              <a:rPr lang="en-GB" sz="120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</a:p>
          <a:p>
            <a:r>
              <a:rPr lang="en-GB" sz="1200" dirty="0" smtClean="0">
                <a:solidFill>
                  <a:srgbClr val="58585B"/>
                </a:solidFill>
                <a:latin typeface="Helvetica"/>
                <a:cs typeface="Helvetica"/>
              </a:rPr>
              <a:t>di </a:t>
            </a:r>
            <a:r>
              <a:rPr lang="en-GB" sz="1200" dirty="0">
                <a:solidFill>
                  <a:srgbClr val="58585B"/>
                </a:solidFill>
                <a:latin typeface="Helvetica"/>
                <a:cs typeface="Helvetica"/>
              </a:rPr>
              <a:t>3 </a:t>
            </a:r>
            <a:r>
              <a:rPr lang="en-GB" sz="1200" dirty="0" err="1" smtClean="0">
                <a:solidFill>
                  <a:srgbClr val="58585B"/>
                </a:solidFill>
                <a:latin typeface="Helvetica"/>
                <a:cs typeface="Helvetica"/>
              </a:rPr>
              <a:t>stranieri</a:t>
            </a:r>
            <a:endParaRPr lang="en-GB" sz="12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7"/>
          <p:cNvCxnSpPr/>
          <p:nvPr/>
        </p:nvCxnSpPr>
        <p:spPr>
          <a:xfrm flipH="1">
            <a:off x="7325776" y="2559489"/>
            <a:ext cx="1281030" cy="0"/>
          </a:xfrm>
          <a:prstGeom prst="line">
            <a:avLst/>
          </a:prstGeom>
          <a:ln w="19050" cap="rnd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f3296\Downloads\Fotolia_83306268_Subscription_Monthly_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r="2653"/>
          <a:stretch/>
        </p:blipFill>
        <p:spPr bwMode="auto">
          <a:xfrm>
            <a:off x="184941" y="1032919"/>
            <a:ext cx="3750063" cy="31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353608" y="612128"/>
            <a:ext cx="8527925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LE CONSEGUENZE PRINCIPALI CHE HANNO </a:t>
            </a:r>
            <a:r>
              <a:rPr lang="it-IT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FLUSSI MIGRATORI SULLA SOCIETÀ ITALIANA</a:t>
            </a:r>
            <a:endParaRPr lang="en-GB" sz="15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37136"/>
              </p:ext>
            </p:extLst>
          </p:nvPr>
        </p:nvGraphicFramePr>
        <p:xfrm>
          <a:off x="0" y="490387"/>
          <a:ext cx="9036424" cy="397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43"/>
          <p:cNvSpPr>
            <a:spLocks noGrp="1"/>
          </p:cNvSpPr>
          <p:nvPr/>
        </p:nvSpPr>
        <p:spPr bwMode="gray">
          <a:xfrm>
            <a:off x="4214646" y="3995177"/>
            <a:ext cx="4781037" cy="58076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Base: persone consapevoli dell’aumento degli stranieri in Italia</a:t>
            </a:r>
          </a:p>
        </p:txBody>
      </p:sp>
    </p:spTree>
    <p:extLst>
      <p:ext uri="{BB962C8B-B14F-4D97-AF65-F5344CB8AC3E}">
        <p14:creationId xmlns:p14="http://schemas.microsoft.com/office/powerpoint/2010/main" val="22224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28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7" name="Sottotitolo 5"/>
          <p:cNvSpPr txBox="1">
            <a:spLocks/>
          </p:cNvSpPr>
          <p:nvPr/>
        </p:nvSpPr>
        <p:spPr>
          <a:xfrm>
            <a:off x="4677526" y="1278466"/>
            <a:ext cx="4466474" cy="1515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3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Una</a:t>
            </a:r>
            <a:r>
              <a:rPr lang="en-GB" sz="34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GB" sz="3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percezione</a:t>
            </a:r>
            <a:endParaRPr lang="en-GB" sz="34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</a:pPr>
            <a:r>
              <a:rPr lang="en-GB" sz="34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ambivalente</a:t>
            </a:r>
            <a:endParaRPr lang="en-GB" sz="34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4677526" y="2861733"/>
            <a:ext cx="4466474" cy="15155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2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2428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642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48564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0704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284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3498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9712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Rigetto</a:t>
            </a:r>
          </a:p>
          <a:p>
            <a:pPr>
              <a:lnSpc>
                <a:spcPct val="70000"/>
              </a:lnSpc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della diversità</a:t>
            </a:r>
          </a:p>
          <a:p>
            <a:pPr>
              <a:lnSpc>
                <a:spcPct val="70000"/>
              </a:lnSpc>
            </a:pPr>
            <a:r>
              <a:rPr lang="it-IT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E fascinazione</a:t>
            </a:r>
          </a:p>
          <a:p>
            <a:pPr>
              <a:lnSpc>
                <a:spcPct val="70000"/>
              </a:lnSpc>
            </a:pP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esotica</a:t>
            </a:r>
            <a:endParaRPr lang="it-IT" sz="1800" b="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02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3"/>
          <p:cNvSpPr>
            <a:spLocks noGrp="1"/>
          </p:cNvSpPr>
          <p:nvPr/>
        </p:nvSpPr>
        <p:spPr bwMode="gray">
          <a:xfrm>
            <a:off x="3245473" y="2223157"/>
            <a:ext cx="1820749" cy="1000569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differenze</a:t>
            </a:r>
          </a:p>
          <a:p>
            <a:pPr algn="ctr"/>
            <a:r>
              <a:rPr lang="it-IT" sz="12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 </a:t>
            </a:r>
            <a:r>
              <a:rPr lang="it-IT" sz="1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persone di paesi diversi </a:t>
            </a:r>
            <a:r>
              <a:rPr lang="it-IT" sz="12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tenderanno </a:t>
            </a:r>
            <a:r>
              <a:rPr lang="it-IT" sz="12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ridursi o ad ampliarsi</a:t>
            </a:r>
            <a:r>
              <a:rPr lang="it-IT" sz="12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endParaRPr lang="it-IT" sz="12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53608" y="612128"/>
            <a:ext cx="8389143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kern="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LE DIFFERENZE </a:t>
            </a:r>
            <a:r>
              <a:rPr lang="it-IT" sz="1800" kern="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CHE OGGI ESISTONO TRA PERSONE DI PAESI DIVERSI</a:t>
            </a:r>
          </a:p>
          <a:p>
            <a:r>
              <a:rPr lang="it-IT" sz="1800" b="1" kern="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TENDERANNO A RIDURSI O AD AMPLIARSI?</a:t>
            </a:r>
            <a:endParaRPr lang="en-GB" sz="1800" b="1" kern="0" spc="-3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05560"/>
              </p:ext>
            </p:extLst>
          </p:nvPr>
        </p:nvGraphicFramePr>
        <p:xfrm>
          <a:off x="1411175" y="709631"/>
          <a:ext cx="5667435" cy="386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3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78947" y="2120736"/>
            <a:ext cx="7786106" cy="769441"/>
          </a:xfrm>
        </p:spPr>
        <p:txBody>
          <a:bodyPr/>
          <a:lstStyle/>
          <a:p>
            <a:pPr algn="ctr"/>
            <a:r>
              <a:rPr lang="en-GB" sz="6000" dirty="0" smtClean="0">
                <a:latin typeface="Helvetica"/>
                <a:cs typeface="Helvetica"/>
              </a:rPr>
              <a:t>Lo scenario</a:t>
            </a:r>
            <a:endParaRPr lang="en-GB" sz="6000" dirty="0">
              <a:latin typeface="Helvetica"/>
              <a:cs typeface="Helvetica"/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55139" y="3368924"/>
            <a:ext cx="6033722" cy="3191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UNA SOCIETÀ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CHE CAMBIA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03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/>
        </p:nvSpPr>
        <p:spPr>
          <a:xfrm>
            <a:off x="360443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E28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L’AUMENTO DEGLI STRANIERI</a:t>
            </a:r>
            <a:endParaRPr lang="en-GB" sz="1400" b="1" cap="none" dirty="0">
              <a:solidFill>
                <a:srgbClr val="E287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353608" y="612128"/>
            <a:ext cx="8389143" cy="261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NEL LUNGO PERIODO QUALE SARÀ </a:t>
            </a:r>
            <a:r>
              <a:rPr lang="it-IT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MODELLO DI CONSUMO PREVALENTE?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ontent Placeholder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38191"/>
              </p:ext>
            </p:extLst>
          </p:nvPr>
        </p:nvGraphicFramePr>
        <p:xfrm>
          <a:off x="931627" y="864593"/>
          <a:ext cx="4873894" cy="374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667104" y="576549"/>
            <a:ext cx="7838409" cy="4174026"/>
            <a:chOff x="-423762" y="1327568"/>
            <a:chExt cx="5744340" cy="2955374"/>
          </a:xfrm>
        </p:grpSpPr>
        <p:graphicFrame>
          <p:nvGraphicFramePr>
            <p:cNvPr id="18" name="Content Placeholder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268037"/>
                </p:ext>
              </p:extLst>
            </p:nvPr>
          </p:nvGraphicFramePr>
          <p:xfrm>
            <a:off x="193017" y="1327568"/>
            <a:ext cx="3982058" cy="2955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CasellaDiTesto 18"/>
            <p:cNvSpPr txBox="1"/>
            <p:nvPr/>
          </p:nvSpPr>
          <p:spPr>
            <a:xfrm>
              <a:off x="-423762" y="3414907"/>
              <a:ext cx="2031576" cy="2615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G</a:t>
              </a:r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li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stranieri </a:t>
              </a:r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adatteranno il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loro stile </a:t>
              </a:r>
              <a:endParaRPr lang="it-IT" sz="1200" b="1" dirty="0" smtClean="0">
                <a:solidFill>
                  <a:srgbClr val="58585B"/>
                </a:solidFill>
                <a:latin typeface="Helvetica"/>
                <a:cs typeface="Helvetica"/>
              </a:endParaRPr>
            </a:p>
            <a:p>
              <a:pPr marL="4763" algn="ctr"/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di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consumo </a:t>
              </a:r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a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quello degli italiani </a:t>
              </a:r>
              <a:endParaRPr lang="it-IT" sz="1200" b="1" dirty="0" smtClean="0">
                <a:solidFill>
                  <a:srgbClr val="58585B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-384342" y="1837694"/>
              <a:ext cx="2031577" cy="2615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I</a:t>
              </a:r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l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modello di consumo degli italiani </a:t>
              </a:r>
              <a:endParaRPr lang="it-IT" sz="1200" b="1" dirty="0" smtClean="0">
                <a:solidFill>
                  <a:srgbClr val="58585B"/>
                </a:solidFill>
                <a:latin typeface="Helvetica"/>
                <a:cs typeface="Helvetica"/>
              </a:endParaRPr>
            </a:p>
            <a:p>
              <a:pPr marL="4763" algn="ctr"/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si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avvicinerà a quello degli stranieri</a:t>
              </a:r>
              <a:endParaRPr lang="it-IT" sz="1200" b="1" dirty="0" smtClean="0">
                <a:solidFill>
                  <a:srgbClr val="58585B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611854" y="2790590"/>
              <a:ext cx="1708724" cy="1307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U</a:t>
              </a:r>
              <a:r>
                <a:rPr lang="it-IT" sz="1200" b="1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n </a:t>
              </a:r>
              <a:r>
                <a:rPr lang="it-IT" sz="1200" b="1" dirty="0">
                  <a:solidFill>
                    <a:srgbClr val="58585B"/>
                  </a:solidFill>
                  <a:latin typeface="Helvetica"/>
                  <a:cs typeface="Helvetica"/>
                </a:rPr>
                <a:t>modello di consumo diverso </a:t>
              </a:r>
              <a:endParaRPr lang="it-IT" sz="1200" b="1" dirty="0" smtClean="0">
                <a:solidFill>
                  <a:srgbClr val="58585B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22" name="Connettore 1 21"/>
          <p:cNvCxnSpPr/>
          <p:nvPr/>
        </p:nvCxnSpPr>
        <p:spPr>
          <a:xfrm>
            <a:off x="3402369" y="1697257"/>
            <a:ext cx="253125" cy="225956"/>
          </a:xfrm>
          <a:prstGeom prst="line">
            <a:avLst/>
          </a:prstGeom>
          <a:noFill/>
          <a:ln w="127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ttore 1 22"/>
          <p:cNvCxnSpPr/>
          <p:nvPr/>
        </p:nvCxnSpPr>
        <p:spPr>
          <a:xfrm>
            <a:off x="5752729" y="2748490"/>
            <a:ext cx="340468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nettore 1 23"/>
          <p:cNvCxnSpPr/>
          <p:nvPr/>
        </p:nvCxnSpPr>
        <p:spPr>
          <a:xfrm flipH="1">
            <a:off x="3391720" y="3431000"/>
            <a:ext cx="262543" cy="204281"/>
          </a:xfrm>
          <a:prstGeom prst="line">
            <a:avLst/>
          </a:prstGeom>
          <a:noFill/>
          <a:ln w="127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837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97924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31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black">
          <a:xfrm>
            <a:off x="766056" y="1815340"/>
            <a:ext cx="7786106" cy="13090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GB" sz="5000" dirty="0" smtClean="0">
                <a:latin typeface="Helvetica"/>
                <a:cs typeface="Helvetica"/>
              </a:rPr>
              <a:t>L’IMPATTO</a:t>
            </a:r>
          </a:p>
          <a:p>
            <a:pPr algn="ctr">
              <a:lnSpc>
                <a:spcPct val="80000"/>
              </a:lnSpc>
            </a:pPr>
            <a:r>
              <a:rPr lang="en-GB" sz="5000" dirty="0" smtClean="0">
                <a:latin typeface="Helvetica"/>
                <a:cs typeface="Helvetica"/>
              </a:rPr>
              <a:t>SUI CONSUMI</a:t>
            </a:r>
            <a:endParaRPr lang="en-GB" sz="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304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8A00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L’IMPATTO SUI CONSUMI</a:t>
            </a:r>
            <a:endParaRPr lang="en-GB" sz="1400" b="1" cap="none" dirty="0">
              <a:solidFill>
                <a:srgbClr val="8A00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329243" y="664678"/>
            <a:ext cx="915234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kern="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QUALI MERCATI SI MODIFICHERANNO NEI PROSSIMI 15/20 ANNI </a:t>
            </a:r>
            <a:r>
              <a:rPr lang="it-IT" sz="1300" b="1" kern="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CAUSA DI MIGRAZIONI E INVECCHIAMENTO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4"/>
          <p:cNvGraphicFramePr/>
          <p:nvPr>
            <p:extLst>
              <p:ext uri="{D42A27DB-BD31-4B8C-83A1-F6EECF244321}">
                <p14:modId xmlns:p14="http://schemas.microsoft.com/office/powerpoint/2010/main" val="3110089774"/>
              </p:ext>
            </p:extLst>
          </p:nvPr>
        </p:nvGraphicFramePr>
        <p:xfrm>
          <a:off x="140617" y="1257173"/>
          <a:ext cx="4764799" cy="275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4"/>
          <p:cNvGraphicFramePr/>
          <p:nvPr>
            <p:extLst>
              <p:ext uri="{D42A27DB-BD31-4B8C-83A1-F6EECF244321}">
                <p14:modId xmlns:p14="http://schemas.microsoft.com/office/powerpoint/2010/main" val="3669167613"/>
              </p:ext>
            </p:extLst>
          </p:nvPr>
        </p:nvGraphicFramePr>
        <p:xfrm>
          <a:off x="4905416" y="1200559"/>
          <a:ext cx="4511442" cy="283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79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33420"/>
              </p:ext>
            </p:extLst>
          </p:nvPr>
        </p:nvGraphicFramePr>
        <p:xfrm>
          <a:off x="3649807" y="1049716"/>
          <a:ext cx="3906323" cy="268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1377"/>
                <a:gridCol w="545441"/>
                <a:gridCol w="569505"/>
              </a:tblGrid>
              <a:tr h="321379">
                <a:tc>
                  <a:txBody>
                    <a:bodyPr/>
                    <a:lstStyle/>
                    <a:p>
                      <a:pPr algn="ctr" fontAlgn="b"/>
                      <a:endParaRPr lang="es-CO" sz="7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18-34 </a:t>
                      </a:r>
                      <a:endParaRPr lang="es-CO" sz="10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CO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 </a:t>
                      </a:r>
                      <a:endParaRPr lang="es-CO" sz="10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65 inattivi </a:t>
                      </a:r>
                      <a:endParaRPr lang="it-IT" sz="10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E83C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s-CO" sz="1100" b="1" i="0" u="none" strike="noStrike" kern="1200" dirty="0">
                        <a:solidFill>
                          <a:srgbClr val="E83C9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es-CO" sz="1000" b="1" i="0" u="none" strike="noStrike" kern="12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s-CO" sz="1100" b="1" i="0" u="none" strike="noStrike" kern="12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s-CO" sz="1100" b="1" i="0" u="none" strike="noStrike" kern="12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s-CO" sz="1100" b="1" i="0" u="none" strike="noStrike" kern="12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s-CO" sz="1100" b="1" i="0" u="none" strike="noStrike" kern="12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51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CO" sz="10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s-CO" sz="1100" b="1" i="0" u="none" strike="noStrike" kern="12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hart 4"/>
          <p:cNvGraphicFramePr/>
          <p:nvPr>
            <p:extLst>
              <p:ext uri="{D42A27DB-BD31-4B8C-83A1-F6EECF244321}">
                <p14:modId xmlns:p14="http://schemas.microsoft.com/office/powerpoint/2010/main" val="4155005197"/>
              </p:ext>
            </p:extLst>
          </p:nvPr>
        </p:nvGraphicFramePr>
        <p:xfrm>
          <a:off x="603250" y="798968"/>
          <a:ext cx="6327732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8A00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L’IMPATTO SUI CONSUMI</a:t>
            </a:r>
            <a:endParaRPr lang="en-GB" sz="1400" b="1" cap="none" dirty="0">
              <a:solidFill>
                <a:srgbClr val="8A00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COSA SIGNIFICA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PER LEI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…CONSUMARE?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30982" y="2001969"/>
            <a:ext cx="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endParaRPr lang="it-IT" sz="1100" dirty="0" smtClean="0"/>
          </a:p>
        </p:txBody>
      </p:sp>
      <p:cxnSp>
        <p:nvCxnSpPr>
          <p:cNvPr id="3" name="Connettore 1 2"/>
          <p:cNvCxnSpPr/>
          <p:nvPr/>
        </p:nvCxnSpPr>
        <p:spPr>
          <a:xfrm>
            <a:off x="6445624" y="1966109"/>
            <a:ext cx="1680011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99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8A00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L’IMPATTO SUI CONSUMI</a:t>
            </a:r>
            <a:endParaRPr lang="en-GB" sz="1400" b="1" cap="none" dirty="0">
              <a:solidFill>
                <a:srgbClr val="8A00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39753" y="612128"/>
            <a:ext cx="838914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 PRINCIPALI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CRITERI D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’ACQUISTO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63349"/>
              </p:ext>
            </p:extLst>
          </p:nvPr>
        </p:nvGraphicFramePr>
        <p:xfrm>
          <a:off x="2645922" y="824095"/>
          <a:ext cx="5384253" cy="352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0821"/>
                <a:gridCol w="826716"/>
                <a:gridCol w="826716"/>
              </a:tblGrid>
              <a:tr h="381175"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18-34 </a:t>
                      </a:r>
                      <a:endParaRPr lang="es-CO" sz="12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 </a:t>
                      </a:r>
                      <a:endParaRPr lang="es-CO" sz="12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65 inattivi </a:t>
                      </a:r>
                      <a:endParaRPr lang="it-IT" sz="12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es-C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s-C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s-C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s-CO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es-CO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s-C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s-CO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s-C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48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s-CO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s-CO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905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endParaRPr lang="es-CO" sz="1300" b="1" i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endParaRPr lang="es-CO" sz="1300" b="1" i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Chart 4"/>
          <p:cNvGraphicFramePr/>
          <p:nvPr>
            <p:extLst>
              <p:ext uri="{D42A27DB-BD31-4B8C-83A1-F6EECF244321}">
                <p14:modId xmlns:p14="http://schemas.microsoft.com/office/powerpoint/2010/main" val="3857977533"/>
              </p:ext>
            </p:extLst>
          </p:nvPr>
        </p:nvGraphicFramePr>
        <p:xfrm>
          <a:off x="-1" y="568983"/>
          <a:ext cx="6952167" cy="394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tangolo 24"/>
          <p:cNvSpPr/>
          <p:nvPr/>
        </p:nvSpPr>
        <p:spPr>
          <a:xfrm>
            <a:off x="-294290" y="1207989"/>
            <a:ext cx="9837683" cy="1175568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-189186" y="2956179"/>
            <a:ext cx="9732579" cy="804163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-189186" y="4352395"/>
            <a:ext cx="9637986" cy="0"/>
          </a:xfrm>
          <a:prstGeom prst="line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asellaDiTesto 3"/>
          <p:cNvSpPr txBox="1"/>
          <p:nvPr/>
        </p:nvSpPr>
        <p:spPr>
          <a:xfrm>
            <a:off x="1642523" y="1218500"/>
            <a:ext cx="101390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PRODOTTO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490133" y="2400880"/>
            <a:ext cx="101390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9187" y="2973680"/>
            <a:ext cx="2320112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CONSIGLI/PASSAPAROLA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83937" y="3777700"/>
            <a:ext cx="2320112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SOSTENIBILITA’</a:t>
            </a:r>
          </a:p>
        </p:txBody>
      </p:sp>
    </p:spTree>
    <p:extLst>
      <p:ext uri="{BB962C8B-B14F-4D97-AF65-F5344CB8AC3E}">
        <p14:creationId xmlns:p14="http://schemas.microsoft.com/office/powerpoint/2010/main" val="19218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8A00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L’IMPATTO SUI CONSUMI</a:t>
            </a:r>
            <a:endParaRPr lang="en-GB" sz="1400" b="1" cap="none" dirty="0">
              <a:solidFill>
                <a:srgbClr val="8A00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DOVE SONO SOLITI ACQUISTARE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.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PREFERENZE PER ETÀ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25683"/>
              </p:ext>
            </p:extLst>
          </p:nvPr>
        </p:nvGraphicFramePr>
        <p:xfrm>
          <a:off x="1529152" y="1069640"/>
          <a:ext cx="5536912" cy="3191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174"/>
                <a:gridCol w="1989358"/>
                <a:gridCol w="42144"/>
                <a:gridCol w="2167236"/>
              </a:tblGrid>
              <a:tr h="209982"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18-34</a:t>
                      </a:r>
                      <a:endParaRPr lang="es-CO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over 65 inattivi</a:t>
                      </a:r>
                      <a:endParaRPr lang="it-IT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297"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</a:t>
                      </a: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</a:t>
                      </a:r>
                      <a:endParaRPr lang="es-CO" sz="1000" b="1" i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297"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</a:t>
                      </a:r>
                      <a:r>
                        <a:rPr lang="es-CO" sz="1000" b="1" i="0" u="none" strike="noStrike" kern="1200" baseline="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(54%)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NEGOZI </a:t>
                      </a:r>
                      <a:r>
                        <a:rPr lang="es-CO" sz="10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(49%)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INTERNET</a:t>
                      </a:r>
                      <a:r>
                        <a:rPr lang="es-CO" sz="1000" b="0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(38%)</a:t>
                      </a: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 </a:t>
                      </a:r>
                      <a:r>
                        <a:rPr lang="es-CO" sz="1000" b="0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(65%)</a:t>
                      </a:r>
                      <a:endParaRPr lang="es-CO" sz="1000" b="1" i="0" u="none" strike="noStrike" kern="1200" dirty="0" smtClean="0">
                        <a:solidFill>
                          <a:srgbClr val="990099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NEGOZI </a:t>
                      </a:r>
                      <a:r>
                        <a:rPr lang="es-CO" sz="10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(53%)</a:t>
                      </a:r>
                      <a:endParaRPr lang="es-CO" sz="1000" b="1" i="0" u="none" strike="noStrike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297"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 </a:t>
                      </a:r>
                      <a:r>
                        <a:rPr lang="es-CO" sz="1000" b="0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(64%)  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INTERNET </a:t>
                      </a:r>
                      <a:r>
                        <a:rPr lang="es-CO" sz="1000" b="0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(47%)</a:t>
                      </a: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NEGOZI</a:t>
                      </a:r>
                    </a:p>
                  </a:txBody>
                  <a:tcPr marL="8372" marR="8372" marT="8372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297"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INTERNET </a:t>
                      </a:r>
                      <a:r>
                        <a:rPr lang="es-CO" sz="1000" b="0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(74%)</a:t>
                      </a:r>
                      <a:endParaRPr lang="es-CO" sz="1000" b="0" i="0" u="none" strike="noStrike" kern="1200" dirty="0">
                        <a:solidFill>
                          <a:srgbClr val="66CCFF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AGENZIE VIAGGIO</a:t>
                      </a:r>
                    </a:p>
                  </a:txBody>
                  <a:tcPr marL="8372" marR="8372" marT="8372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297"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  </a:t>
                      </a:r>
                      <a:r>
                        <a:rPr lang="es-CO" sz="1000" b="0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(53%)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NEGOZI </a:t>
                      </a:r>
                      <a:r>
                        <a:rPr lang="es-CO" sz="10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(30%)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INTERNET</a:t>
                      </a:r>
                      <a:r>
                        <a:rPr lang="es-CO" sz="1000" b="0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(29%)</a:t>
                      </a:r>
                      <a:endParaRPr lang="es-CO" sz="1000" b="0" i="0" u="none" strike="noStrike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</a:t>
                      </a: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NEGOZI</a:t>
                      </a:r>
                    </a:p>
                  </a:txBody>
                  <a:tcPr marL="8372" marR="8372" marT="8372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359"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INTERNET </a:t>
                      </a:r>
                      <a:r>
                        <a:rPr lang="es-CO" sz="1000" b="0" i="0" u="none" strike="noStrike" kern="1200" dirty="0" smtClean="0">
                          <a:solidFill>
                            <a:srgbClr val="66CC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(54%)</a:t>
                      </a:r>
                      <a:endParaRPr lang="es-CO" sz="1000" b="1" i="0" u="none" strike="noStrike" kern="1200" dirty="0" smtClean="0">
                        <a:solidFill>
                          <a:srgbClr val="66CCFF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  </a:t>
                      </a:r>
                      <a:r>
                        <a:rPr lang="es-CO" sz="1000" b="0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(49%)</a:t>
                      </a:r>
                      <a:endParaRPr lang="es-CO" sz="1000" b="0" i="0" u="none" strike="noStrike" kern="1200" dirty="0" smtClean="0">
                        <a:solidFill>
                          <a:srgbClr val="66CCFF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2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0" u="none" strike="noStrike" kern="1200" dirty="0" smtClean="0">
                          <a:solidFill>
                            <a:srgbClr val="990099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GDO</a:t>
                      </a:r>
                    </a:p>
                  </a:txBody>
                  <a:tcPr marL="8372" marR="8372" marT="8372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3" name="Group 7"/>
          <p:cNvGrpSpPr>
            <a:grpSpLocks noChangeAspect="1"/>
          </p:cNvGrpSpPr>
          <p:nvPr/>
        </p:nvGrpSpPr>
        <p:grpSpPr>
          <a:xfrm>
            <a:off x="1710612" y="1284101"/>
            <a:ext cx="502184" cy="392936"/>
            <a:chOff x="7392988" y="2224088"/>
            <a:chExt cx="1357312" cy="1062037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7392988" y="2287588"/>
              <a:ext cx="142875" cy="998537"/>
            </a:xfrm>
            <a:custGeom>
              <a:avLst/>
              <a:gdLst>
                <a:gd name="T0" fmla="*/ 31 w 38"/>
                <a:gd name="T1" fmla="*/ 5 h 266"/>
                <a:gd name="T2" fmla="*/ 26 w 38"/>
                <a:gd name="T3" fmla="*/ 73 h 266"/>
                <a:gd name="T4" fmla="*/ 25 w 38"/>
                <a:gd name="T5" fmla="*/ 5 h 266"/>
                <a:gd name="T6" fmla="*/ 24 w 38"/>
                <a:gd name="T7" fmla="*/ 2 h 266"/>
                <a:gd name="T8" fmla="*/ 22 w 38"/>
                <a:gd name="T9" fmla="*/ 4 h 266"/>
                <a:gd name="T10" fmla="*/ 17 w 38"/>
                <a:gd name="T11" fmla="*/ 73 h 266"/>
                <a:gd name="T12" fmla="*/ 17 w 38"/>
                <a:gd name="T13" fmla="*/ 4 h 266"/>
                <a:gd name="T14" fmla="*/ 15 w 38"/>
                <a:gd name="T15" fmla="*/ 1 h 266"/>
                <a:gd name="T16" fmla="*/ 14 w 38"/>
                <a:gd name="T17" fmla="*/ 4 h 266"/>
                <a:gd name="T18" fmla="*/ 9 w 38"/>
                <a:gd name="T19" fmla="*/ 72 h 266"/>
                <a:gd name="T20" fmla="*/ 9 w 38"/>
                <a:gd name="T21" fmla="*/ 4 h 266"/>
                <a:gd name="T22" fmla="*/ 7 w 38"/>
                <a:gd name="T23" fmla="*/ 0 h 266"/>
                <a:gd name="T24" fmla="*/ 3 w 38"/>
                <a:gd name="T25" fmla="*/ 94 h 266"/>
                <a:gd name="T26" fmla="*/ 14 w 38"/>
                <a:gd name="T27" fmla="*/ 104 h 266"/>
                <a:gd name="T28" fmla="*/ 14 w 38"/>
                <a:gd name="T29" fmla="*/ 104 h 266"/>
                <a:gd name="T30" fmla="*/ 14 w 38"/>
                <a:gd name="T31" fmla="*/ 105 h 266"/>
                <a:gd name="T32" fmla="*/ 14 w 38"/>
                <a:gd name="T33" fmla="*/ 105 h 266"/>
                <a:gd name="T34" fmla="*/ 14 w 38"/>
                <a:gd name="T35" fmla="*/ 107 h 266"/>
                <a:gd name="T36" fmla="*/ 14 w 38"/>
                <a:gd name="T37" fmla="*/ 106 h 266"/>
                <a:gd name="T38" fmla="*/ 14 w 38"/>
                <a:gd name="T39" fmla="*/ 107 h 266"/>
                <a:gd name="T40" fmla="*/ 14 w 38"/>
                <a:gd name="T41" fmla="*/ 108 h 266"/>
                <a:gd name="T42" fmla="*/ 14 w 38"/>
                <a:gd name="T43" fmla="*/ 108 h 266"/>
                <a:gd name="T44" fmla="*/ 14 w 38"/>
                <a:gd name="T45" fmla="*/ 108 h 266"/>
                <a:gd name="T46" fmla="*/ 14 w 38"/>
                <a:gd name="T47" fmla="*/ 133 h 266"/>
                <a:gd name="T48" fmla="*/ 6 w 38"/>
                <a:gd name="T49" fmla="*/ 149 h 266"/>
                <a:gd name="T50" fmla="*/ 3 w 38"/>
                <a:gd name="T51" fmla="*/ 249 h 266"/>
                <a:gd name="T52" fmla="*/ 17 w 38"/>
                <a:gd name="T53" fmla="*/ 266 h 266"/>
                <a:gd name="T54" fmla="*/ 20 w 38"/>
                <a:gd name="T55" fmla="*/ 266 h 266"/>
                <a:gd name="T56" fmla="*/ 33 w 38"/>
                <a:gd name="T57" fmla="*/ 249 h 266"/>
                <a:gd name="T58" fmla="*/ 30 w 38"/>
                <a:gd name="T59" fmla="*/ 149 h 266"/>
                <a:gd name="T60" fmla="*/ 24 w 38"/>
                <a:gd name="T61" fmla="*/ 133 h 266"/>
                <a:gd name="T62" fmla="*/ 23 w 38"/>
                <a:gd name="T63" fmla="*/ 109 h 266"/>
                <a:gd name="T64" fmla="*/ 23 w 38"/>
                <a:gd name="T65" fmla="*/ 109 h 266"/>
                <a:gd name="T66" fmla="*/ 23 w 38"/>
                <a:gd name="T67" fmla="*/ 109 h 266"/>
                <a:gd name="T68" fmla="*/ 23 w 38"/>
                <a:gd name="T69" fmla="*/ 107 h 266"/>
                <a:gd name="T70" fmla="*/ 23 w 38"/>
                <a:gd name="T71" fmla="*/ 107 h 266"/>
                <a:gd name="T72" fmla="*/ 23 w 38"/>
                <a:gd name="T73" fmla="*/ 107 h 266"/>
                <a:gd name="T74" fmla="*/ 23 w 38"/>
                <a:gd name="T75" fmla="*/ 106 h 266"/>
                <a:gd name="T76" fmla="*/ 23 w 38"/>
                <a:gd name="T77" fmla="*/ 106 h 266"/>
                <a:gd name="T78" fmla="*/ 35 w 38"/>
                <a:gd name="T79" fmla="*/ 94 h 266"/>
                <a:gd name="T80" fmla="*/ 34 w 38"/>
                <a:gd name="T81" fmla="*/ 1 h 266"/>
                <a:gd name="T82" fmla="*/ 31 w 38"/>
                <a:gd name="T83" fmla="*/ 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66">
                  <a:moveTo>
                    <a:pt x="31" y="5"/>
                  </a:moveTo>
                  <a:cubicBezTo>
                    <a:pt x="31" y="5"/>
                    <a:pt x="31" y="90"/>
                    <a:pt x="26" y="7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90"/>
                    <a:pt x="17" y="7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6" y="92"/>
                    <a:pt x="9" y="7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93"/>
                    <a:pt x="3" y="94"/>
                  </a:cubicBezTo>
                  <a:cubicBezTo>
                    <a:pt x="3" y="94"/>
                    <a:pt x="12" y="99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8" y="135"/>
                    <a:pt x="6" y="141"/>
                    <a:pt x="6" y="149"/>
                  </a:cubicBezTo>
                  <a:cubicBezTo>
                    <a:pt x="3" y="249"/>
                    <a:pt x="3" y="249"/>
                    <a:pt x="3" y="249"/>
                  </a:cubicBezTo>
                  <a:cubicBezTo>
                    <a:pt x="3" y="258"/>
                    <a:pt x="9" y="266"/>
                    <a:pt x="17" y="266"/>
                  </a:cubicBezTo>
                  <a:cubicBezTo>
                    <a:pt x="20" y="266"/>
                    <a:pt x="20" y="266"/>
                    <a:pt x="20" y="266"/>
                  </a:cubicBezTo>
                  <a:cubicBezTo>
                    <a:pt x="27" y="266"/>
                    <a:pt x="33" y="258"/>
                    <a:pt x="33" y="2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2"/>
                    <a:pt x="28" y="136"/>
                    <a:pt x="24" y="133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7" y="98"/>
                    <a:pt x="35" y="94"/>
                  </a:cubicBezTo>
                  <a:cubicBezTo>
                    <a:pt x="38" y="93"/>
                    <a:pt x="34" y="1"/>
                    <a:pt x="34" y="1"/>
                  </a:cubicBez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8610600" y="2224088"/>
              <a:ext cx="139700" cy="1062037"/>
            </a:xfrm>
            <a:custGeom>
              <a:avLst/>
              <a:gdLst>
                <a:gd name="T0" fmla="*/ 37 w 37"/>
                <a:gd name="T1" fmla="*/ 266 h 283"/>
                <a:gd name="T2" fmla="*/ 34 w 37"/>
                <a:gd name="T3" fmla="*/ 166 h 283"/>
                <a:gd name="T4" fmla="*/ 27 w 37"/>
                <a:gd name="T5" fmla="*/ 150 h 283"/>
                <a:gd name="T6" fmla="*/ 26 w 37"/>
                <a:gd name="T7" fmla="*/ 140 h 283"/>
                <a:gd name="T8" fmla="*/ 26 w 37"/>
                <a:gd name="T9" fmla="*/ 140 h 283"/>
                <a:gd name="T10" fmla="*/ 26 w 37"/>
                <a:gd name="T11" fmla="*/ 140 h 283"/>
                <a:gd name="T12" fmla="*/ 26 w 37"/>
                <a:gd name="T13" fmla="*/ 138 h 283"/>
                <a:gd name="T14" fmla="*/ 26 w 37"/>
                <a:gd name="T15" fmla="*/ 137 h 283"/>
                <a:gd name="T16" fmla="*/ 26 w 37"/>
                <a:gd name="T17" fmla="*/ 137 h 283"/>
                <a:gd name="T18" fmla="*/ 26 w 37"/>
                <a:gd name="T19" fmla="*/ 136 h 283"/>
                <a:gd name="T20" fmla="*/ 29 w 37"/>
                <a:gd name="T21" fmla="*/ 135 h 283"/>
                <a:gd name="T22" fmla="*/ 35 w 37"/>
                <a:gd name="T23" fmla="*/ 114 h 283"/>
                <a:gd name="T24" fmla="*/ 35 w 37"/>
                <a:gd name="T25" fmla="*/ 17 h 283"/>
                <a:gd name="T26" fmla="*/ 21 w 37"/>
                <a:gd name="T27" fmla="*/ 16 h 283"/>
                <a:gd name="T28" fmla="*/ 3 w 37"/>
                <a:gd name="T29" fmla="*/ 111 h 283"/>
                <a:gd name="T30" fmla="*/ 17 w 37"/>
                <a:gd name="T31" fmla="*/ 136 h 283"/>
                <a:gd name="T32" fmla="*/ 18 w 37"/>
                <a:gd name="T33" fmla="*/ 137 h 283"/>
                <a:gd name="T34" fmla="*/ 18 w 37"/>
                <a:gd name="T35" fmla="*/ 137 h 283"/>
                <a:gd name="T36" fmla="*/ 18 w 37"/>
                <a:gd name="T37" fmla="*/ 137 h 283"/>
                <a:gd name="T38" fmla="*/ 18 w 37"/>
                <a:gd name="T39" fmla="*/ 138 h 283"/>
                <a:gd name="T40" fmla="*/ 18 w 37"/>
                <a:gd name="T41" fmla="*/ 138 h 283"/>
                <a:gd name="T42" fmla="*/ 18 w 37"/>
                <a:gd name="T43" fmla="*/ 150 h 283"/>
                <a:gd name="T44" fmla="*/ 10 w 37"/>
                <a:gd name="T45" fmla="*/ 166 h 283"/>
                <a:gd name="T46" fmla="*/ 7 w 37"/>
                <a:gd name="T47" fmla="*/ 266 h 283"/>
                <a:gd name="T48" fmla="*/ 21 w 37"/>
                <a:gd name="T49" fmla="*/ 283 h 283"/>
                <a:gd name="T50" fmla="*/ 23 w 37"/>
                <a:gd name="T51" fmla="*/ 283 h 283"/>
                <a:gd name="T52" fmla="*/ 35 w 37"/>
                <a:gd name="T53" fmla="*/ 274 h 283"/>
                <a:gd name="T54" fmla="*/ 35 w 37"/>
                <a:gd name="T55" fmla="*/ 274 h 283"/>
                <a:gd name="T56" fmla="*/ 35 w 37"/>
                <a:gd name="T57" fmla="*/ 274 h 283"/>
                <a:gd name="T58" fmla="*/ 37 w 37"/>
                <a:gd name="T59" fmla="*/ 2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283">
                  <a:moveTo>
                    <a:pt x="37" y="266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34" y="159"/>
                    <a:pt x="32" y="152"/>
                    <a:pt x="27" y="15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5"/>
                    <a:pt x="29" y="135"/>
                    <a:pt x="29" y="135"/>
                  </a:cubicBezTo>
                  <a:cubicBezTo>
                    <a:pt x="36" y="133"/>
                    <a:pt x="35" y="114"/>
                    <a:pt x="35" y="1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3" y="0"/>
                    <a:pt x="21" y="16"/>
                    <a:pt x="21" y="16"/>
                  </a:cubicBezTo>
                  <a:cubicBezTo>
                    <a:pt x="0" y="50"/>
                    <a:pt x="3" y="111"/>
                    <a:pt x="3" y="111"/>
                  </a:cubicBezTo>
                  <a:cubicBezTo>
                    <a:pt x="3" y="131"/>
                    <a:pt x="17" y="136"/>
                    <a:pt x="17" y="136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2" y="151"/>
                    <a:pt x="10" y="158"/>
                    <a:pt x="10" y="166"/>
                  </a:cubicBezTo>
                  <a:cubicBezTo>
                    <a:pt x="7" y="266"/>
                    <a:pt x="7" y="266"/>
                    <a:pt x="7" y="266"/>
                  </a:cubicBezTo>
                  <a:cubicBezTo>
                    <a:pt x="7" y="275"/>
                    <a:pt x="13" y="283"/>
                    <a:pt x="21" y="283"/>
                  </a:cubicBezTo>
                  <a:cubicBezTo>
                    <a:pt x="23" y="283"/>
                    <a:pt x="23" y="283"/>
                    <a:pt x="23" y="283"/>
                  </a:cubicBezTo>
                  <a:cubicBezTo>
                    <a:pt x="28" y="283"/>
                    <a:pt x="33" y="279"/>
                    <a:pt x="35" y="274"/>
                  </a:cubicBezTo>
                  <a:cubicBezTo>
                    <a:pt x="35" y="274"/>
                    <a:pt x="35" y="274"/>
                    <a:pt x="35" y="274"/>
                  </a:cubicBezTo>
                  <a:cubicBezTo>
                    <a:pt x="35" y="274"/>
                    <a:pt x="35" y="274"/>
                    <a:pt x="35" y="274"/>
                  </a:cubicBezTo>
                  <a:cubicBezTo>
                    <a:pt x="36" y="271"/>
                    <a:pt x="37" y="269"/>
                    <a:pt x="37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7591425" y="2303463"/>
              <a:ext cx="982663" cy="982662"/>
            </a:xfrm>
            <a:custGeom>
              <a:avLst/>
              <a:gdLst>
                <a:gd name="T0" fmla="*/ 131 w 262"/>
                <a:gd name="T1" fmla="*/ 0 h 262"/>
                <a:gd name="T2" fmla="*/ 0 w 262"/>
                <a:gd name="T3" fmla="*/ 131 h 262"/>
                <a:gd name="T4" fmla="*/ 131 w 262"/>
                <a:gd name="T5" fmla="*/ 262 h 262"/>
                <a:gd name="T6" fmla="*/ 262 w 262"/>
                <a:gd name="T7" fmla="*/ 131 h 262"/>
                <a:gd name="T8" fmla="*/ 131 w 262"/>
                <a:gd name="T9" fmla="*/ 0 h 262"/>
                <a:gd name="T10" fmla="*/ 131 w 262"/>
                <a:gd name="T11" fmla="*/ 225 h 262"/>
                <a:gd name="T12" fmla="*/ 37 w 262"/>
                <a:gd name="T13" fmla="*/ 131 h 262"/>
                <a:gd name="T14" fmla="*/ 131 w 262"/>
                <a:gd name="T15" fmla="*/ 38 h 262"/>
                <a:gd name="T16" fmla="*/ 224 w 262"/>
                <a:gd name="T17" fmla="*/ 131 h 262"/>
                <a:gd name="T18" fmla="*/ 131 w 262"/>
                <a:gd name="T19" fmla="*/ 2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62">
                  <a:moveTo>
                    <a:pt x="131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  <a:moveTo>
                    <a:pt x="131" y="225"/>
                  </a:moveTo>
                  <a:cubicBezTo>
                    <a:pt x="79" y="225"/>
                    <a:pt x="37" y="183"/>
                    <a:pt x="37" y="131"/>
                  </a:cubicBezTo>
                  <a:cubicBezTo>
                    <a:pt x="37" y="80"/>
                    <a:pt x="79" y="38"/>
                    <a:pt x="131" y="38"/>
                  </a:cubicBezTo>
                  <a:cubicBezTo>
                    <a:pt x="182" y="38"/>
                    <a:pt x="224" y="80"/>
                    <a:pt x="224" y="131"/>
                  </a:cubicBezTo>
                  <a:cubicBezTo>
                    <a:pt x="224" y="183"/>
                    <a:pt x="182" y="225"/>
                    <a:pt x="131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Freeform 334"/>
          <p:cNvSpPr>
            <a:spLocks noChangeAspect="1" noEditPoints="1"/>
          </p:cNvSpPr>
          <p:nvPr/>
        </p:nvSpPr>
        <p:spPr bwMode="auto">
          <a:xfrm>
            <a:off x="1660909" y="1840857"/>
            <a:ext cx="617471" cy="392937"/>
          </a:xfrm>
          <a:custGeom>
            <a:avLst/>
            <a:gdLst/>
            <a:ahLst/>
            <a:cxnLst>
              <a:cxn ang="0">
                <a:pos x="950" y="557"/>
              </a:cxn>
              <a:cxn ang="0">
                <a:pos x="895" y="490"/>
              </a:cxn>
              <a:cxn ang="0">
                <a:pos x="485" y="269"/>
              </a:cxn>
              <a:cxn ang="0">
                <a:pos x="485" y="251"/>
              </a:cxn>
              <a:cxn ang="0">
                <a:pos x="479" y="251"/>
              </a:cxn>
              <a:cxn ang="0">
                <a:pos x="479" y="172"/>
              </a:cxn>
              <a:cxn ang="0">
                <a:pos x="548" y="121"/>
              </a:cxn>
              <a:cxn ang="0">
                <a:pos x="523" y="17"/>
              </a:cxn>
              <a:cxn ang="0">
                <a:pos x="474" y="0"/>
              </a:cxn>
              <a:cxn ang="0">
                <a:pos x="473" y="0"/>
              </a:cxn>
              <a:cxn ang="0">
                <a:pos x="399" y="25"/>
              </a:cxn>
              <a:cxn ang="0">
                <a:pos x="376" y="89"/>
              </a:cxn>
              <a:cxn ang="0">
                <a:pos x="382" y="96"/>
              </a:cxn>
              <a:cxn ang="0">
                <a:pos x="389" y="90"/>
              </a:cxn>
              <a:cxn ang="0">
                <a:pos x="408" y="34"/>
              </a:cxn>
              <a:cxn ang="0">
                <a:pos x="473" y="13"/>
              </a:cxn>
              <a:cxn ang="0">
                <a:pos x="474" y="13"/>
              </a:cxn>
              <a:cxn ang="0">
                <a:pos x="514" y="26"/>
              </a:cxn>
              <a:cxn ang="0">
                <a:pos x="535" y="119"/>
              </a:cxn>
              <a:cxn ang="0">
                <a:pos x="471" y="161"/>
              </a:cxn>
              <a:cxn ang="0">
                <a:pos x="466" y="162"/>
              </a:cxn>
              <a:cxn ang="0">
                <a:pos x="466" y="251"/>
              </a:cxn>
              <a:cxn ang="0">
                <a:pos x="459" y="251"/>
              </a:cxn>
              <a:cxn ang="0">
                <a:pos x="459" y="269"/>
              </a:cxn>
              <a:cxn ang="0">
                <a:pos x="48" y="491"/>
              </a:cxn>
              <a:cxn ang="0">
                <a:pos x="10" y="576"/>
              </a:cxn>
              <a:cxn ang="0">
                <a:pos x="36" y="606"/>
              </a:cxn>
              <a:cxn ang="0">
                <a:pos x="56" y="565"/>
              </a:cxn>
              <a:cxn ang="0">
                <a:pos x="56" y="567"/>
              </a:cxn>
              <a:cxn ang="0">
                <a:pos x="899" y="567"/>
              </a:cxn>
              <a:cxn ang="0">
                <a:pos x="905" y="606"/>
              </a:cxn>
              <a:cxn ang="0">
                <a:pos x="942" y="581"/>
              </a:cxn>
              <a:cxn ang="0">
                <a:pos x="950" y="557"/>
              </a:cxn>
              <a:cxn ang="0">
                <a:pos x="71" y="541"/>
              </a:cxn>
              <a:cxn ang="0">
                <a:pos x="82" y="527"/>
              </a:cxn>
              <a:cxn ang="0">
                <a:pos x="348" y="357"/>
              </a:cxn>
              <a:cxn ang="0">
                <a:pos x="478" y="337"/>
              </a:cxn>
              <a:cxn ang="0">
                <a:pos x="589" y="357"/>
              </a:cxn>
              <a:cxn ang="0">
                <a:pos x="867" y="523"/>
              </a:cxn>
              <a:cxn ang="0">
                <a:pos x="886" y="541"/>
              </a:cxn>
              <a:cxn ang="0">
                <a:pos x="71" y="541"/>
              </a:cxn>
            </a:cxnLst>
            <a:rect l="0" t="0" r="r" b="b"/>
            <a:pathLst>
              <a:path w="951" h="606">
                <a:moveTo>
                  <a:pt x="950" y="557"/>
                </a:moveTo>
                <a:cubicBezTo>
                  <a:pt x="948" y="538"/>
                  <a:pt x="931" y="517"/>
                  <a:pt x="895" y="490"/>
                </a:cubicBezTo>
                <a:cubicBezTo>
                  <a:pt x="817" y="432"/>
                  <a:pt x="532" y="292"/>
                  <a:pt x="485" y="269"/>
                </a:cubicBezTo>
                <a:cubicBezTo>
                  <a:pt x="485" y="251"/>
                  <a:pt x="485" y="251"/>
                  <a:pt x="485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79" y="172"/>
                  <a:pt x="479" y="172"/>
                  <a:pt x="479" y="172"/>
                </a:cubicBezTo>
                <a:cubicBezTo>
                  <a:pt x="495" y="168"/>
                  <a:pt x="543" y="153"/>
                  <a:pt x="548" y="121"/>
                </a:cubicBezTo>
                <a:cubicBezTo>
                  <a:pt x="552" y="96"/>
                  <a:pt x="551" y="46"/>
                  <a:pt x="523" y="17"/>
                </a:cubicBezTo>
                <a:cubicBezTo>
                  <a:pt x="512" y="6"/>
                  <a:pt x="495" y="0"/>
                  <a:pt x="474" y="0"/>
                </a:cubicBezTo>
                <a:cubicBezTo>
                  <a:pt x="473" y="0"/>
                  <a:pt x="473" y="0"/>
                  <a:pt x="473" y="0"/>
                </a:cubicBezTo>
                <a:cubicBezTo>
                  <a:pt x="445" y="0"/>
                  <a:pt x="414" y="10"/>
                  <a:pt x="399" y="25"/>
                </a:cubicBezTo>
                <a:cubicBezTo>
                  <a:pt x="378" y="45"/>
                  <a:pt x="376" y="87"/>
                  <a:pt x="376" y="89"/>
                </a:cubicBezTo>
                <a:cubicBezTo>
                  <a:pt x="375" y="92"/>
                  <a:pt x="378" y="96"/>
                  <a:pt x="382" y="96"/>
                </a:cubicBezTo>
                <a:cubicBezTo>
                  <a:pt x="385" y="96"/>
                  <a:pt x="388" y="93"/>
                  <a:pt x="389" y="90"/>
                </a:cubicBezTo>
                <a:cubicBezTo>
                  <a:pt x="389" y="89"/>
                  <a:pt x="391" y="51"/>
                  <a:pt x="408" y="34"/>
                </a:cubicBezTo>
                <a:cubicBezTo>
                  <a:pt x="420" y="22"/>
                  <a:pt x="448" y="13"/>
                  <a:pt x="473" y="13"/>
                </a:cubicBezTo>
                <a:cubicBezTo>
                  <a:pt x="473" y="13"/>
                  <a:pt x="473" y="13"/>
                  <a:pt x="474" y="13"/>
                </a:cubicBezTo>
                <a:cubicBezTo>
                  <a:pt x="486" y="13"/>
                  <a:pt x="503" y="15"/>
                  <a:pt x="514" y="26"/>
                </a:cubicBezTo>
                <a:cubicBezTo>
                  <a:pt x="538" y="51"/>
                  <a:pt x="539" y="96"/>
                  <a:pt x="535" y="119"/>
                </a:cubicBezTo>
                <a:cubicBezTo>
                  <a:pt x="531" y="143"/>
                  <a:pt x="487" y="157"/>
                  <a:pt x="471" y="161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6" y="251"/>
                  <a:pt x="466" y="251"/>
                  <a:pt x="466" y="251"/>
                </a:cubicBezTo>
                <a:cubicBezTo>
                  <a:pt x="459" y="251"/>
                  <a:pt x="459" y="251"/>
                  <a:pt x="459" y="251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11" y="291"/>
                  <a:pt x="131" y="419"/>
                  <a:pt x="48" y="491"/>
                </a:cubicBezTo>
                <a:cubicBezTo>
                  <a:pt x="14" y="520"/>
                  <a:pt x="0" y="552"/>
                  <a:pt x="10" y="576"/>
                </a:cubicBezTo>
                <a:cubicBezTo>
                  <a:pt x="36" y="606"/>
                  <a:pt x="36" y="606"/>
                  <a:pt x="36" y="606"/>
                </a:cubicBezTo>
                <a:cubicBezTo>
                  <a:pt x="36" y="606"/>
                  <a:pt x="45" y="586"/>
                  <a:pt x="56" y="565"/>
                </a:cubicBezTo>
                <a:cubicBezTo>
                  <a:pt x="56" y="567"/>
                  <a:pt x="56" y="567"/>
                  <a:pt x="56" y="567"/>
                </a:cubicBezTo>
                <a:cubicBezTo>
                  <a:pt x="899" y="567"/>
                  <a:pt x="899" y="567"/>
                  <a:pt x="899" y="567"/>
                </a:cubicBezTo>
                <a:cubicBezTo>
                  <a:pt x="906" y="588"/>
                  <a:pt x="905" y="606"/>
                  <a:pt x="905" y="606"/>
                </a:cubicBezTo>
                <a:cubicBezTo>
                  <a:pt x="942" y="581"/>
                  <a:pt x="942" y="581"/>
                  <a:pt x="942" y="581"/>
                </a:cubicBezTo>
                <a:cubicBezTo>
                  <a:pt x="948" y="575"/>
                  <a:pt x="951" y="566"/>
                  <a:pt x="950" y="557"/>
                </a:cubicBezTo>
                <a:close/>
                <a:moveTo>
                  <a:pt x="71" y="541"/>
                </a:moveTo>
                <a:cubicBezTo>
                  <a:pt x="75" y="536"/>
                  <a:pt x="79" y="531"/>
                  <a:pt x="82" y="527"/>
                </a:cubicBezTo>
                <a:cubicBezTo>
                  <a:pt x="128" y="480"/>
                  <a:pt x="251" y="409"/>
                  <a:pt x="348" y="357"/>
                </a:cubicBezTo>
                <a:cubicBezTo>
                  <a:pt x="406" y="327"/>
                  <a:pt x="427" y="337"/>
                  <a:pt x="478" y="337"/>
                </a:cubicBezTo>
                <a:cubicBezTo>
                  <a:pt x="533" y="337"/>
                  <a:pt x="534" y="327"/>
                  <a:pt x="589" y="357"/>
                </a:cubicBezTo>
                <a:cubicBezTo>
                  <a:pt x="689" y="412"/>
                  <a:pt x="819" y="486"/>
                  <a:pt x="867" y="523"/>
                </a:cubicBezTo>
                <a:cubicBezTo>
                  <a:pt x="875" y="528"/>
                  <a:pt x="881" y="535"/>
                  <a:pt x="886" y="541"/>
                </a:cubicBezTo>
                <a:lnTo>
                  <a:pt x="71" y="541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8" name="Group 378"/>
          <p:cNvGrpSpPr>
            <a:grpSpLocks noChangeAspect="1"/>
          </p:cNvGrpSpPr>
          <p:nvPr/>
        </p:nvGrpSpPr>
        <p:grpSpPr>
          <a:xfrm>
            <a:off x="1710875" y="3224823"/>
            <a:ext cx="501574" cy="448046"/>
            <a:chOff x="6005513" y="2249488"/>
            <a:chExt cx="803275" cy="717550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065838" y="2641600"/>
              <a:ext cx="219075" cy="195263"/>
            </a:xfrm>
            <a:custGeom>
              <a:avLst/>
              <a:gdLst/>
              <a:ahLst/>
              <a:cxnLst>
                <a:cxn ang="0">
                  <a:pos x="105" y="73"/>
                </a:cxn>
                <a:cxn ang="0">
                  <a:pos x="84" y="94"/>
                </a:cxn>
                <a:cxn ang="0">
                  <a:pos x="21" y="94"/>
                </a:cxn>
                <a:cxn ang="0">
                  <a:pos x="0" y="73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84" y="0"/>
                </a:cxn>
                <a:cxn ang="0">
                  <a:pos x="105" y="21"/>
                </a:cxn>
                <a:cxn ang="0">
                  <a:pos x="105" y="73"/>
                </a:cxn>
              </a:cxnLst>
              <a:rect l="0" t="0" r="r" b="b"/>
              <a:pathLst>
                <a:path w="105" h="94">
                  <a:moveTo>
                    <a:pt x="105" y="73"/>
                  </a:moveTo>
                  <a:cubicBezTo>
                    <a:pt x="105" y="85"/>
                    <a:pt x="96" y="94"/>
                    <a:pt x="84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10" y="94"/>
                    <a:pt x="0" y="85"/>
                    <a:pt x="0" y="7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6" y="0"/>
                    <a:pt x="105" y="10"/>
                    <a:pt x="105" y="21"/>
                  </a:cubicBezTo>
                  <a:lnTo>
                    <a:pt x="105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6297613" y="2641600"/>
              <a:ext cx="219075" cy="195263"/>
            </a:xfrm>
            <a:custGeom>
              <a:avLst/>
              <a:gdLst/>
              <a:ahLst/>
              <a:cxnLst>
                <a:cxn ang="0">
                  <a:pos x="105" y="73"/>
                </a:cxn>
                <a:cxn ang="0">
                  <a:pos x="84" y="94"/>
                </a:cxn>
                <a:cxn ang="0">
                  <a:pos x="21" y="94"/>
                </a:cxn>
                <a:cxn ang="0">
                  <a:pos x="0" y="73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84" y="0"/>
                </a:cxn>
                <a:cxn ang="0">
                  <a:pos x="105" y="21"/>
                </a:cxn>
                <a:cxn ang="0">
                  <a:pos x="105" y="73"/>
                </a:cxn>
              </a:cxnLst>
              <a:rect l="0" t="0" r="r" b="b"/>
              <a:pathLst>
                <a:path w="105" h="94">
                  <a:moveTo>
                    <a:pt x="105" y="73"/>
                  </a:moveTo>
                  <a:cubicBezTo>
                    <a:pt x="105" y="85"/>
                    <a:pt x="95" y="94"/>
                    <a:pt x="84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9" y="94"/>
                    <a:pt x="0" y="85"/>
                    <a:pt x="0" y="7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0"/>
                    <a:pt x="105" y="10"/>
                    <a:pt x="105" y="21"/>
                  </a:cubicBezTo>
                  <a:lnTo>
                    <a:pt x="105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527801" y="2641600"/>
              <a:ext cx="219075" cy="195263"/>
            </a:xfrm>
            <a:custGeom>
              <a:avLst/>
              <a:gdLst/>
              <a:ahLst/>
              <a:cxnLst>
                <a:cxn ang="0">
                  <a:pos x="105" y="73"/>
                </a:cxn>
                <a:cxn ang="0">
                  <a:pos x="83" y="94"/>
                </a:cxn>
                <a:cxn ang="0">
                  <a:pos x="21" y="94"/>
                </a:cxn>
                <a:cxn ang="0">
                  <a:pos x="0" y="73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83" y="0"/>
                </a:cxn>
                <a:cxn ang="0">
                  <a:pos x="105" y="21"/>
                </a:cxn>
                <a:cxn ang="0">
                  <a:pos x="105" y="73"/>
                </a:cxn>
              </a:cxnLst>
              <a:rect l="0" t="0" r="r" b="b"/>
              <a:pathLst>
                <a:path w="105" h="94">
                  <a:moveTo>
                    <a:pt x="105" y="73"/>
                  </a:moveTo>
                  <a:cubicBezTo>
                    <a:pt x="105" y="85"/>
                    <a:pt x="95" y="94"/>
                    <a:pt x="83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9" y="94"/>
                    <a:pt x="0" y="85"/>
                    <a:pt x="0" y="7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5" y="0"/>
                    <a:pt x="105" y="10"/>
                    <a:pt x="105" y="21"/>
                  </a:cubicBezTo>
                  <a:lnTo>
                    <a:pt x="105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005513" y="2727325"/>
              <a:ext cx="803275" cy="239713"/>
            </a:xfrm>
            <a:custGeom>
              <a:avLst/>
              <a:gdLst/>
              <a:ahLst/>
              <a:cxnLst>
                <a:cxn ang="0">
                  <a:pos x="385" y="12"/>
                </a:cxn>
                <a:cxn ang="0">
                  <a:pos x="373" y="0"/>
                </a:cxn>
                <a:cxn ang="0">
                  <a:pos x="361" y="12"/>
                </a:cxn>
                <a:cxn ang="0">
                  <a:pos x="361" y="67"/>
                </a:cxn>
                <a:cxn ang="0">
                  <a:pos x="24" y="67"/>
                </a:cxn>
                <a:cxn ang="0">
                  <a:pos x="24" y="12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4"/>
                </a:cxn>
                <a:cxn ang="0">
                  <a:pos x="11" y="115"/>
                </a:cxn>
                <a:cxn ang="0">
                  <a:pos x="22" y="115"/>
                </a:cxn>
                <a:cxn ang="0">
                  <a:pos x="362" y="115"/>
                </a:cxn>
                <a:cxn ang="0">
                  <a:pos x="374" y="115"/>
                </a:cxn>
                <a:cxn ang="0">
                  <a:pos x="385" y="104"/>
                </a:cxn>
                <a:cxn ang="0">
                  <a:pos x="385" y="103"/>
                </a:cxn>
                <a:cxn ang="0">
                  <a:pos x="385" y="103"/>
                </a:cxn>
                <a:cxn ang="0">
                  <a:pos x="385" y="12"/>
                </a:cxn>
              </a:cxnLst>
              <a:rect l="0" t="0" r="r" b="b"/>
              <a:pathLst>
                <a:path w="385" h="115">
                  <a:moveTo>
                    <a:pt x="385" y="12"/>
                  </a:moveTo>
                  <a:cubicBezTo>
                    <a:pt x="385" y="6"/>
                    <a:pt x="379" y="0"/>
                    <a:pt x="373" y="0"/>
                  </a:cubicBezTo>
                  <a:cubicBezTo>
                    <a:pt x="366" y="0"/>
                    <a:pt x="361" y="6"/>
                    <a:pt x="361" y="12"/>
                  </a:cubicBezTo>
                  <a:cubicBezTo>
                    <a:pt x="361" y="67"/>
                    <a:pt x="361" y="67"/>
                    <a:pt x="361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1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362" y="115"/>
                    <a:pt x="362" y="115"/>
                    <a:pt x="362" y="115"/>
                  </a:cubicBezTo>
                  <a:cubicBezTo>
                    <a:pt x="374" y="115"/>
                    <a:pt x="374" y="115"/>
                    <a:pt x="374" y="115"/>
                  </a:cubicBezTo>
                  <a:cubicBezTo>
                    <a:pt x="380" y="115"/>
                    <a:pt x="385" y="110"/>
                    <a:pt x="385" y="104"/>
                  </a:cubicBezTo>
                  <a:cubicBezTo>
                    <a:pt x="385" y="104"/>
                    <a:pt x="385" y="104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lnTo>
                    <a:pt x="385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0"/>
            <p:cNvSpPr>
              <a:spLocks/>
            </p:cNvSpPr>
            <p:nvPr/>
          </p:nvSpPr>
          <p:spPr bwMode="auto">
            <a:xfrm>
              <a:off x="6381751" y="2249488"/>
              <a:ext cx="49213" cy="2698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23" y="2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11" y="13"/>
                </a:cxn>
              </a:cxnLst>
              <a:rect l="0" t="0" r="r" b="b"/>
              <a:pathLst>
                <a:path w="23" h="13">
                  <a:moveTo>
                    <a:pt x="11" y="13"/>
                  </a:moveTo>
                  <a:cubicBezTo>
                    <a:pt x="18" y="13"/>
                    <a:pt x="23" y="8"/>
                    <a:pt x="23" y="2"/>
                  </a:cubicBezTo>
                  <a:cubicBezTo>
                    <a:pt x="23" y="0"/>
                    <a:pt x="17" y="0"/>
                    <a:pt x="11" y="0"/>
                  </a:cubicBezTo>
                  <a:cubicBezTo>
                    <a:pt x="6" y="0"/>
                    <a:pt x="0" y="0"/>
                    <a:pt x="0" y="2"/>
                  </a:cubicBezTo>
                  <a:cubicBezTo>
                    <a:pt x="0" y="8"/>
                    <a:pt x="5" y="13"/>
                    <a:pt x="11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171"/>
            <p:cNvSpPr>
              <a:spLocks noChangeArrowheads="1"/>
            </p:cNvSpPr>
            <p:nvPr/>
          </p:nvSpPr>
          <p:spPr bwMode="auto">
            <a:xfrm>
              <a:off x="6403976" y="2263775"/>
              <a:ext cx="6350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5" name="Group 95"/>
          <p:cNvGrpSpPr>
            <a:grpSpLocks noChangeAspect="1"/>
          </p:cNvGrpSpPr>
          <p:nvPr/>
        </p:nvGrpSpPr>
        <p:grpSpPr>
          <a:xfrm>
            <a:off x="1714507" y="3858925"/>
            <a:ext cx="493147" cy="357215"/>
            <a:chOff x="5673725" y="3644900"/>
            <a:chExt cx="990600" cy="717550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5673725" y="3644900"/>
              <a:ext cx="990600" cy="717550"/>
            </a:xfrm>
            <a:custGeom>
              <a:avLst/>
              <a:gdLst/>
              <a:ahLst/>
              <a:cxnLst>
                <a:cxn ang="0">
                  <a:pos x="564" y="20"/>
                </a:cxn>
                <a:cxn ang="0">
                  <a:pos x="558" y="6"/>
                </a:cxn>
                <a:cxn ang="0">
                  <a:pos x="82" y="0"/>
                </a:cxn>
                <a:cxn ang="0">
                  <a:pos x="68" y="6"/>
                </a:cxn>
                <a:cxn ang="0">
                  <a:pos x="62" y="376"/>
                </a:cxn>
                <a:cxn ang="0">
                  <a:pos x="24" y="376"/>
                </a:cxn>
                <a:cxn ang="0">
                  <a:pos x="2" y="394"/>
                </a:cxn>
                <a:cxn ang="0">
                  <a:pos x="0" y="422"/>
                </a:cxn>
                <a:cxn ang="0">
                  <a:pos x="2" y="434"/>
                </a:cxn>
                <a:cxn ang="0">
                  <a:pos x="24" y="450"/>
                </a:cxn>
                <a:cxn ang="0">
                  <a:pos x="594" y="452"/>
                </a:cxn>
                <a:cxn ang="0">
                  <a:pos x="614" y="442"/>
                </a:cxn>
                <a:cxn ang="0">
                  <a:pos x="624" y="422"/>
                </a:cxn>
                <a:cxn ang="0">
                  <a:pos x="622" y="400"/>
                </a:cxn>
                <a:cxn ang="0">
                  <a:pos x="606" y="378"/>
                </a:cxn>
                <a:cxn ang="0">
                  <a:pos x="594" y="376"/>
                </a:cxn>
                <a:cxn ang="0">
                  <a:pos x="80" y="20"/>
                </a:cxn>
                <a:cxn ang="0">
                  <a:pos x="542" y="18"/>
                </a:cxn>
                <a:cxn ang="0">
                  <a:pos x="544" y="380"/>
                </a:cxn>
                <a:cxn ang="0">
                  <a:pos x="82" y="382"/>
                </a:cxn>
                <a:cxn ang="0">
                  <a:pos x="272" y="426"/>
                </a:cxn>
                <a:cxn ang="0">
                  <a:pos x="262" y="422"/>
                </a:cxn>
                <a:cxn ang="0">
                  <a:pos x="260" y="414"/>
                </a:cxn>
                <a:cxn ang="0">
                  <a:pos x="266" y="402"/>
                </a:cxn>
                <a:cxn ang="0">
                  <a:pos x="276" y="402"/>
                </a:cxn>
                <a:cxn ang="0">
                  <a:pos x="284" y="414"/>
                </a:cxn>
                <a:cxn ang="0">
                  <a:pos x="280" y="422"/>
                </a:cxn>
                <a:cxn ang="0">
                  <a:pos x="272" y="426"/>
                </a:cxn>
                <a:cxn ang="0">
                  <a:pos x="306" y="426"/>
                </a:cxn>
                <a:cxn ang="0">
                  <a:pos x="300" y="414"/>
                </a:cxn>
                <a:cxn ang="0">
                  <a:pos x="302" y="406"/>
                </a:cxn>
                <a:cxn ang="0">
                  <a:pos x="312" y="402"/>
                </a:cxn>
                <a:cxn ang="0">
                  <a:pos x="324" y="408"/>
                </a:cxn>
                <a:cxn ang="0">
                  <a:pos x="324" y="418"/>
                </a:cxn>
                <a:cxn ang="0">
                  <a:pos x="312" y="426"/>
                </a:cxn>
                <a:cxn ang="0">
                  <a:pos x="352" y="426"/>
                </a:cxn>
                <a:cxn ang="0">
                  <a:pos x="340" y="418"/>
                </a:cxn>
                <a:cxn ang="0">
                  <a:pos x="340" y="408"/>
                </a:cxn>
                <a:cxn ang="0">
                  <a:pos x="352" y="402"/>
                </a:cxn>
                <a:cxn ang="0">
                  <a:pos x="360" y="406"/>
                </a:cxn>
                <a:cxn ang="0">
                  <a:pos x="364" y="414"/>
                </a:cxn>
                <a:cxn ang="0">
                  <a:pos x="356" y="426"/>
                </a:cxn>
                <a:cxn ang="0">
                  <a:pos x="568" y="426"/>
                </a:cxn>
                <a:cxn ang="0">
                  <a:pos x="568" y="402"/>
                </a:cxn>
              </a:cxnLst>
              <a:rect l="0" t="0" r="r" b="b"/>
              <a:pathLst>
                <a:path w="624" h="452">
                  <a:moveTo>
                    <a:pt x="594" y="376"/>
                  </a:moveTo>
                  <a:lnTo>
                    <a:pt x="564" y="376"/>
                  </a:lnTo>
                  <a:lnTo>
                    <a:pt x="564" y="20"/>
                  </a:lnTo>
                  <a:lnTo>
                    <a:pt x="564" y="20"/>
                  </a:lnTo>
                  <a:lnTo>
                    <a:pt x="562" y="12"/>
                  </a:lnTo>
                  <a:lnTo>
                    <a:pt x="558" y="6"/>
                  </a:lnTo>
                  <a:lnTo>
                    <a:pt x="550" y="2"/>
                  </a:lnTo>
                  <a:lnTo>
                    <a:pt x="54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2" y="20"/>
                  </a:lnTo>
                  <a:lnTo>
                    <a:pt x="62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24" y="376"/>
                  </a:lnTo>
                  <a:lnTo>
                    <a:pt x="18" y="378"/>
                  </a:lnTo>
                  <a:lnTo>
                    <a:pt x="8" y="384"/>
                  </a:lnTo>
                  <a:lnTo>
                    <a:pt x="2" y="394"/>
                  </a:lnTo>
                  <a:lnTo>
                    <a:pt x="0" y="400"/>
                  </a:lnTo>
                  <a:lnTo>
                    <a:pt x="0" y="40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8" y="442"/>
                  </a:lnTo>
                  <a:lnTo>
                    <a:pt x="18" y="450"/>
                  </a:lnTo>
                  <a:lnTo>
                    <a:pt x="24" y="450"/>
                  </a:lnTo>
                  <a:lnTo>
                    <a:pt x="30" y="452"/>
                  </a:lnTo>
                  <a:lnTo>
                    <a:pt x="594" y="452"/>
                  </a:lnTo>
                  <a:lnTo>
                    <a:pt x="594" y="452"/>
                  </a:lnTo>
                  <a:lnTo>
                    <a:pt x="600" y="450"/>
                  </a:lnTo>
                  <a:lnTo>
                    <a:pt x="606" y="450"/>
                  </a:lnTo>
                  <a:lnTo>
                    <a:pt x="614" y="442"/>
                  </a:lnTo>
                  <a:lnTo>
                    <a:pt x="620" y="434"/>
                  </a:lnTo>
                  <a:lnTo>
                    <a:pt x="622" y="428"/>
                  </a:lnTo>
                  <a:lnTo>
                    <a:pt x="624" y="422"/>
                  </a:lnTo>
                  <a:lnTo>
                    <a:pt x="624" y="406"/>
                  </a:lnTo>
                  <a:lnTo>
                    <a:pt x="624" y="406"/>
                  </a:lnTo>
                  <a:lnTo>
                    <a:pt x="622" y="400"/>
                  </a:lnTo>
                  <a:lnTo>
                    <a:pt x="620" y="394"/>
                  </a:lnTo>
                  <a:lnTo>
                    <a:pt x="614" y="384"/>
                  </a:lnTo>
                  <a:lnTo>
                    <a:pt x="606" y="378"/>
                  </a:lnTo>
                  <a:lnTo>
                    <a:pt x="600" y="376"/>
                  </a:lnTo>
                  <a:lnTo>
                    <a:pt x="594" y="376"/>
                  </a:lnTo>
                  <a:lnTo>
                    <a:pt x="594" y="376"/>
                  </a:lnTo>
                  <a:close/>
                  <a:moveTo>
                    <a:pt x="80" y="380"/>
                  </a:moveTo>
                  <a:lnTo>
                    <a:pt x="80" y="20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4" y="20"/>
                  </a:lnTo>
                  <a:lnTo>
                    <a:pt x="544" y="380"/>
                  </a:lnTo>
                  <a:lnTo>
                    <a:pt x="544" y="380"/>
                  </a:lnTo>
                  <a:lnTo>
                    <a:pt x="542" y="382"/>
                  </a:lnTo>
                  <a:lnTo>
                    <a:pt x="82" y="382"/>
                  </a:lnTo>
                  <a:lnTo>
                    <a:pt x="82" y="382"/>
                  </a:lnTo>
                  <a:lnTo>
                    <a:pt x="80" y="380"/>
                  </a:lnTo>
                  <a:lnTo>
                    <a:pt x="80" y="380"/>
                  </a:lnTo>
                  <a:close/>
                  <a:moveTo>
                    <a:pt x="272" y="426"/>
                  </a:moveTo>
                  <a:lnTo>
                    <a:pt x="272" y="426"/>
                  </a:lnTo>
                  <a:lnTo>
                    <a:pt x="266" y="426"/>
                  </a:lnTo>
                  <a:lnTo>
                    <a:pt x="262" y="422"/>
                  </a:lnTo>
                  <a:lnTo>
                    <a:pt x="260" y="418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08"/>
                  </a:lnTo>
                  <a:lnTo>
                    <a:pt x="262" y="406"/>
                  </a:lnTo>
                  <a:lnTo>
                    <a:pt x="26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80" y="406"/>
                  </a:lnTo>
                  <a:lnTo>
                    <a:pt x="284" y="408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8"/>
                  </a:lnTo>
                  <a:lnTo>
                    <a:pt x="280" y="422"/>
                  </a:lnTo>
                  <a:lnTo>
                    <a:pt x="276" y="426"/>
                  </a:lnTo>
                  <a:lnTo>
                    <a:pt x="272" y="426"/>
                  </a:lnTo>
                  <a:lnTo>
                    <a:pt x="272" y="426"/>
                  </a:lnTo>
                  <a:close/>
                  <a:moveTo>
                    <a:pt x="312" y="426"/>
                  </a:moveTo>
                  <a:lnTo>
                    <a:pt x="312" y="426"/>
                  </a:lnTo>
                  <a:lnTo>
                    <a:pt x="306" y="426"/>
                  </a:lnTo>
                  <a:lnTo>
                    <a:pt x="302" y="422"/>
                  </a:lnTo>
                  <a:lnTo>
                    <a:pt x="300" y="418"/>
                  </a:lnTo>
                  <a:lnTo>
                    <a:pt x="300" y="414"/>
                  </a:lnTo>
                  <a:lnTo>
                    <a:pt x="300" y="414"/>
                  </a:lnTo>
                  <a:lnTo>
                    <a:pt x="300" y="408"/>
                  </a:lnTo>
                  <a:lnTo>
                    <a:pt x="302" y="406"/>
                  </a:lnTo>
                  <a:lnTo>
                    <a:pt x="306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20" y="406"/>
                  </a:lnTo>
                  <a:lnTo>
                    <a:pt x="324" y="408"/>
                  </a:lnTo>
                  <a:lnTo>
                    <a:pt x="324" y="414"/>
                  </a:lnTo>
                  <a:lnTo>
                    <a:pt x="324" y="414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16" y="426"/>
                  </a:lnTo>
                  <a:lnTo>
                    <a:pt x="312" y="426"/>
                  </a:lnTo>
                  <a:lnTo>
                    <a:pt x="312" y="426"/>
                  </a:lnTo>
                  <a:close/>
                  <a:moveTo>
                    <a:pt x="352" y="426"/>
                  </a:moveTo>
                  <a:lnTo>
                    <a:pt x="352" y="426"/>
                  </a:lnTo>
                  <a:lnTo>
                    <a:pt x="348" y="426"/>
                  </a:lnTo>
                  <a:lnTo>
                    <a:pt x="344" y="422"/>
                  </a:lnTo>
                  <a:lnTo>
                    <a:pt x="340" y="418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08"/>
                  </a:lnTo>
                  <a:lnTo>
                    <a:pt x="344" y="406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2" y="402"/>
                  </a:lnTo>
                  <a:lnTo>
                    <a:pt x="356" y="402"/>
                  </a:lnTo>
                  <a:lnTo>
                    <a:pt x="360" y="406"/>
                  </a:lnTo>
                  <a:lnTo>
                    <a:pt x="364" y="408"/>
                  </a:lnTo>
                  <a:lnTo>
                    <a:pt x="364" y="414"/>
                  </a:lnTo>
                  <a:lnTo>
                    <a:pt x="364" y="414"/>
                  </a:lnTo>
                  <a:lnTo>
                    <a:pt x="364" y="418"/>
                  </a:lnTo>
                  <a:lnTo>
                    <a:pt x="360" y="422"/>
                  </a:lnTo>
                  <a:lnTo>
                    <a:pt x="356" y="426"/>
                  </a:lnTo>
                  <a:lnTo>
                    <a:pt x="352" y="426"/>
                  </a:lnTo>
                  <a:lnTo>
                    <a:pt x="352" y="426"/>
                  </a:lnTo>
                  <a:close/>
                  <a:moveTo>
                    <a:pt x="568" y="426"/>
                  </a:moveTo>
                  <a:lnTo>
                    <a:pt x="446" y="426"/>
                  </a:lnTo>
                  <a:lnTo>
                    <a:pt x="446" y="402"/>
                  </a:lnTo>
                  <a:lnTo>
                    <a:pt x="568" y="402"/>
                  </a:lnTo>
                  <a:lnTo>
                    <a:pt x="568" y="4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5972175" y="3759200"/>
              <a:ext cx="393700" cy="984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22" y="52"/>
                </a:cxn>
                <a:cxn ang="0">
                  <a:pos x="36" y="44"/>
                </a:cxn>
                <a:cxn ang="0">
                  <a:pos x="50" y="36"/>
                </a:cxn>
                <a:cxn ang="0">
                  <a:pos x="64" y="30"/>
                </a:cxn>
                <a:cxn ang="0">
                  <a:pos x="78" y="26"/>
                </a:cxn>
                <a:cxn ang="0">
                  <a:pos x="94" y="22"/>
                </a:cxn>
                <a:cxn ang="0">
                  <a:pos x="108" y="20"/>
                </a:cxn>
                <a:cxn ang="0">
                  <a:pos x="124" y="20"/>
                </a:cxn>
                <a:cxn ang="0">
                  <a:pos x="138" y="20"/>
                </a:cxn>
                <a:cxn ang="0">
                  <a:pos x="154" y="22"/>
                </a:cxn>
                <a:cxn ang="0">
                  <a:pos x="170" y="26"/>
                </a:cxn>
                <a:cxn ang="0">
                  <a:pos x="184" y="30"/>
                </a:cxn>
                <a:cxn ang="0">
                  <a:pos x="198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38" y="60"/>
                </a:cxn>
                <a:cxn ang="0">
                  <a:pos x="248" y="44"/>
                </a:cxn>
                <a:cxn ang="0">
                  <a:pos x="248" y="44"/>
                </a:cxn>
                <a:cxn ang="0">
                  <a:pos x="234" y="32"/>
                </a:cxn>
                <a:cxn ang="0">
                  <a:pos x="220" y="24"/>
                </a:cxn>
                <a:cxn ang="0">
                  <a:pos x="204" y="16"/>
                </a:cxn>
                <a:cxn ang="0">
                  <a:pos x="188" y="10"/>
                </a:cxn>
                <a:cxn ang="0">
                  <a:pos x="172" y="6"/>
                </a:cxn>
                <a:cxn ang="0">
                  <a:pos x="156" y="2"/>
                </a:cxn>
                <a:cxn ang="0">
                  <a:pos x="140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0" y="2"/>
                </a:cxn>
                <a:cxn ang="0">
                  <a:pos x="74" y="6"/>
                </a:cxn>
                <a:cxn ang="0">
                  <a:pos x="58" y="10"/>
                </a:cxn>
                <a:cxn ang="0">
                  <a:pos x="42" y="18"/>
                </a:cxn>
                <a:cxn ang="0">
                  <a:pos x="28" y="24"/>
                </a:cxn>
                <a:cxn ang="0">
                  <a:pos x="14" y="3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248" h="62">
                  <a:moveTo>
                    <a:pt x="0" y="44"/>
                  </a:moveTo>
                  <a:lnTo>
                    <a:pt x="10" y="62"/>
                  </a:lnTo>
                  <a:lnTo>
                    <a:pt x="10" y="62"/>
                  </a:lnTo>
                  <a:lnTo>
                    <a:pt x="22" y="52"/>
                  </a:lnTo>
                  <a:lnTo>
                    <a:pt x="36" y="44"/>
                  </a:lnTo>
                  <a:lnTo>
                    <a:pt x="50" y="36"/>
                  </a:lnTo>
                  <a:lnTo>
                    <a:pt x="64" y="30"/>
                  </a:lnTo>
                  <a:lnTo>
                    <a:pt x="78" y="26"/>
                  </a:lnTo>
                  <a:lnTo>
                    <a:pt x="94" y="22"/>
                  </a:lnTo>
                  <a:lnTo>
                    <a:pt x="108" y="20"/>
                  </a:lnTo>
                  <a:lnTo>
                    <a:pt x="124" y="20"/>
                  </a:lnTo>
                  <a:lnTo>
                    <a:pt x="138" y="20"/>
                  </a:lnTo>
                  <a:lnTo>
                    <a:pt x="154" y="22"/>
                  </a:lnTo>
                  <a:lnTo>
                    <a:pt x="170" y="26"/>
                  </a:lnTo>
                  <a:lnTo>
                    <a:pt x="184" y="30"/>
                  </a:lnTo>
                  <a:lnTo>
                    <a:pt x="198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38" y="60"/>
                  </a:lnTo>
                  <a:lnTo>
                    <a:pt x="248" y="44"/>
                  </a:lnTo>
                  <a:lnTo>
                    <a:pt x="248" y="44"/>
                  </a:lnTo>
                  <a:lnTo>
                    <a:pt x="234" y="32"/>
                  </a:lnTo>
                  <a:lnTo>
                    <a:pt x="220" y="24"/>
                  </a:lnTo>
                  <a:lnTo>
                    <a:pt x="204" y="16"/>
                  </a:lnTo>
                  <a:lnTo>
                    <a:pt x="188" y="10"/>
                  </a:lnTo>
                  <a:lnTo>
                    <a:pt x="172" y="6"/>
                  </a:lnTo>
                  <a:lnTo>
                    <a:pt x="156" y="2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0" y="2"/>
                  </a:lnTo>
                  <a:lnTo>
                    <a:pt x="74" y="6"/>
                  </a:lnTo>
                  <a:lnTo>
                    <a:pt x="58" y="10"/>
                  </a:lnTo>
                  <a:lnTo>
                    <a:pt x="42" y="18"/>
                  </a:lnTo>
                  <a:lnTo>
                    <a:pt x="28" y="24"/>
                  </a:lnTo>
                  <a:lnTo>
                    <a:pt x="14" y="3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6130925" y="4038600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8" y="40"/>
                </a:cxn>
                <a:cxn ang="0">
                  <a:pos x="14" y="46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34" y="46"/>
                </a:cxn>
                <a:cxn ang="0">
                  <a:pos x="42" y="40"/>
                </a:cxn>
                <a:cxn ang="0">
                  <a:pos x="46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14"/>
                </a:cxn>
                <a:cxn ang="0">
                  <a:pos x="42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6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6067425" y="3946525"/>
              <a:ext cx="203200" cy="8255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2" y="52"/>
                </a:cxn>
                <a:cxn ang="0">
                  <a:pos x="12" y="52"/>
                </a:cxn>
                <a:cxn ang="0">
                  <a:pos x="16" y="44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32" y="30"/>
                </a:cxn>
                <a:cxn ang="0">
                  <a:pos x="42" y="24"/>
                </a:cxn>
                <a:cxn ang="0">
                  <a:pos x="52" y="22"/>
                </a:cxn>
                <a:cxn ang="0">
                  <a:pos x="64" y="20"/>
                </a:cxn>
                <a:cxn ang="0">
                  <a:pos x="76" y="22"/>
                </a:cxn>
                <a:cxn ang="0">
                  <a:pos x="86" y="24"/>
                </a:cxn>
                <a:cxn ang="0">
                  <a:pos x="98" y="30"/>
                </a:cxn>
                <a:cxn ang="0">
                  <a:pos x="106" y="38"/>
                </a:cxn>
                <a:cxn ang="0">
                  <a:pos x="106" y="38"/>
                </a:cxn>
                <a:cxn ang="0">
                  <a:pos x="116" y="50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24"/>
                </a:cxn>
                <a:cxn ang="0">
                  <a:pos x="120" y="24"/>
                </a:cxn>
                <a:cxn ang="0">
                  <a:pos x="108" y="14"/>
                </a:cxn>
                <a:cxn ang="0">
                  <a:pos x="94" y="6"/>
                </a:cxn>
                <a:cxn ang="0">
                  <a:pos x="80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4" y="6"/>
                </a:cxn>
                <a:cxn ang="0">
                  <a:pos x="20" y="14"/>
                </a:cxn>
                <a:cxn ang="0">
                  <a:pos x="8" y="24"/>
                </a:cxn>
                <a:cxn ang="0">
                  <a:pos x="8" y="24"/>
                </a:cxn>
              </a:cxnLst>
              <a:rect l="0" t="0" r="r" b="b"/>
              <a:pathLst>
                <a:path w="128" h="52">
                  <a:moveTo>
                    <a:pt x="8" y="24"/>
                  </a:moveTo>
                  <a:lnTo>
                    <a:pt x="8" y="24"/>
                  </a:lnTo>
                  <a:lnTo>
                    <a:pt x="0" y="3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32" y="30"/>
                  </a:lnTo>
                  <a:lnTo>
                    <a:pt x="42" y="24"/>
                  </a:lnTo>
                  <a:lnTo>
                    <a:pt x="52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98" y="3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6" y="5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4" y="6"/>
                  </a:lnTo>
                  <a:lnTo>
                    <a:pt x="20" y="1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6019800" y="3854450"/>
              <a:ext cx="298450" cy="857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28" y="38"/>
                </a:cxn>
                <a:cxn ang="0">
                  <a:pos x="50" y="28"/>
                </a:cxn>
                <a:cxn ang="0">
                  <a:pos x="72" y="22"/>
                </a:cxn>
                <a:cxn ang="0">
                  <a:pos x="94" y="18"/>
                </a:cxn>
                <a:cxn ang="0">
                  <a:pos x="116" y="22"/>
                </a:cxn>
                <a:cxn ang="0">
                  <a:pos x="138" y="28"/>
                </a:cxn>
                <a:cxn ang="0">
                  <a:pos x="160" y="38"/>
                </a:cxn>
                <a:cxn ang="0">
                  <a:pos x="168" y="46"/>
                </a:cxn>
                <a:cxn ang="0">
                  <a:pos x="178" y="54"/>
                </a:cxn>
                <a:cxn ang="0">
                  <a:pos x="188" y="36"/>
                </a:cxn>
                <a:cxn ang="0">
                  <a:pos x="188" y="36"/>
                </a:cxn>
                <a:cxn ang="0">
                  <a:pos x="178" y="26"/>
                </a:cxn>
                <a:cxn ang="0">
                  <a:pos x="166" y="20"/>
                </a:cxn>
                <a:cxn ang="0">
                  <a:pos x="156" y="14"/>
                </a:cxn>
                <a:cxn ang="0">
                  <a:pos x="144" y="8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68" y="2"/>
                </a:cxn>
                <a:cxn ang="0">
                  <a:pos x="44" y="8"/>
                </a:cxn>
                <a:cxn ang="0">
                  <a:pos x="32" y="14"/>
                </a:cxn>
                <a:cxn ang="0">
                  <a:pos x="20" y="20"/>
                </a:cxn>
                <a:cxn ang="0">
                  <a:pos x="10" y="28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188" h="54">
                  <a:moveTo>
                    <a:pt x="0" y="36"/>
                  </a:move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28" y="38"/>
                  </a:lnTo>
                  <a:lnTo>
                    <a:pt x="50" y="28"/>
                  </a:lnTo>
                  <a:lnTo>
                    <a:pt x="72" y="22"/>
                  </a:lnTo>
                  <a:lnTo>
                    <a:pt x="94" y="18"/>
                  </a:lnTo>
                  <a:lnTo>
                    <a:pt x="116" y="22"/>
                  </a:lnTo>
                  <a:lnTo>
                    <a:pt x="138" y="28"/>
                  </a:lnTo>
                  <a:lnTo>
                    <a:pt x="160" y="38"/>
                  </a:lnTo>
                  <a:lnTo>
                    <a:pt x="168" y="46"/>
                  </a:lnTo>
                  <a:lnTo>
                    <a:pt x="178" y="54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78" y="26"/>
                  </a:lnTo>
                  <a:lnTo>
                    <a:pt x="166" y="20"/>
                  </a:lnTo>
                  <a:lnTo>
                    <a:pt x="156" y="14"/>
                  </a:lnTo>
                  <a:lnTo>
                    <a:pt x="144" y="8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68" y="2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0" y="20"/>
                  </a:lnTo>
                  <a:lnTo>
                    <a:pt x="10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5" name="Freeform 15"/>
          <p:cNvSpPr>
            <a:spLocks noChangeAspect="1"/>
          </p:cNvSpPr>
          <p:nvPr/>
        </p:nvSpPr>
        <p:spPr bwMode="auto">
          <a:xfrm>
            <a:off x="1808740" y="2844071"/>
            <a:ext cx="396750" cy="432231"/>
          </a:xfrm>
          <a:custGeom>
            <a:avLst/>
            <a:gdLst>
              <a:gd name="T0" fmla="*/ 233 w 298"/>
              <a:gd name="T1" fmla="*/ 11 h 325"/>
              <a:gd name="T2" fmla="*/ 111 w 298"/>
              <a:gd name="T3" fmla="*/ 110 h 325"/>
              <a:gd name="T4" fmla="*/ 18 w 298"/>
              <a:gd name="T5" fmla="*/ 80 h 325"/>
              <a:gd name="T6" fmla="*/ 2 w 298"/>
              <a:gd name="T7" fmla="*/ 84 h 325"/>
              <a:gd name="T8" fmla="*/ 9 w 298"/>
              <a:gd name="T9" fmla="*/ 99 h 325"/>
              <a:gd name="T10" fmla="*/ 94 w 298"/>
              <a:gd name="T11" fmla="*/ 148 h 325"/>
              <a:gd name="T12" fmla="*/ 100 w 298"/>
              <a:gd name="T13" fmla="*/ 306 h 325"/>
              <a:gd name="T14" fmla="*/ 109 w 298"/>
              <a:gd name="T15" fmla="*/ 324 h 325"/>
              <a:gd name="T16" fmla="*/ 120 w 298"/>
              <a:gd name="T17" fmla="*/ 306 h 325"/>
              <a:gd name="T18" fmla="*/ 150 w 298"/>
              <a:gd name="T19" fmla="*/ 174 h 325"/>
              <a:gd name="T20" fmla="*/ 211 w 298"/>
              <a:gd name="T21" fmla="*/ 193 h 325"/>
              <a:gd name="T22" fmla="*/ 243 w 298"/>
              <a:gd name="T23" fmla="*/ 210 h 325"/>
              <a:gd name="T24" fmla="*/ 256 w 298"/>
              <a:gd name="T25" fmla="*/ 249 h 325"/>
              <a:gd name="T26" fmla="*/ 260 w 298"/>
              <a:gd name="T27" fmla="*/ 249 h 325"/>
              <a:gd name="T28" fmla="*/ 273 w 298"/>
              <a:gd name="T29" fmla="*/ 208 h 325"/>
              <a:gd name="T30" fmla="*/ 273 w 298"/>
              <a:gd name="T31" fmla="*/ 208 h 325"/>
              <a:gd name="T32" fmla="*/ 274 w 298"/>
              <a:gd name="T33" fmla="*/ 206 h 325"/>
              <a:gd name="T34" fmla="*/ 274 w 298"/>
              <a:gd name="T35" fmla="*/ 206 h 325"/>
              <a:gd name="T36" fmla="*/ 274 w 298"/>
              <a:gd name="T37" fmla="*/ 206 h 325"/>
              <a:gd name="T38" fmla="*/ 274 w 298"/>
              <a:gd name="T39" fmla="*/ 206 h 325"/>
              <a:gd name="T40" fmla="*/ 274 w 298"/>
              <a:gd name="T41" fmla="*/ 206 h 325"/>
              <a:gd name="T42" fmla="*/ 274 w 298"/>
              <a:gd name="T43" fmla="*/ 205 h 325"/>
              <a:gd name="T44" fmla="*/ 274 w 298"/>
              <a:gd name="T45" fmla="*/ 204 h 325"/>
              <a:gd name="T46" fmla="*/ 296 w 298"/>
              <a:gd name="T47" fmla="*/ 167 h 325"/>
              <a:gd name="T48" fmla="*/ 294 w 298"/>
              <a:gd name="T49" fmla="*/ 165 h 325"/>
              <a:gd name="T50" fmla="*/ 256 w 298"/>
              <a:gd name="T51" fmla="*/ 181 h 325"/>
              <a:gd name="T52" fmla="*/ 222 w 298"/>
              <a:gd name="T53" fmla="*/ 168 h 325"/>
              <a:gd name="T54" fmla="*/ 167 w 298"/>
              <a:gd name="T55" fmla="*/ 135 h 325"/>
              <a:gd name="T56" fmla="*/ 246 w 298"/>
              <a:gd name="T57" fmla="*/ 25 h 325"/>
              <a:gd name="T58" fmla="*/ 253 w 298"/>
              <a:gd name="T59" fmla="*/ 5 h 325"/>
              <a:gd name="T60" fmla="*/ 233 w 298"/>
              <a:gd name="T61" fmla="*/ 11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8" h="325">
                <a:moveTo>
                  <a:pt x="233" y="11"/>
                </a:moveTo>
                <a:cubicBezTo>
                  <a:pt x="202" y="33"/>
                  <a:pt x="111" y="110"/>
                  <a:pt x="111" y="110"/>
                </a:cubicBezTo>
                <a:cubicBezTo>
                  <a:pt x="79" y="97"/>
                  <a:pt x="40" y="81"/>
                  <a:pt x="18" y="80"/>
                </a:cubicBezTo>
                <a:cubicBezTo>
                  <a:pt x="8" y="78"/>
                  <a:pt x="3" y="81"/>
                  <a:pt x="2" y="84"/>
                </a:cubicBezTo>
                <a:cubicBezTo>
                  <a:pt x="0" y="87"/>
                  <a:pt x="2" y="92"/>
                  <a:pt x="9" y="99"/>
                </a:cubicBezTo>
                <a:cubicBezTo>
                  <a:pt x="25" y="114"/>
                  <a:pt x="63" y="134"/>
                  <a:pt x="94" y="148"/>
                </a:cubicBezTo>
                <a:cubicBezTo>
                  <a:pt x="94" y="148"/>
                  <a:pt x="96" y="268"/>
                  <a:pt x="100" y="306"/>
                </a:cubicBezTo>
                <a:cubicBezTo>
                  <a:pt x="101" y="311"/>
                  <a:pt x="102" y="324"/>
                  <a:pt x="109" y="324"/>
                </a:cubicBezTo>
                <a:cubicBezTo>
                  <a:pt x="113" y="325"/>
                  <a:pt x="117" y="322"/>
                  <a:pt x="120" y="306"/>
                </a:cubicBezTo>
                <a:cubicBezTo>
                  <a:pt x="150" y="174"/>
                  <a:pt x="150" y="174"/>
                  <a:pt x="150" y="174"/>
                </a:cubicBezTo>
                <a:cubicBezTo>
                  <a:pt x="177" y="184"/>
                  <a:pt x="178" y="183"/>
                  <a:pt x="211" y="193"/>
                </a:cubicBezTo>
                <a:cubicBezTo>
                  <a:pt x="218" y="196"/>
                  <a:pt x="239" y="204"/>
                  <a:pt x="243" y="210"/>
                </a:cubicBezTo>
                <a:cubicBezTo>
                  <a:pt x="249" y="218"/>
                  <a:pt x="256" y="249"/>
                  <a:pt x="256" y="249"/>
                </a:cubicBezTo>
                <a:cubicBezTo>
                  <a:pt x="257" y="252"/>
                  <a:pt x="258" y="252"/>
                  <a:pt x="260" y="249"/>
                </a:cubicBezTo>
                <a:cubicBezTo>
                  <a:pt x="273" y="208"/>
                  <a:pt x="273" y="208"/>
                  <a:pt x="273" y="208"/>
                </a:cubicBezTo>
                <a:cubicBezTo>
                  <a:pt x="273" y="208"/>
                  <a:pt x="273" y="208"/>
                  <a:pt x="273" y="208"/>
                </a:cubicBezTo>
                <a:cubicBezTo>
                  <a:pt x="274" y="206"/>
                  <a:pt x="274" y="206"/>
                  <a:pt x="274" y="206"/>
                </a:cubicBezTo>
                <a:cubicBezTo>
                  <a:pt x="274" y="206"/>
                  <a:pt x="274" y="206"/>
                  <a:pt x="274" y="206"/>
                </a:cubicBezTo>
                <a:cubicBezTo>
                  <a:pt x="274" y="206"/>
                  <a:pt x="274" y="206"/>
                  <a:pt x="274" y="206"/>
                </a:cubicBezTo>
                <a:cubicBezTo>
                  <a:pt x="274" y="206"/>
                  <a:pt x="274" y="206"/>
                  <a:pt x="274" y="206"/>
                </a:cubicBezTo>
                <a:cubicBezTo>
                  <a:pt x="274" y="206"/>
                  <a:pt x="274" y="206"/>
                  <a:pt x="274" y="206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4" y="204"/>
                  <a:pt x="274" y="204"/>
                  <a:pt x="274" y="204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8" y="165"/>
                  <a:pt x="296" y="163"/>
                  <a:pt x="294" y="165"/>
                </a:cubicBezTo>
                <a:cubicBezTo>
                  <a:pt x="294" y="165"/>
                  <a:pt x="266" y="180"/>
                  <a:pt x="256" y="181"/>
                </a:cubicBezTo>
                <a:cubicBezTo>
                  <a:pt x="249" y="182"/>
                  <a:pt x="229" y="172"/>
                  <a:pt x="222" y="168"/>
                </a:cubicBezTo>
                <a:cubicBezTo>
                  <a:pt x="193" y="150"/>
                  <a:pt x="193" y="148"/>
                  <a:pt x="167" y="13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56" y="12"/>
                  <a:pt x="256" y="8"/>
                  <a:pt x="253" y="5"/>
                </a:cubicBezTo>
                <a:cubicBezTo>
                  <a:pt x="248" y="0"/>
                  <a:pt x="237" y="8"/>
                  <a:pt x="233" y="11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6" name="Group 90"/>
          <p:cNvGrpSpPr/>
          <p:nvPr/>
        </p:nvGrpSpPr>
        <p:grpSpPr>
          <a:xfrm>
            <a:off x="1689658" y="2407771"/>
            <a:ext cx="549478" cy="389331"/>
            <a:chOff x="-699751" y="4365104"/>
            <a:chExt cx="1107523" cy="713394"/>
          </a:xfrm>
        </p:grpSpPr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-699751" y="4365104"/>
              <a:ext cx="1107523" cy="713394"/>
            </a:xfrm>
            <a:custGeom>
              <a:avLst/>
              <a:gdLst/>
              <a:ahLst/>
              <a:cxnLst>
                <a:cxn ang="0">
                  <a:pos x="355" y="178"/>
                </a:cxn>
                <a:cxn ang="0">
                  <a:pos x="355" y="130"/>
                </a:cxn>
                <a:cxn ang="0">
                  <a:pos x="355" y="33"/>
                </a:cxn>
                <a:cxn ang="0">
                  <a:pos x="353" y="31"/>
                </a:cxn>
                <a:cxn ang="0">
                  <a:pos x="334" y="3"/>
                </a:cxn>
                <a:cxn ang="0">
                  <a:pos x="327" y="0"/>
                </a:cxn>
                <a:cxn ang="0">
                  <a:pos x="28" y="0"/>
                </a:cxn>
                <a:cxn ang="0">
                  <a:pos x="21" y="3"/>
                </a:cxn>
                <a:cxn ang="0">
                  <a:pos x="2" y="30"/>
                </a:cxn>
                <a:cxn ang="0">
                  <a:pos x="0" y="33"/>
                </a:cxn>
                <a:cxn ang="0">
                  <a:pos x="0" y="220"/>
                </a:cxn>
                <a:cxn ang="0">
                  <a:pos x="3" y="223"/>
                </a:cxn>
                <a:cxn ang="0">
                  <a:pos x="31" y="223"/>
                </a:cxn>
                <a:cxn ang="0">
                  <a:pos x="31" y="228"/>
                </a:cxn>
                <a:cxn ang="0">
                  <a:pos x="53" y="228"/>
                </a:cxn>
                <a:cxn ang="0">
                  <a:pos x="53" y="223"/>
                </a:cxn>
                <a:cxn ang="0">
                  <a:pos x="301" y="223"/>
                </a:cxn>
                <a:cxn ang="0">
                  <a:pos x="301" y="228"/>
                </a:cxn>
                <a:cxn ang="0">
                  <a:pos x="323" y="228"/>
                </a:cxn>
                <a:cxn ang="0">
                  <a:pos x="323" y="223"/>
                </a:cxn>
                <a:cxn ang="0">
                  <a:pos x="352" y="223"/>
                </a:cxn>
                <a:cxn ang="0">
                  <a:pos x="355" y="220"/>
                </a:cxn>
                <a:cxn ang="0">
                  <a:pos x="355" y="179"/>
                </a:cxn>
                <a:cxn ang="0">
                  <a:pos x="355" y="178"/>
                </a:cxn>
              </a:cxnLst>
              <a:rect l="0" t="0" r="r" b="b"/>
              <a:pathLst>
                <a:path w="355" h="228">
                  <a:moveTo>
                    <a:pt x="355" y="178"/>
                  </a:moveTo>
                  <a:cubicBezTo>
                    <a:pt x="355" y="130"/>
                    <a:pt x="355" y="130"/>
                    <a:pt x="355" y="130"/>
                  </a:cubicBezTo>
                  <a:cubicBezTo>
                    <a:pt x="355" y="33"/>
                    <a:pt x="355" y="33"/>
                    <a:pt x="355" y="33"/>
                  </a:cubicBezTo>
                  <a:cubicBezTo>
                    <a:pt x="355" y="32"/>
                    <a:pt x="354" y="31"/>
                    <a:pt x="353" y="31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2" y="0"/>
                    <a:pt x="329" y="0"/>
                    <a:pt x="3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0"/>
                    <a:pt x="21" y="3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2"/>
                    <a:pt x="1" y="223"/>
                    <a:pt x="3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53" y="228"/>
                    <a:pt x="53" y="228"/>
                    <a:pt x="53" y="22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1" y="228"/>
                    <a:pt x="301" y="228"/>
                    <a:pt x="301" y="228"/>
                  </a:cubicBezTo>
                  <a:cubicBezTo>
                    <a:pt x="323" y="228"/>
                    <a:pt x="323" y="228"/>
                    <a:pt x="323" y="228"/>
                  </a:cubicBezTo>
                  <a:cubicBezTo>
                    <a:pt x="323" y="223"/>
                    <a:pt x="323" y="223"/>
                    <a:pt x="323" y="223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3" y="223"/>
                    <a:pt x="355" y="222"/>
                    <a:pt x="355" y="220"/>
                  </a:cubicBezTo>
                  <a:cubicBezTo>
                    <a:pt x="355" y="179"/>
                    <a:pt x="355" y="179"/>
                    <a:pt x="355" y="179"/>
                  </a:cubicBezTo>
                  <a:cubicBezTo>
                    <a:pt x="355" y="179"/>
                    <a:pt x="355" y="179"/>
                    <a:pt x="355" y="178"/>
                  </a:cubicBez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-431127" y="4380516"/>
              <a:ext cx="389725" cy="55047"/>
            </a:xfrm>
            <a:custGeom>
              <a:avLst/>
              <a:gdLst/>
              <a:ahLst/>
              <a:cxnLst>
                <a:cxn ang="0">
                  <a:pos x="59" y="5"/>
                </a:cxn>
                <a:cxn ang="0">
                  <a:pos x="15" y="3"/>
                </a:cxn>
                <a:cxn ang="0">
                  <a:pos x="12" y="8"/>
                </a:cxn>
                <a:cxn ang="0">
                  <a:pos x="59" y="6"/>
                </a:cxn>
                <a:cxn ang="0">
                  <a:pos x="12" y="8"/>
                </a:cxn>
                <a:cxn ang="0">
                  <a:pos x="61" y="3"/>
                </a:cxn>
                <a:cxn ang="0">
                  <a:pos x="17" y="0"/>
                </a:cxn>
                <a:cxn ang="0">
                  <a:pos x="10" y="10"/>
                </a:cxn>
                <a:cxn ang="0">
                  <a:pos x="59" y="9"/>
                </a:cxn>
                <a:cxn ang="0">
                  <a:pos x="10" y="10"/>
                </a:cxn>
                <a:cxn ang="0">
                  <a:pos x="55" y="22"/>
                </a:cxn>
                <a:cxn ang="0">
                  <a:pos x="3" y="20"/>
                </a:cxn>
                <a:cxn ang="0">
                  <a:pos x="0" y="25"/>
                </a:cxn>
                <a:cxn ang="0">
                  <a:pos x="55" y="23"/>
                </a:cxn>
                <a:cxn ang="0">
                  <a:pos x="0" y="25"/>
                </a:cxn>
                <a:cxn ang="0">
                  <a:pos x="56" y="17"/>
                </a:cxn>
                <a:cxn ang="0">
                  <a:pos x="7" y="16"/>
                </a:cxn>
                <a:cxn ang="0">
                  <a:pos x="4" y="20"/>
                </a:cxn>
                <a:cxn ang="0">
                  <a:pos x="56" y="17"/>
                </a:cxn>
                <a:cxn ang="0">
                  <a:pos x="4" y="20"/>
                </a:cxn>
                <a:cxn ang="0">
                  <a:pos x="113" y="8"/>
                </a:cxn>
                <a:cxn ang="0">
                  <a:pos x="66" y="6"/>
                </a:cxn>
                <a:cxn ang="0">
                  <a:pos x="65" y="10"/>
                </a:cxn>
                <a:cxn ang="0">
                  <a:pos x="113" y="9"/>
                </a:cxn>
                <a:cxn ang="0">
                  <a:pos x="65" y="10"/>
                </a:cxn>
                <a:cxn ang="0">
                  <a:pos x="113" y="5"/>
                </a:cxn>
                <a:cxn ang="0">
                  <a:pos x="66" y="3"/>
                </a:cxn>
                <a:cxn ang="0">
                  <a:pos x="68" y="3"/>
                </a:cxn>
                <a:cxn ang="0">
                  <a:pos x="112" y="0"/>
                </a:cxn>
                <a:cxn ang="0">
                  <a:pos x="68" y="3"/>
                </a:cxn>
                <a:cxn ang="0">
                  <a:pos x="116" y="25"/>
                </a:cxn>
                <a:cxn ang="0">
                  <a:pos x="62" y="23"/>
                </a:cxn>
                <a:cxn ang="0">
                  <a:pos x="62" y="22"/>
                </a:cxn>
                <a:cxn ang="0">
                  <a:pos x="115" y="20"/>
                </a:cxn>
                <a:cxn ang="0">
                  <a:pos x="62" y="22"/>
                </a:cxn>
                <a:cxn ang="0">
                  <a:pos x="115" y="20"/>
                </a:cxn>
                <a:cxn ang="0">
                  <a:pos x="64" y="17"/>
                </a:cxn>
                <a:cxn ang="0">
                  <a:pos x="64" y="17"/>
                </a:cxn>
                <a:cxn ang="0">
                  <a:pos x="115" y="16"/>
                </a:cxn>
                <a:cxn ang="0">
                  <a:pos x="64" y="17"/>
                </a:cxn>
                <a:cxn ang="0">
                  <a:pos x="166" y="5"/>
                </a:cxn>
                <a:cxn ang="0">
                  <a:pos x="119" y="3"/>
                </a:cxn>
                <a:cxn ang="0">
                  <a:pos x="119" y="0"/>
                </a:cxn>
                <a:cxn ang="0">
                  <a:pos x="164" y="3"/>
                </a:cxn>
                <a:cxn ang="0">
                  <a:pos x="119" y="0"/>
                </a:cxn>
                <a:cxn ang="0">
                  <a:pos x="169" y="10"/>
                </a:cxn>
                <a:cxn ang="0">
                  <a:pos x="120" y="9"/>
                </a:cxn>
                <a:cxn ang="0">
                  <a:pos x="120" y="8"/>
                </a:cxn>
                <a:cxn ang="0">
                  <a:pos x="167" y="6"/>
                </a:cxn>
                <a:cxn ang="0">
                  <a:pos x="120" y="8"/>
                </a:cxn>
                <a:cxn ang="0">
                  <a:pos x="176" y="22"/>
                </a:cxn>
                <a:cxn ang="0">
                  <a:pos x="123" y="20"/>
                </a:cxn>
                <a:cxn ang="0">
                  <a:pos x="122" y="17"/>
                </a:cxn>
                <a:cxn ang="0">
                  <a:pos x="171" y="16"/>
                </a:cxn>
                <a:cxn ang="0">
                  <a:pos x="122" y="17"/>
                </a:cxn>
                <a:cxn ang="0">
                  <a:pos x="177" y="25"/>
                </a:cxn>
                <a:cxn ang="0">
                  <a:pos x="123" y="23"/>
                </a:cxn>
                <a:cxn ang="0">
                  <a:pos x="122" y="20"/>
                </a:cxn>
                <a:cxn ang="0">
                  <a:pos x="173" y="17"/>
                </a:cxn>
                <a:cxn ang="0">
                  <a:pos x="122" y="20"/>
                </a:cxn>
              </a:cxnLst>
              <a:rect l="0" t="0" r="r" b="b"/>
              <a:pathLst>
                <a:path w="177" h="25">
                  <a:moveTo>
                    <a:pt x="14" y="5"/>
                  </a:moveTo>
                  <a:lnTo>
                    <a:pt x="59" y="5"/>
                  </a:lnTo>
                  <a:lnTo>
                    <a:pt x="61" y="3"/>
                  </a:lnTo>
                  <a:lnTo>
                    <a:pt x="15" y="3"/>
                  </a:lnTo>
                  <a:lnTo>
                    <a:pt x="14" y="5"/>
                  </a:lnTo>
                  <a:close/>
                  <a:moveTo>
                    <a:pt x="12" y="8"/>
                  </a:moveTo>
                  <a:lnTo>
                    <a:pt x="59" y="8"/>
                  </a:lnTo>
                  <a:lnTo>
                    <a:pt x="59" y="6"/>
                  </a:lnTo>
                  <a:lnTo>
                    <a:pt x="12" y="6"/>
                  </a:lnTo>
                  <a:lnTo>
                    <a:pt x="12" y="8"/>
                  </a:lnTo>
                  <a:close/>
                  <a:moveTo>
                    <a:pt x="15" y="3"/>
                  </a:moveTo>
                  <a:lnTo>
                    <a:pt x="61" y="3"/>
                  </a:lnTo>
                  <a:lnTo>
                    <a:pt x="61" y="0"/>
                  </a:lnTo>
                  <a:lnTo>
                    <a:pt x="17" y="0"/>
                  </a:lnTo>
                  <a:lnTo>
                    <a:pt x="15" y="3"/>
                  </a:lnTo>
                  <a:close/>
                  <a:moveTo>
                    <a:pt x="10" y="10"/>
                  </a:moveTo>
                  <a:lnTo>
                    <a:pt x="58" y="10"/>
                  </a:lnTo>
                  <a:lnTo>
                    <a:pt x="59" y="9"/>
                  </a:lnTo>
                  <a:lnTo>
                    <a:pt x="11" y="9"/>
                  </a:lnTo>
                  <a:lnTo>
                    <a:pt x="10" y="10"/>
                  </a:lnTo>
                  <a:close/>
                  <a:moveTo>
                    <a:pt x="3" y="22"/>
                  </a:moveTo>
                  <a:lnTo>
                    <a:pt x="55" y="22"/>
                  </a:lnTo>
                  <a:lnTo>
                    <a:pt x="55" y="20"/>
                  </a:lnTo>
                  <a:lnTo>
                    <a:pt x="3" y="20"/>
                  </a:lnTo>
                  <a:lnTo>
                    <a:pt x="3" y="22"/>
                  </a:lnTo>
                  <a:close/>
                  <a:moveTo>
                    <a:pt x="0" y="25"/>
                  </a:moveTo>
                  <a:lnTo>
                    <a:pt x="54" y="25"/>
                  </a:lnTo>
                  <a:lnTo>
                    <a:pt x="55" y="23"/>
                  </a:lnTo>
                  <a:lnTo>
                    <a:pt x="1" y="23"/>
                  </a:lnTo>
                  <a:lnTo>
                    <a:pt x="0" y="25"/>
                  </a:lnTo>
                  <a:close/>
                  <a:moveTo>
                    <a:pt x="5" y="17"/>
                  </a:moveTo>
                  <a:lnTo>
                    <a:pt x="56" y="17"/>
                  </a:lnTo>
                  <a:lnTo>
                    <a:pt x="56" y="16"/>
                  </a:lnTo>
                  <a:lnTo>
                    <a:pt x="7" y="16"/>
                  </a:lnTo>
                  <a:lnTo>
                    <a:pt x="5" y="17"/>
                  </a:lnTo>
                  <a:close/>
                  <a:moveTo>
                    <a:pt x="4" y="20"/>
                  </a:moveTo>
                  <a:lnTo>
                    <a:pt x="55" y="20"/>
                  </a:lnTo>
                  <a:lnTo>
                    <a:pt x="56" y="17"/>
                  </a:lnTo>
                  <a:lnTo>
                    <a:pt x="5" y="17"/>
                  </a:lnTo>
                  <a:lnTo>
                    <a:pt x="4" y="20"/>
                  </a:lnTo>
                  <a:close/>
                  <a:moveTo>
                    <a:pt x="66" y="8"/>
                  </a:moveTo>
                  <a:lnTo>
                    <a:pt x="113" y="8"/>
                  </a:lnTo>
                  <a:lnTo>
                    <a:pt x="113" y="6"/>
                  </a:lnTo>
                  <a:lnTo>
                    <a:pt x="66" y="6"/>
                  </a:lnTo>
                  <a:lnTo>
                    <a:pt x="66" y="8"/>
                  </a:lnTo>
                  <a:close/>
                  <a:moveTo>
                    <a:pt x="65" y="10"/>
                  </a:moveTo>
                  <a:lnTo>
                    <a:pt x="113" y="10"/>
                  </a:lnTo>
                  <a:lnTo>
                    <a:pt x="113" y="9"/>
                  </a:lnTo>
                  <a:lnTo>
                    <a:pt x="65" y="9"/>
                  </a:lnTo>
                  <a:lnTo>
                    <a:pt x="65" y="10"/>
                  </a:lnTo>
                  <a:close/>
                  <a:moveTo>
                    <a:pt x="66" y="5"/>
                  </a:moveTo>
                  <a:lnTo>
                    <a:pt x="113" y="5"/>
                  </a:lnTo>
                  <a:lnTo>
                    <a:pt x="113" y="3"/>
                  </a:lnTo>
                  <a:lnTo>
                    <a:pt x="66" y="3"/>
                  </a:lnTo>
                  <a:lnTo>
                    <a:pt x="66" y="5"/>
                  </a:lnTo>
                  <a:close/>
                  <a:moveTo>
                    <a:pt x="68" y="3"/>
                  </a:moveTo>
                  <a:lnTo>
                    <a:pt x="113" y="3"/>
                  </a:lnTo>
                  <a:lnTo>
                    <a:pt x="112" y="0"/>
                  </a:lnTo>
                  <a:lnTo>
                    <a:pt x="68" y="0"/>
                  </a:lnTo>
                  <a:lnTo>
                    <a:pt x="68" y="3"/>
                  </a:lnTo>
                  <a:close/>
                  <a:moveTo>
                    <a:pt x="62" y="25"/>
                  </a:moveTo>
                  <a:lnTo>
                    <a:pt x="116" y="25"/>
                  </a:lnTo>
                  <a:lnTo>
                    <a:pt x="116" y="23"/>
                  </a:lnTo>
                  <a:lnTo>
                    <a:pt x="62" y="23"/>
                  </a:lnTo>
                  <a:lnTo>
                    <a:pt x="62" y="25"/>
                  </a:lnTo>
                  <a:close/>
                  <a:moveTo>
                    <a:pt x="62" y="22"/>
                  </a:moveTo>
                  <a:lnTo>
                    <a:pt x="115" y="22"/>
                  </a:lnTo>
                  <a:lnTo>
                    <a:pt x="115" y="20"/>
                  </a:lnTo>
                  <a:lnTo>
                    <a:pt x="62" y="20"/>
                  </a:lnTo>
                  <a:lnTo>
                    <a:pt x="62" y="22"/>
                  </a:lnTo>
                  <a:close/>
                  <a:moveTo>
                    <a:pt x="64" y="20"/>
                  </a:moveTo>
                  <a:lnTo>
                    <a:pt x="115" y="20"/>
                  </a:lnTo>
                  <a:lnTo>
                    <a:pt x="115" y="17"/>
                  </a:lnTo>
                  <a:lnTo>
                    <a:pt x="64" y="17"/>
                  </a:lnTo>
                  <a:lnTo>
                    <a:pt x="64" y="20"/>
                  </a:lnTo>
                  <a:close/>
                  <a:moveTo>
                    <a:pt x="64" y="17"/>
                  </a:moveTo>
                  <a:lnTo>
                    <a:pt x="115" y="17"/>
                  </a:lnTo>
                  <a:lnTo>
                    <a:pt x="115" y="16"/>
                  </a:lnTo>
                  <a:lnTo>
                    <a:pt x="64" y="16"/>
                  </a:lnTo>
                  <a:lnTo>
                    <a:pt x="64" y="17"/>
                  </a:lnTo>
                  <a:close/>
                  <a:moveTo>
                    <a:pt x="119" y="5"/>
                  </a:moveTo>
                  <a:lnTo>
                    <a:pt x="166" y="5"/>
                  </a:lnTo>
                  <a:lnTo>
                    <a:pt x="164" y="3"/>
                  </a:lnTo>
                  <a:lnTo>
                    <a:pt x="119" y="3"/>
                  </a:lnTo>
                  <a:lnTo>
                    <a:pt x="119" y="5"/>
                  </a:lnTo>
                  <a:close/>
                  <a:moveTo>
                    <a:pt x="119" y="0"/>
                  </a:moveTo>
                  <a:lnTo>
                    <a:pt x="119" y="3"/>
                  </a:lnTo>
                  <a:lnTo>
                    <a:pt x="164" y="3"/>
                  </a:lnTo>
                  <a:lnTo>
                    <a:pt x="163" y="0"/>
                  </a:lnTo>
                  <a:lnTo>
                    <a:pt x="119" y="0"/>
                  </a:lnTo>
                  <a:close/>
                  <a:moveTo>
                    <a:pt x="120" y="10"/>
                  </a:moveTo>
                  <a:lnTo>
                    <a:pt x="169" y="10"/>
                  </a:lnTo>
                  <a:lnTo>
                    <a:pt x="169" y="9"/>
                  </a:lnTo>
                  <a:lnTo>
                    <a:pt x="120" y="9"/>
                  </a:lnTo>
                  <a:lnTo>
                    <a:pt x="120" y="10"/>
                  </a:lnTo>
                  <a:close/>
                  <a:moveTo>
                    <a:pt x="120" y="8"/>
                  </a:moveTo>
                  <a:lnTo>
                    <a:pt x="167" y="8"/>
                  </a:lnTo>
                  <a:lnTo>
                    <a:pt x="167" y="6"/>
                  </a:lnTo>
                  <a:lnTo>
                    <a:pt x="120" y="6"/>
                  </a:lnTo>
                  <a:lnTo>
                    <a:pt x="120" y="8"/>
                  </a:lnTo>
                  <a:close/>
                  <a:moveTo>
                    <a:pt x="123" y="22"/>
                  </a:moveTo>
                  <a:lnTo>
                    <a:pt x="176" y="22"/>
                  </a:lnTo>
                  <a:lnTo>
                    <a:pt x="174" y="20"/>
                  </a:lnTo>
                  <a:lnTo>
                    <a:pt x="123" y="20"/>
                  </a:lnTo>
                  <a:lnTo>
                    <a:pt x="123" y="22"/>
                  </a:lnTo>
                  <a:close/>
                  <a:moveTo>
                    <a:pt x="122" y="17"/>
                  </a:moveTo>
                  <a:lnTo>
                    <a:pt x="173" y="17"/>
                  </a:lnTo>
                  <a:lnTo>
                    <a:pt x="171" y="16"/>
                  </a:lnTo>
                  <a:lnTo>
                    <a:pt x="122" y="16"/>
                  </a:lnTo>
                  <a:lnTo>
                    <a:pt x="122" y="17"/>
                  </a:lnTo>
                  <a:close/>
                  <a:moveTo>
                    <a:pt x="123" y="25"/>
                  </a:moveTo>
                  <a:lnTo>
                    <a:pt x="177" y="25"/>
                  </a:lnTo>
                  <a:lnTo>
                    <a:pt x="176" y="23"/>
                  </a:lnTo>
                  <a:lnTo>
                    <a:pt x="123" y="23"/>
                  </a:lnTo>
                  <a:lnTo>
                    <a:pt x="123" y="25"/>
                  </a:lnTo>
                  <a:close/>
                  <a:moveTo>
                    <a:pt x="122" y="20"/>
                  </a:moveTo>
                  <a:lnTo>
                    <a:pt x="174" y="20"/>
                  </a:lnTo>
                  <a:lnTo>
                    <a:pt x="173" y="17"/>
                  </a:lnTo>
                  <a:lnTo>
                    <a:pt x="122" y="17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220615" y="4563269"/>
              <a:ext cx="143120" cy="74862"/>
            </a:xfrm>
            <a:custGeom>
              <a:avLst/>
              <a:gdLst/>
              <a:ahLst/>
              <a:cxnLst>
                <a:cxn ang="0">
                  <a:pos x="65" y="34"/>
                </a:cxn>
                <a:cxn ang="0">
                  <a:pos x="64" y="32"/>
                </a:cxn>
                <a:cxn ang="0">
                  <a:pos x="64" y="1"/>
                </a:cxn>
                <a:cxn ang="0">
                  <a:pos x="50" y="15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58" y="11"/>
                </a:cxn>
                <a:cxn ang="0">
                  <a:pos x="57" y="22"/>
                </a:cxn>
                <a:cxn ang="0">
                  <a:pos x="60" y="17"/>
                </a:cxn>
                <a:cxn ang="0">
                  <a:pos x="58" y="22"/>
                </a:cxn>
                <a:cxn ang="0">
                  <a:pos x="48" y="24"/>
                </a:cxn>
                <a:cxn ang="0">
                  <a:pos x="44" y="15"/>
                </a:cxn>
                <a:cxn ang="0">
                  <a:pos x="46" y="11"/>
                </a:cxn>
                <a:cxn ang="0">
                  <a:pos x="27" y="17"/>
                </a:cxn>
                <a:cxn ang="0">
                  <a:pos x="17" y="17"/>
                </a:cxn>
                <a:cxn ang="0">
                  <a:pos x="27" y="17"/>
                </a:cxn>
                <a:cxn ang="0">
                  <a:pos x="19" y="24"/>
                </a:cxn>
                <a:cxn ang="0">
                  <a:pos x="19" y="22"/>
                </a:cxn>
                <a:cxn ang="0">
                  <a:pos x="46" y="22"/>
                </a:cxn>
                <a:cxn ang="0">
                  <a:pos x="44" y="22"/>
                </a:cxn>
                <a:cxn ang="0">
                  <a:pos x="37" y="24"/>
                </a:cxn>
                <a:cxn ang="0">
                  <a:pos x="43" y="22"/>
                </a:cxn>
                <a:cxn ang="0">
                  <a:pos x="58" y="11"/>
                </a:cxn>
                <a:cxn ang="0">
                  <a:pos x="50" y="11"/>
                </a:cxn>
                <a:cxn ang="0">
                  <a:pos x="19" y="18"/>
                </a:cxn>
                <a:cxn ang="0">
                  <a:pos x="17" y="22"/>
                </a:cxn>
                <a:cxn ang="0">
                  <a:pos x="44" y="11"/>
                </a:cxn>
                <a:cxn ang="0">
                  <a:pos x="36" y="11"/>
                </a:cxn>
                <a:cxn ang="0">
                  <a:pos x="26" y="11"/>
                </a:cxn>
                <a:cxn ang="0">
                  <a:pos x="16" y="11"/>
                </a:cxn>
                <a:cxn ang="0">
                  <a:pos x="9" y="17"/>
                </a:cxn>
                <a:cxn ang="0">
                  <a:pos x="9" y="24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29" y="12"/>
                </a:cxn>
                <a:cxn ang="0">
                  <a:pos x="26" y="15"/>
                </a:cxn>
                <a:cxn ang="0">
                  <a:pos x="30" y="24"/>
                </a:cxn>
                <a:cxn ang="0">
                  <a:pos x="37" y="12"/>
                </a:cxn>
                <a:cxn ang="0">
                  <a:pos x="34" y="17"/>
                </a:cxn>
                <a:cxn ang="0">
                  <a:pos x="37" y="22"/>
                </a:cxn>
                <a:cxn ang="0">
                  <a:pos x="34" y="22"/>
                </a:cxn>
                <a:cxn ang="0">
                  <a:pos x="33" y="15"/>
                </a:cxn>
                <a:cxn ang="0">
                  <a:pos x="33" y="18"/>
                </a:cxn>
              </a:cxnLst>
              <a:rect l="0" t="0" r="r" b="b"/>
              <a:pathLst>
                <a:path w="65" h="34">
                  <a:moveTo>
                    <a:pt x="0" y="0"/>
                  </a:moveTo>
                  <a:lnTo>
                    <a:pt x="0" y="34"/>
                  </a:lnTo>
                  <a:lnTo>
                    <a:pt x="65" y="34"/>
                  </a:lnTo>
                  <a:lnTo>
                    <a:pt x="65" y="0"/>
                  </a:lnTo>
                  <a:lnTo>
                    <a:pt x="0" y="0"/>
                  </a:lnTo>
                  <a:close/>
                  <a:moveTo>
                    <a:pt x="64" y="32"/>
                  </a:moveTo>
                  <a:lnTo>
                    <a:pt x="2" y="32"/>
                  </a:lnTo>
                  <a:lnTo>
                    <a:pt x="2" y="1"/>
                  </a:lnTo>
                  <a:lnTo>
                    <a:pt x="64" y="1"/>
                  </a:lnTo>
                  <a:lnTo>
                    <a:pt x="64" y="32"/>
                  </a:lnTo>
                  <a:close/>
                  <a:moveTo>
                    <a:pt x="57" y="15"/>
                  </a:moveTo>
                  <a:lnTo>
                    <a:pt x="50" y="15"/>
                  </a:lnTo>
                  <a:lnTo>
                    <a:pt x="48" y="17"/>
                  </a:lnTo>
                  <a:lnTo>
                    <a:pt x="50" y="18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7" y="15"/>
                  </a:lnTo>
                  <a:close/>
                  <a:moveTo>
                    <a:pt x="57" y="15"/>
                  </a:moveTo>
                  <a:lnTo>
                    <a:pt x="60" y="17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7" y="15"/>
                  </a:lnTo>
                  <a:close/>
                  <a:moveTo>
                    <a:pt x="57" y="22"/>
                  </a:moveTo>
                  <a:lnTo>
                    <a:pt x="58" y="22"/>
                  </a:lnTo>
                  <a:lnTo>
                    <a:pt x="60" y="22"/>
                  </a:lnTo>
                  <a:lnTo>
                    <a:pt x="60" y="17"/>
                  </a:lnTo>
                  <a:lnTo>
                    <a:pt x="57" y="18"/>
                  </a:lnTo>
                  <a:lnTo>
                    <a:pt x="57" y="22"/>
                  </a:lnTo>
                  <a:close/>
                  <a:moveTo>
                    <a:pt x="58" y="22"/>
                  </a:moveTo>
                  <a:lnTo>
                    <a:pt x="57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57" y="24"/>
                  </a:lnTo>
                  <a:lnTo>
                    <a:pt x="58" y="22"/>
                  </a:lnTo>
                  <a:close/>
                  <a:moveTo>
                    <a:pt x="44" y="15"/>
                  </a:moveTo>
                  <a:lnTo>
                    <a:pt x="46" y="17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4" y="12"/>
                  </a:lnTo>
                  <a:lnTo>
                    <a:pt x="44" y="15"/>
                  </a:lnTo>
                  <a:close/>
                  <a:moveTo>
                    <a:pt x="27" y="17"/>
                  </a:moveTo>
                  <a:lnTo>
                    <a:pt x="24" y="15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9" y="18"/>
                  </a:lnTo>
                  <a:lnTo>
                    <a:pt x="24" y="18"/>
                  </a:lnTo>
                  <a:lnTo>
                    <a:pt x="27" y="17"/>
                  </a:lnTo>
                  <a:close/>
                  <a:moveTo>
                    <a:pt x="19" y="22"/>
                  </a:moveTo>
                  <a:lnTo>
                    <a:pt x="17" y="22"/>
                  </a:lnTo>
                  <a:lnTo>
                    <a:pt x="19" y="24"/>
                  </a:lnTo>
                  <a:lnTo>
                    <a:pt x="29" y="24"/>
                  </a:lnTo>
                  <a:lnTo>
                    <a:pt x="26" y="22"/>
                  </a:lnTo>
                  <a:lnTo>
                    <a:pt x="19" y="22"/>
                  </a:lnTo>
                  <a:close/>
                  <a:moveTo>
                    <a:pt x="44" y="22"/>
                  </a:moveTo>
                  <a:lnTo>
                    <a:pt x="46" y="22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8"/>
                  </a:lnTo>
                  <a:lnTo>
                    <a:pt x="44" y="22"/>
                  </a:lnTo>
                  <a:close/>
                  <a:moveTo>
                    <a:pt x="37" y="22"/>
                  </a:moveTo>
                  <a:lnTo>
                    <a:pt x="36" y="22"/>
                  </a:lnTo>
                  <a:lnTo>
                    <a:pt x="37" y="24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37" y="22"/>
                  </a:lnTo>
                  <a:close/>
                  <a:moveTo>
                    <a:pt x="57" y="11"/>
                  </a:moveTo>
                  <a:lnTo>
                    <a:pt x="58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50" y="11"/>
                  </a:lnTo>
                  <a:lnTo>
                    <a:pt x="57" y="11"/>
                  </a:lnTo>
                  <a:close/>
                  <a:moveTo>
                    <a:pt x="19" y="22"/>
                  </a:moveTo>
                  <a:lnTo>
                    <a:pt x="19" y="18"/>
                  </a:lnTo>
                  <a:lnTo>
                    <a:pt x="16" y="17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close/>
                  <a:moveTo>
                    <a:pt x="43" y="11"/>
                  </a:moveTo>
                  <a:lnTo>
                    <a:pt x="44" y="11"/>
                  </a:lnTo>
                  <a:lnTo>
                    <a:pt x="43" y="10"/>
                  </a:lnTo>
                  <a:lnTo>
                    <a:pt x="37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43" y="11"/>
                  </a:lnTo>
                  <a:close/>
                  <a:moveTo>
                    <a:pt x="26" y="11"/>
                  </a:moveTo>
                  <a:lnTo>
                    <a:pt x="24" y="10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24" y="11"/>
                  </a:lnTo>
                  <a:lnTo>
                    <a:pt x="26" y="11"/>
                  </a:lnTo>
                  <a:close/>
                  <a:moveTo>
                    <a:pt x="9" y="17"/>
                  </a:moveTo>
                  <a:lnTo>
                    <a:pt x="6" y="18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9" y="17"/>
                  </a:lnTo>
                  <a:close/>
                  <a:moveTo>
                    <a:pt x="9" y="10"/>
                  </a:moveTo>
                  <a:lnTo>
                    <a:pt x="6" y="11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9" y="10"/>
                  </a:lnTo>
                  <a:close/>
                  <a:moveTo>
                    <a:pt x="26" y="15"/>
                  </a:moveTo>
                  <a:lnTo>
                    <a:pt x="29" y="17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6" y="15"/>
                  </a:lnTo>
                  <a:close/>
                  <a:moveTo>
                    <a:pt x="33" y="21"/>
                  </a:moveTo>
                  <a:lnTo>
                    <a:pt x="30" y="21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3" y="21"/>
                  </a:lnTo>
                  <a:close/>
                  <a:moveTo>
                    <a:pt x="37" y="12"/>
                  </a:moveTo>
                  <a:lnTo>
                    <a:pt x="36" y="11"/>
                  </a:lnTo>
                  <a:lnTo>
                    <a:pt x="34" y="12"/>
                  </a:lnTo>
                  <a:lnTo>
                    <a:pt x="34" y="17"/>
                  </a:lnTo>
                  <a:lnTo>
                    <a:pt x="37" y="15"/>
                  </a:lnTo>
                  <a:lnTo>
                    <a:pt x="37" y="12"/>
                  </a:lnTo>
                  <a:close/>
                  <a:moveTo>
                    <a:pt x="37" y="22"/>
                  </a:moveTo>
                  <a:lnTo>
                    <a:pt x="37" y="18"/>
                  </a:lnTo>
                  <a:lnTo>
                    <a:pt x="34" y="17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close/>
                  <a:moveTo>
                    <a:pt x="33" y="15"/>
                  </a:moveTo>
                  <a:lnTo>
                    <a:pt x="30" y="15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214011" y="4690975"/>
              <a:ext cx="156331" cy="1717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2" y="10"/>
                </a:cxn>
                <a:cxn ang="0">
                  <a:pos x="16" y="5"/>
                </a:cxn>
                <a:cxn ang="0">
                  <a:pos x="29" y="0"/>
                </a:cxn>
                <a:cxn ang="0">
                  <a:pos x="17" y="5"/>
                </a:cxn>
                <a:cxn ang="0">
                  <a:pos x="21" y="10"/>
                </a:cxn>
                <a:cxn ang="0">
                  <a:pos x="33" y="5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34" y="5"/>
                </a:cxn>
                <a:cxn ang="0">
                  <a:pos x="46" y="10"/>
                </a:cxn>
                <a:cxn ang="0">
                  <a:pos x="50" y="5"/>
                </a:cxn>
                <a:cxn ang="0">
                  <a:pos x="12" y="15"/>
                </a:cxn>
                <a:cxn ang="0">
                  <a:pos x="0" y="20"/>
                </a:cxn>
                <a:cxn ang="0">
                  <a:pos x="4" y="25"/>
                </a:cxn>
                <a:cxn ang="0">
                  <a:pos x="16" y="20"/>
                </a:cxn>
                <a:cxn ang="0">
                  <a:pos x="12" y="15"/>
                </a:cxn>
                <a:cxn ang="0">
                  <a:pos x="21" y="15"/>
                </a:cxn>
                <a:cxn ang="0">
                  <a:pos x="17" y="20"/>
                </a:cxn>
                <a:cxn ang="0">
                  <a:pos x="29" y="25"/>
                </a:cxn>
                <a:cxn ang="0">
                  <a:pos x="33" y="20"/>
                </a:cxn>
                <a:cxn ang="0">
                  <a:pos x="46" y="15"/>
                </a:cxn>
                <a:cxn ang="0">
                  <a:pos x="34" y="20"/>
                </a:cxn>
                <a:cxn ang="0">
                  <a:pos x="38" y="25"/>
                </a:cxn>
                <a:cxn ang="0">
                  <a:pos x="50" y="20"/>
                </a:cxn>
                <a:cxn ang="0">
                  <a:pos x="46" y="15"/>
                </a:cxn>
                <a:cxn ang="0">
                  <a:pos x="4" y="29"/>
                </a:cxn>
                <a:cxn ang="0">
                  <a:pos x="0" y="34"/>
                </a:cxn>
                <a:cxn ang="0">
                  <a:pos x="12" y="39"/>
                </a:cxn>
                <a:cxn ang="0">
                  <a:pos x="16" y="34"/>
                </a:cxn>
                <a:cxn ang="0">
                  <a:pos x="29" y="29"/>
                </a:cxn>
                <a:cxn ang="0">
                  <a:pos x="17" y="34"/>
                </a:cxn>
                <a:cxn ang="0">
                  <a:pos x="21" y="39"/>
                </a:cxn>
                <a:cxn ang="0">
                  <a:pos x="33" y="34"/>
                </a:cxn>
                <a:cxn ang="0">
                  <a:pos x="29" y="29"/>
                </a:cxn>
                <a:cxn ang="0">
                  <a:pos x="38" y="29"/>
                </a:cxn>
                <a:cxn ang="0">
                  <a:pos x="34" y="34"/>
                </a:cxn>
                <a:cxn ang="0">
                  <a:pos x="46" y="39"/>
                </a:cxn>
                <a:cxn ang="0">
                  <a:pos x="50" y="34"/>
                </a:cxn>
                <a:cxn ang="0">
                  <a:pos x="12" y="45"/>
                </a:cxn>
                <a:cxn ang="0">
                  <a:pos x="0" y="50"/>
                </a:cxn>
                <a:cxn ang="0">
                  <a:pos x="4" y="55"/>
                </a:cxn>
                <a:cxn ang="0">
                  <a:pos x="16" y="50"/>
                </a:cxn>
                <a:cxn ang="0">
                  <a:pos x="12" y="45"/>
                </a:cxn>
                <a:cxn ang="0">
                  <a:pos x="21" y="45"/>
                </a:cxn>
                <a:cxn ang="0">
                  <a:pos x="17" y="50"/>
                </a:cxn>
                <a:cxn ang="0">
                  <a:pos x="29" y="55"/>
                </a:cxn>
                <a:cxn ang="0">
                  <a:pos x="33" y="50"/>
                </a:cxn>
                <a:cxn ang="0">
                  <a:pos x="46" y="45"/>
                </a:cxn>
                <a:cxn ang="0">
                  <a:pos x="34" y="50"/>
                </a:cxn>
                <a:cxn ang="0">
                  <a:pos x="38" y="55"/>
                </a:cxn>
                <a:cxn ang="0">
                  <a:pos x="50" y="50"/>
                </a:cxn>
                <a:cxn ang="0">
                  <a:pos x="46" y="45"/>
                </a:cxn>
              </a:cxnLst>
              <a:rect l="0" t="0" r="r" b="b"/>
              <a:pathLst>
                <a:path w="50" h="55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10"/>
                    <a:pt x="16" y="8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4" y="0"/>
                    <a:pt x="12" y="0"/>
                  </a:cubicBezTo>
                  <a:close/>
                  <a:moveTo>
                    <a:pt x="2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2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8"/>
                    <a:pt x="19" y="10"/>
                    <a:pt x="2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3" y="8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9" y="0"/>
                  </a:cubicBezTo>
                  <a:close/>
                  <a:moveTo>
                    <a:pt x="46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4" y="2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8"/>
                    <a:pt x="36" y="10"/>
                    <a:pt x="3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8" y="10"/>
                    <a:pt x="50" y="8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6" y="0"/>
                  </a:cubicBezTo>
                  <a:close/>
                  <a:moveTo>
                    <a:pt x="12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5"/>
                    <a:pt x="4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6" y="22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4" y="15"/>
                    <a:pt x="12" y="15"/>
                  </a:cubicBezTo>
                  <a:close/>
                  <a:moveTo>
                    <a:pt x="29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9" y="15"/>
                    <a:pt x="17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2"/>
                    <a:pt x="19" y="25"/>
                    <a:pt x="2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5"/>
                    <a:pt x="33" y="22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7"/>
                    <a:pt x="31" y="15"/>
                    <a:pt x="29" y="15"/>
                  </a:cubicBezTo>
                  <a:close/>
                  <a:moveTo>
                    <a:pt x="46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6" y="15"/>
                    <a:pt x="34" y="17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6" y="25"/>
                    <a:pt x="3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50" y="22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7"/>
                    <a:pt x="48" y="15"/>
                    <a:pt x="46" y="15"/>
                  </a:cubicBezTo>
                  <a:close/>
                  <a:moveTo>
                    <a:pt x="12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6" y="37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4" y="29"/>
                    <a:pt x="12" y="29"/>
                  </a:cubicBezTo>
                  <a:close/>
                  <a:moveTo>
                    <a:pt x="29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19" y="29"/>
                    <a:pt x="17" y="31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7"/>
                    <a:pt x="19" y="39"/>
                    <a:pt x="21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3" y="37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1"/>
                    <a:pt x="31" y="29"/>
                    <a:pt x="29" y="29"/>
                  </a:cubicBezTo>
                  <a:close/>
                  <a:moveTo>
                    <a:pt x="46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6" y="29"/>
                    <a:pt x="34" y="31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7"/>
                    <a:pt x="36" y="39"/>
                    <a:pt x="38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8" y="39"/>
                    <a:pt x="50" y="37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1"/>
                    <a:pt x="48" y="29"/>
                    <a:pt x="46" y="29"/>
                  </a:cubicBezTo>
                  <a:close/>
                  <a:moveTo>
                    <a:pt x="12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2" y="45"/>
                    <a:pt x="0" y="47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4" y="55"/>
                    <a:pt x="16" y="53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4" y="45"/>
                    <a:pt x="12" y="45"/>
                  </a:cubicBezTo>
                  <a:close/>
                  <a:moveTo>
                    <a:pt x="29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19" y="45"/>
                    <a:pt x="17" y="47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3"/>
                    <a:pt x="19" y="55"/>
                    <a:pt x="21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1" y="55"/>
                    <a:pt x="33" y="53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7"/>
                    <a:pt x="31" y="45"/>
                    <a:pt x="29" y="45"/>
                  </a:cubicBezTo>
                  <a:close/>
                  <a:moveTo>
                    <a:pt x="46" y="45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6" y="45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3"/>
                    <a:pt x="36" y="55"/>
                    <a:pt x="38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8" y="55"/>
                    <a:pt x="50" y="53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7"/>
                    <a:pt x="48" y="45"/>
                    <a:pt x="46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9"/>
            <p:cNvSpPr>
              <a:spLocks noEditPoints="1"/>
            </p:cNvSpPr>
            <p:nvPr/>
          </p:nvSpPr>
          <p:spPr bwMode="auto">
            <a:xfrm>
              <a:off x="209607" y="4662351"/>
              <a:ext cx="167339" cy="28844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129"/>
                </a:cxn>
                <a:cxn ang="0">
                  <a:pos x="76" y="131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75" y="129"/>
                </a:cxn>
                <a:cxn ang="0">
                  <a:pos x="75" y="128"/>
                </a:cxn>
                <a:cxn ang="0">
                  <a:pos x="75" y="129"/>
                </a:cxn>
                <a:cxn ang="0">
                  <a:pos x="75" y="129"/>
                </a:cxn>
                <a:cxn ang="0">
                  <a:pos x="1" y="128"/>
                </a:cxn>
                <a:cxn ang="0">
                  <a:pos x="75" y="128"/>
                </a:cxn>
                <a:cxn ang="0">
                  <a:pos x="75" y="3"/>
                </a:cxn>
                <a:cxn ang="0">
                  <a:pos x="1" y="3"/>
                </a:cxn>
                <a:cxn ang="0">
                  <a:pos x="1" y="128"/>
                </a:cxn>
                <a:cxn ang="0">
                  <a:pos x="1" y="128"/>
                </a:cxn>
              </a:cxnLst>
              <a:rect l="0" t="0" r="r" b="b"/>
              <a:pathLst>
                <a:path w="76" h="131">
                  <a:moveTo>
                    <a:pt x="0" y="131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129"/>
                  </a:lnTo>
                  <a:lnTo>
                    <a:pt x="76" y="131"/>
                  </a:lnTo>
                  <a:lnTo>
                    <a:pt x="0" y="131"/>
                  </a:lnTo>
                  <a:lnTo>
                    <a:pt x="0" y="131"/>
                  </a:lnTo>
                  <a:close/>
                  <a:moveTo>
                    <a:pt x="75" y="129"/>
                  </a:moveTo>
                  <a:lnTo>
                    <a:pt x="75" y="128"/>
                  </a:lnTo>
                  <a:lnTo>
                    <a:pt x="75" y="129"/>
                  </a:lnTo>
                  <a:lnTo>
                    <a:pt x="75" y="129"/>
                  </a:lnTo>
                  <a:close/>
                  <a:moveTo>
                    <a:pt x="1" y="128"/>
                  </a:moveTo>
                  <a:lnTo>
                    <a:pt x="75" y="128"/>
                  </a:lnTo>
                  <a:lnTo>
                    <a:pt x="75" y="3"/>
                  </a:lnTo>
                  <a:lnTo>
                    <a:pt x="1" y="3"/>
                  </a:lnTo>
                  <a:lnTo>
                    <a:pt x="1" y="128"/>
                  </a:lnTo>
                  <a:lnTo>
                    <a:pt x="1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321900" y="4893544"/>
              <a:ext cx="37432" cy="3743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17" y="17"/>
                </a:cxn>
                <a:cxn ang="0">
                  <a:pos x="17" y="16"/>
                </a:cxn>
              </a:cxnLst>
              <a:rect l="0" t="0" r="r" b="b"/>
              <a:pathLst>
                <a:path w="17" h="17">
                  <a:moveTo>
                    <a:pt x="17" y="16"/>
                  </a:moveTo>
                  <a:lnTo>
                    <a:pt x="1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229423" y="4893544"/>
              <a:ext cx="39633" cy="37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" y="16"/>
                </a:cxn>
                <a:cxn ang="0">
                  <a:pos x="9" y="17"/>
                </a:cxn>
                <a:cxn ang="0">
                  <a:pos x="9" y="16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0" y="2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49"/>
            <p:cNvSpPr>
              <a:spLocks noChangeArrowheads="1"/>
            </p:cNvSpPr>
            <p:nvPr/>
          </p:nvSpPr>
          <p:spPr bwMode="auto">
            <a:xfrm>
              <a:off x="-572045" y="4596296"/>
              <a:ext cx="574679" cy="3258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15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3"/>
          <p:cNvSpPr>
            <a:spLocks noGrp="1"/>
          </p:cNvSpPr>
          <p:nvPr/>
        </p:nvSpPr>
        <p:spPr bwMode="gray">
          <a:xfrm>
            <a:off x="5227892" y="4074754"/>
            <a:ext cx="3766609" cy="40897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ase: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intervistati </a:t>
            </a:r>
            <a:r>
              <a:rPr lang="it-IT" sz="9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non acquirenti su </a:t>
            </a:r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Internet </a:t>
            </a:r>
            <a:endParaRPr lang="it-IT" sz="9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8A00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L’IMPATTO SUI CONSUMI</a:t>
            </a:r>
            <a:endParaRPr lang="en-GB" sz="1400" b="1" cap="none" dirty="0">
              <a:solidFill>
                <a:srgbClr val="8A00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PER QUALE MOTIVO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 ACQUISTA SU INTERNET?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67755"/>
              </p:ext>
            </p:extLst>
          </p:nvPr>
        </p:nvGraphicFramePr>
        <p:xfrm>
          <a:off x="3891442" y="1119137"/>
          <a:ext cx="4391025" cy="276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125"/>
                <a:gridCol w="742950"/>
                <a:gridCol w="742950"/>
              </a:tblGrid>
              <a:tr h="383932">
                <a:tc>
                  <a:txBody>
                    <a:bodyPr/>
                    <a:lstStyle/>
                    <a:p>
                      <a:pPr algn="ctr" fontAlgn="b"/>
                      <a:endParaRPr lang="es-CO" sz="900" b="1" i="0" u="none" strike="noStrike" dirty="0">
                        <a:solidFill>
                          <a:srgbClr val="0033A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18-34 </a:t>
                      </a:r>
                      <a:endParaRPr lang="es-CO" sz="1200" b="1" i="0" u="none" strike="noStrike" dirty="0" smtClean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anni </a:t>
                      </a:r>
                      <a:endParaRPr lang="es-CO" sz="1200" b="1" i="0" u="none" strike="noStrike" dirty="0">
                        <a:solidFill>
                          <a:srgbClr val="0033A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 65 inattivi </a:t>
                      </a:r>
                      <a:endParaRPr lang="it-IT" sz="1200" b="1" i="0" u="none" strike="noStrike" dirty="0">
                        <a:solidFill>
                          <a:srgbClr val="0033AA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40</a:t>
                      </a:r>
                      <a:endParaRPr lang="es-CO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endParaRPr lang="es-CO" sz="12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/>
                      <a:r>
                        <a:rPr lang="es-CO" sz="12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hart 4"/>
          <p:cNvGraphicFramePr/>
          <p:nvPr>
            <p:extLst>
              <p:ext uri="{D42A27DB-BD31-4B8C-83A1-F6EECF244321}">
                <p14:modId xmlns:p14="http://schemas.microsoft.com/office/powerpoint/2010/main" val="3830474457"/>
              </p:ext>
            </p:extLst>
          </p:nvPr>
        </p:nvGraphicFramePr>
        <p:xfrm>
          <a:off x="-178345" y="989779"/>
          <a:ext cx="6714067" cy="348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06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rgbClr val="8A008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L’IMPATTO SUI CONSUMI</a:t>
            </a:r>
            <a:endParaRPr lang="en-GB" sz="1400" b="1" cap="none" dirty="0">
              <a:solidFill>
                <a:srgbClr val="8A008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339753" y="612128"/>
            <a:ext cx="8389143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kern="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EMERGONO NEL MERCATO </a:t>
            </a:r>
            <a:r>
              <a:rPr lang="it-IT" sz="1500" b="1" kern="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INNOVATIVE FORME DI CONSUMO</a:t>
            </a:r>
            <a:r>
              <a:rPr lang="it-IT" sz="1500" kern="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: </a:t>
            </a:r>
            <a:r>
              <a:rPr lang="it-IT" sz="1500" kern="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LEI LE HA SPERIMENTATE?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4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39930"/>
              </p:ext>
            </p:extLst>
          </p:nvPr>
        </p:nvGraphicFramePr>
        <p:xfrm>
          <a:off x="-336331" y="1345324"/>
          <a:ext cx="5477752" cy="32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Content Placeholder 43"/>
          <p:cNvSpPr>
            <a:spLocks noGrp="1"/>
          </p:cNvSpPr>
          <p:nvPr/>
        </p:nvSpPr>
        <p:spPr bwMode="gray">
          <a:xfrm>
            <a:off x="261874" y="770451"/>
            <a:ext cx="3832729" cy="826916"/>
          </a:xfrm>
          <a:prstGeom prst="rect">
            <a:avLst/>
          </a:prstGeom>
          <a:noFill/>
          <a:ln w="28575">
            <a:noFill/>
          </a:ln>
        </p:spPr>
        <p:txBody>
          <a:bodyPr vert="horz" lIns="90000" tIns="90000" rIns="90000" bIns="90000" rtlCol="0" anchor="ctr">
            <a:noAutofit/>
          </a:bodyPr>
          <a:lstStyle/>
          <a:p>
            <a:pPr algn="ctr"/>
            <a:r>
              <a:rPr lang="it-I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Lei ha sperimentato forme di consumo innovative </a:t>
            </a:r>
            <a:r>
              <a:rPr lang="it-IT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legate alle </a:t>
            </a:r>
            <a:r>
              <a:rPr lang="it-I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nuove tecnologie? </a:t>
            </a:r>
          </a:p>
        </p:txBody>
      </p:sp>
      <p:sp>
        <p:nvSpPr>
          <p:cNvPr id="26" name="Forma libre 26"/>
          <p:cNvSpPr/>
          <p:nvPr/>
        </p:nvSpPr>
        <p:spPr>
          <a:xfrm rot="940211">
            <a:off x="2923309" y="1539506"/>
            <a:ext cx="1467450" cy="780653"/>
          </a:xfrm>
          <a:custGeom>
            <a:avLst/>
            <a:gdLst>
              <a:gd name="connsiteX0" fmla="*/ 0 w 1179871"/>
              <a:gd name="connsiteY0" fmla="*/ 700548 h 700548"/>
              <a:gd name="connsiteX1" fmla="*/ 412955 w 1179871"/>
              <a:gd name="connsiteY1" fmla="*/ 176980 h 700548"/>
              <a:gd name="connsiteX2" fmla="*/ 1179871 w 1179871"/>
              <a:gd name="connsiteY2" fmla="*/ 0 h 7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871" h="700548">
                <a:moveTo>
                  <a:pt x="0" y="700548"/>
                </a:moveTo>
                <a:cubicBezTo>
                  <a:pt x="108155" y="497143"/>
                  <a:pt x="216310" y="293738"/>
                  <a:pt x="412955" y="176980"/>
                </a:cubicBezTo>
                <a:cubicBezTo>
                  <a:pt x="609600" y="60222"/>
                  <a:pt x="894735" y="30111"/>
                  <a:pt x="1179871" y="0"/>
                </a:cubicBezTo>
              </a:path>
            </a:pathLst>
          </a:custGeom>
          <a:noFill/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7" name="Chart 4"/>
          <p:cNvGraphicFramePr/>
          <p:nvPr>
            <p:extLst>
              <p:ext uri="{D42A27DB-BD31-4B8C-83A1-F6EECF244321}">
                <p14:modId xmlns:p14="http://schemas.microsoft.com/office/powerpoint/2010/main" val="3903438042"/>
              </p:ext>
            </p:extLst>
          </p:nvPr>
        </p:nvGraphicFramePr>
        <p:xfrm>
          <a:off x="4411998" y="2059651"/>
          <a:ext cx="3146241" cy="248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Forma libre 26"/>
          <p:cNvSpPr/>
          <p:nvPr/>
        </p:nvSpPr>
        <p:spPr>
          <a:xfrm rot="919452">
            <a:off x="3207287" y="2855487"/>
            <a:ext cx="1211243" cy="680126"/>
          </a:xfrm>
          <a:custGeom>
            <a:avLst/>
            <a:gdLst>
              <a:gd name="connsiteX0" fmla="*/ 0 w 1179871"/>
              <a:gd name="connsiteY0" fmla="*/ 700548 h 700548"/>
              <a:gd name="connsiteX1" fmla="*/ 412955 w 1179871"/>
              <a:gd name="connsiteY1" fmla="*/ 176980 h 700548"/>
              <a:gd name="connsiteX2" fmla="*/ 1179871 w 1179871"/>
              <a:gd name="connsiteY2" fmla="*/ 0 h 7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871" h="700548">
                <a:moveTo>
                  <a:pt x="0" y="700548"/>
                </a:moveTo>
                <a:cubicBezTo>
                  <a:pt x="108155" y="497143"/>
                  <a:pt x="216310" y="293738"/>
                  <a:pt x="412955" y="176980"/>
                </a:cubicBezTo>
                <a:cubicBezTo>
                  <a:pt x="609600" y="60222"/>
                  <a:pt x="894735" y="30111"/>
                  <a:pt x="1179871" y="0"/>
                </a:cubicBezTo>
              </a:path>
            </a:pathLst>
          </a:custGeom>
          <a:noFill/>
          <a:ln w="38100">
            <a:solidFill>
              <a:srgbClr val="9900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Chart 4"/>
          <p:cNvGraphicFramePr/>
          <p:nvPr>
            <p:extLst>
              <p:ext uri="{D42A27DB-BD31-4B8C-83A1-F6EECF244321}">
                <p14:modId xmlns:p14="http://schemas.microsoft.com/office/powerpoint/2010/main" val="732198408"/>
              </p:ext>
            </p:extLst>
          </p:nvPr>
        </p:nvGraphicFramePr>
        <p:xfrm>
          <a:off x="4411998" y="985838"/>
          <a:ext cx="2934786" cy="123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3203308" y="1922054"/>
            <a:ext cx="121920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Sì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763"/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almeno una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61874" y="3590901"/>
            <a:ext cx="12192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763" algn="r"/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nessuna nuova forma di consumo</a:t>
            </a:r>
          </a:p>
        </p:txBody>
      </p:sp>
    </p:spTree>
    <p:extLst>
      <p:ext uri="{BB962C8B-B14F-4D97-AF65-F5344CB8AC3E}">
        <p14:creationId xmlns:p14="http://schemas.microsoft.com/office/powerpoint/2010/main" val="35344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38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black">
          <a:xfrm>
            <a:off x="766056" y="1815340"/>
            <a:ext cx="7786106" cy="13090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GB" sz="5000" dirty="0" smtClean="0">
                <a:latin typeface="Helvetica"/>
                <a:cs typeface="Helvetica"/>
              </a:rPr>
              <a:t>I MERCATI</a:t>
            </a:r>
          </a:p>
          <a:p>
            <a:pPr algn="ctr">
              <a:lnSpc>
                <a:spcPct val="80000"/>
              </a:lnSpc>
            </a:pPr>
            <a:r>
              <a:rPr lang="en-GB" sz="5000" dirty="0" smtClean="0">
                <a:latin typeface="Helvetica"/>
                <a:cs typeface="Helvetica"/>
              </a:rPr>
              <a:t>DEI BENI DUREVOLI</a:t>
            </a:r>
            <a:endParaRPr lang="en-GB" sz="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742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36249" y="402394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var.% su A-1 (fonte Prometeia)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5601" y="1039693"/>
            <a:ext cx="7715506" cy="2973095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MERCATI</a:t>
            </a:r>
            <a:endParaRPr lang="en-GB" sz="1400" b="1" cap="none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L’ANDAMENTO DEI CONSUMI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DEGLI ITALIANI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672373"/>
              </p:ext>
            </p:extLst>
          </p:nvPr>
        </p:nvGraphicFramePr>
        <p:xfrm>
          <a:off x="795866" y="1393064"/>
          <a:ext cx="75226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133741" y="1067065"/>
            <a:ext cx="662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2013                                                      2014                                                        2015</a:t>
            </a:r>
            <a:endParaRPr lang="it-IT" sz="1200" b="1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193800" y="2591858"/>
            <a:ext cx="6815667" cy="0"/>
          </a:xfrm>
          <a:prstGeom prst="lin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885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895" y="240432"/>
            <a:ext cx="6718167" cy="249870"/>
          </a:xfrm>
        </p:spPr>
        <p:txBody>
          <a:bodyPr/>
          <a:lstStyle/>
          <a:p>
            <a:r>
              <a:rPr lang="it-IT" sz="1400" b="1" cap="none" dirty="0" smtClean="0">
                <a:solidFill>
                  <a:srgbClr val="59A2D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SOCIETÀ CHE CAMBIA</a:t>
            </a:r>
            <a:endParaRPr lang="en-GB" sz="1400" b="1" cap="none" dirty="0">
              <a:solidFill>
                <a:srgbClr val="59A2D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4978391" y="1302549"/>
            <a:ext cx="16863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Attualmente </a:t>
            </a:r>
          </a:p>
          <a:p>
            <a:pPr marL="4763" algn="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g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li over 65 in Italia </a:t>
            </a:r>
          </a:p>
          <a:p>
            <a:pPr marL="4763" algn="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sono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oltre 13 milioni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1762975" y="1302549"/>
            <a:ext cx="15909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Nel 1971 </a:t>
            </a:r>
          </a:p>
          <a:p>
            <a:pPr marL="4763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gli over 65 in Italia erano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circa 6 milioni</a:t>
            </a: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654416" y="1824865"/>
            <a:ext cx="11629979" cy="3138515"/>
            <a:chOff x="654409" y="2013125"/>
            <a:chExt cx="12493965" cy="3371670"/>
          </a:xfrm>
        </p:grpSpPr>
        <p:grpSp>
          <p:nvGrpSpPr>
            <p:cNvPr id="70" name="Gruppo 69"/>
            <p:cNvGrpSpPr/>
            <p:nvPr/>
          </p:nvGrpSpPr>
          <p:grpSpPr>
            <a:xfrm>
              <a:off x="654409" y="2304773"/>
              <a:ext cx="12493965" cy="3080022"/>
              <a:chOff x="1679230" y="1463402"/>
              <a:chExt cx="12493965" cy="3080022"/>
            </a:xfrm>
          </p:grpSpPr>
          <p:sp>
            <p:nvSpPr>
              <p:cNvPr id="79" name="CuadroTexto 45"/>
              <p:cNvSpPr txBox="1"/>
              <p:nvPr/>
            </p:nvSpPr>
            <p:spPr>
              <a:xfrm>
                <a:off x="5596331" y="2691582"/>
                <a:ext cx="975195" cy="198385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4763" algn="ctr"/>
                <a:r>
                  <a:rPr lang="it-IT" sz="1200" b="1" dirty="0" smtClean="0">
                    <a:solidFill>
                      <a:srgbClr val="1B365D">
                        <a:lumMod val="40000"/>
                        <a:lumOff val="60000"/>
                      </a:srgbClr>
                    </a:solidFill>
                    <a:latin typeface="Helvetica"/>
                    <a:cs typeface="Helvetica"/>
                  </a:rPr>
                  <a:t>2005</a:t>
                </a:r>
              </a:p>
            </p:txBody>
          </p:sp>
          <p:grpSp>
            <p:nvGrpSpPr>
              <p:cNvPr id="80" name="Gruppo 79"/>
              <p:cNvGrpSpPr/>
              <p:nvPr/>
            </p:nvGrpSpPr>
            <p:grpSpPr>
              <a:xfrm>
                <a:off x="1679230" y="1463402"/>
                <a:ext cx="12493965" cy="3080022"/>
                <a:chOff x="2050705" y="1463402"/>
                <a:chExt cx="12493965" cy="3080022"/>
              </a:xfrm>
            </p:grpSpPr>
            <p:sp>
              <p:nvSpPr>
                <p:cNvPr id="81" name="Arco 80"/>
                <p:cNvSpPr/>
                <p:nvPr/>
              </p:nvSpPr>
              <p:spPr>
                <a:xfrm flipH="1">
                  <a:off x="2260253" y="2549437"/>
                  <a:ext cx="12284417" cy="1993987"/>
                </a:xfrm>
                <a:prstGeom prst="arc">
                  <a:avLst>
                    <a:gd name="adj1" fmla="val 15738961"/>
                    <a:gd name="adj2" fmla="val 21383002"/>
                  </a:avLst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it-IT" sz="1200">
                    <a:solidFill>
                      <a:srgbClr val="222223"/>
                    </a:solidFill>
                  </a:endParaRPr>
                </a:p>
              </p:txBody>
            </p:sp>
            <p:grpSp>
              <p:nvGrpSpPr>
                <p:cNvPr id="82" name="Gruppo 81"/>
                <p:cNvGrpSpPr/>
                <p:nvPr/>
              </p:nvGrpSpPr>
              <p:grpSpPr>
                <a:xfrm>
                  <a:off x="2050705" y="1667109"/>
                  <a:ext cx="4076607" cy="1761240"/>
                  <a:chOff x="24449" y="1038726"/>
                  <a:chExt cx="4076607" cy="1761240"/>
                </a:xfrm>
              </p:grpSpPr>
              <p:grpSp>
                <p:nvGrpSpPr>
                  <p:cNvPr id="91" name="Group 14"/>
                  <p:cNvGrpSpPr>
                    <a:grpSpLocks noChangeAspect="1"/>
                  </p:cNvGrpSpPr>
                  <p:nvPr/>
                </p:nvGrpSpPr>
                <p:grpSpPr>
                  <a:xfrm>
                    <a:off x="24449" y="1376704"/>
                    <a:ext cx="1171837" cy="1242707"/>
                    <a:chOff x="1187591" y="2564702"/>
                    <a:chExt cx="2865602" cy="3039745"/>
                  </a:xfrm>
                </p:grpSpPr>
                <p:grpSp>
                  <p:nvGrpSpPr>
                    <p:cNvPr id="111" name="Group 13"/>
                    <p:cNvGrpSpPr/>
                    <p:nvPr/>
                  </p:nvGrpSpPr>
                  <p:grpSpPr>
                    <a:xfrm>
                      <a:off x="1749462" y="2564702"/>
                      <a:ext cx="1741855" cy="2217811"/>
                      <a:chOff x="1749462" y="2564702"/>
                      <a:chExt cx="1741855" cy="2217811"/>
                    </a:xfrm>
                  </p:grpSpPr>
                  <p:cxnSp>
                    <p:nvCxnSpPr>
                      <p:cNvPr id="113" name="Straight Connector 7"/>
                      <p:cNvCxnSpPr/>
                      <p:nvPr/>
                    </p:nvCxnSpPr>
                    <p:spPr>
                      <a:xfrm>
                        <a:off x="2620393" y="4095973"/>
                        <a:ext cx="0" cy="686540"/>
                      </a:xfrm>
                      <a:prstGeom prst="line">
                        <a:avLst/>
                      </a:prstGeom>
                      <a:ln w="19050" cap="rnd">
                        <a:solidFill>
                          <a:schemeClr val="accent6">
                            <a:lumMod val="50000"/>
                          </a:schemeClr>
                        </a:solidFill>
                        <a:tailEnd type="oval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4" name="Oval 8"/>
                      <p:cNvSpPr/>
                      <p:nvPr/>
                    </p:nvSpPr>
                    <p:spPr>
                      <a:xfrm>
                        <a:off x="1749462" y="2564702"/>
                        <a:ext cx="1741855" cy="1742012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GB" sz="1400" b="1" dirty="0" smtClean="0">
                            <a:solidFill>
                              <a:prstClr val="white"/>
                            </a:solidFill>
                          </a:rPr>
                          <a:t>11,2%</a:t>
                        </a:r>
                        <a:endParaRPr lang="en-GB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2" name="TextBox 31"/>
                    <p:cNvSpPr txBox="1"/>
                    <p:nvPr/>
                  </p:nvSpPr>
                  <p:spPr>
                    <a:xfrm>
                      <a:off x="1187591" y="4935899"/>
                      <a:ext cx="2865602" cy="6685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rgbClr val="222223">
                            <a:lumMod val="90000"/>
                            <a:lumOff val="1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2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955299" y="1233610"/>
                    <a:ext cx="1171838" cy="1149441"/>
                    <a:chOff x="4880299" y="2564704"/>
                    <a:chExt cx="2865601" cy="2811609"/>
                  </a:xfrm>
                </p:grpSpPr>
                <p:grpSp>
                  <p:nvGrpSpPr>
                    <p:cNvPr id="107" name="Group 12"/>
                    <p:cNvGrpSpPr/>
                    <p:nvPr/>
                  </p:nvGrpSpPr>
                  <p:grpSpPr>
                    <a:xfrm>
                      <a:off x="5442172" y="2564704"/>
                      <a:ext cx="1741854" cy="2217809"/>
                      <a:chOff x="5442172" y="2564704"/>
                      <a:chExt cx="1741854" cy="2217809"/>
                    </a:xfrm>
                  </p:grpSpPr>
                  <p:cxnSp>
                    <p:nvCxnSpPr>
                      <p:cNvPr id="109" name="Straight Connector 20"/>
                      <p:cNvCxnSpPr/>
                      <p:nvPr/>
                    </p:nvCxnSpPr>
                    <p:spPr>
                      <a:xfrm>
                        <a:off x="6313098" y="4095973"/>
                        <a:ext cx="0" cy="686540"/>
                      </a:xfrm>
                      <a:prstGeom prst="line">
                        <a:avLst/>
                      </a:prstGeom>
                      <a:ln w="19050" cap="rnd">
                        <a:solidFill>
                          <a:schemeClr val="accent6">
                            <a:lumMod val="75000"/>
                          </a:schemeClr>
                        </a:solidFill>
                        <a:tailEnd type="oval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0" name="Oval 21"/>
                      <p:cNvSpPr/>
                      <p:nvPr/>
                    </p:nvSpPr>
                    <p:spPr>
                      <a:xfrm>
                        <a:off x="5442172" y="2564704"/>
                        <a:ext cx="1741854" cy="1742012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s-CO" sz="1400" b="1" dirty="0" smtClean="0">
                            <a:solidFill>
                              <a:prstClr val="white"/>
                            </a:solidFill>
                          </a:rPr>
                          <a:t>13,2%</a:t>
                        </a:r>
                        <a:endParaRPr lang="en-GB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8" name="TextBox 32"/>
                    <p:cNvSpPr txBox="1"/>
                    <p:nvPr/>
                  </p:nvSpPr>
                  <p:spPr>
                    <a:xfrm>
                      <a:off x="4880299" y="4935901"/>
                      <a:ext cx="2865601" cy="4404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rgbClr val="222223">
                            <a:lumMod val="90000"/>
                            <a:lumOff val="1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3" name="Group 16"/>
                  <p:cNvGrpSpPr>
                    <a:grpSpLocks noChangeAspect="1"/>
                  </p:cNvGrpSpPr>
                  <p:nvPr/>
                </p:nvGrpSpPr>
                <p:grpSpPr>
                  <a:xfrm>
                    <a:off x="1952362" y="1118194"/>
                    <a:ext cx="1171838" cy="1149441"/>
                    <a:chOff x="8678971" y="2564704"/>
                    <a:chExt cx="2865602" cy="2811609"/>
                  </a:xfrm>
                </p:grpSpPr>
                <p:grpSp>
                  <p:nvGrpSpPr>
                    <p:cNvPr id="103" name="Group 11"/>
                    <p:cNvGrpSpPr/>
                    <p:nvPr/>
                  </p:nvGrpSpPr>
                  <p:grpSpPr>
                    <a:xfrm>
                      <a:off x="9226330" y="2564704"/>
                      <a:ext cx="1741854" cy="2217809"/>
                      <a:chOff x="9226330" y="2564704"/>
                      <a:chExt cx="1741854" cy="2217809"/>
                    </a:xfrm>
                  </p:grpSpPr>
                  <p:cxnSp>
                    <p:nvCxnSpPr>
                      <p:cNvPr id="105" name="Straight Connector 24"/>
                      <p:cNvCxnSpPr/>
                      <p:nvPr/>
                    </p:nvCxnSpPr>
                    <p:spPr>
                      <a:xfrm>
                        <a:off x="10097256" y="4095973"/>
                        <a:ext cx="0" cy="68654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7681"/>
                        </a:solidFill>
                        <a:tailEnd type="oval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6" name="Oval 25"/>
                      <p:cNvSpPr/>
                      <p:nvPr/>
                    </p:nvSpPr>
                    <p:spPr>
                      <a:xfrm>
                        <a:off x="9226330" y="2564704"/>
                        <a:ext cx="1741854" cy="1742012"/>
                      </a:xfrm>
                      <a:prstGeom prst="ellipse">
                        <a:avLst/>
                      </a:prstGeom>
                      <a:solidFill>
                        <a:srgbClr val="00768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s-CO" sz="1400" b="1" dirty="0" smtClean="0">
                            <a:solidFill>
                              <a:prstClr val="white"/>
                            </a:solidFill>
                          </a:rPr>
                          <a:t>15,3%</a:t>
                        </a:r>
                        <a:endParaRPr lang="en-GB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4" name="TextBox 33"/>
                    <p:cNvSpPr txBox="1"/>
                    <p:nvPr/>
                  </p:nvSpPr>
                  <p:spPr>
                    <a:xfrm>
                      <a:off x="8678971" y="4935901"/>
                      <a:ext cx="2865602" cy="4404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rgbClr val="222223">
                            <a:lumMod val="90000"/>
                            <a:lumOff val="1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4" name="CuadroTexto 44"/>
                  <p:cNvSpPr txBox="1"/>
                  <p:nvPr/>
                </p:nvSpPr>
                <p:spPr>
                  <a:xfrm>
                    <a:off x="142016" y="2601581"/>
                    <a:ext cx="975195" cy="198385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ctr">
                    <a:spAutoFit/>
                  </a:bodyPr>
                  <a:lstStyle/>
                  <a:p>
                    <a:pPr marL="4763" algn="ctr"/>
                    <a:r>
                      <a:rPr lang="it-IT" sz="1200" b="1" dirty="0" smtClean="0">
                        <a:solidFill>
                          <a:srgbClr val="007681">
                            <a:lumMod val="50000"/>
                          </a:srgbClr>
                        </a:solidFill>
                        <a:latin typeface="Helvetica"/>
                        <a:cs typeface="Helvetica"/>
                      </a:rPr>
                      <a:t>1971</a:t>
                    </a:r>
                  </a:p>
                </p:txBody>
              </p:sp>
              <p:sp>
                <p:nvSpPr>
                  <p:cNvPr id="95" name="CuadroTexto 45"/>
                  <p:cNvSpPr txBox="1"/>
                  <p:nvPr/>
                </p:nvSpPr>
                <p:spPr>
                  <a:xfrm>
                    <a:off x="1072865" y="2372096"/>
                    <a:ext cx="975195" cy="198385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ctr">
                    <a:spAutoFit/>
                  </a:bodyPr>
                  <a:lstStyle/>
                  <a:p>
                    <a:pPr marL="4763" algn="ctr"/>
                    <a:r>
                      <a:rPr lang="it-IT" sz="1200" b="1" dirty="0" smtClean="0">
                        <a:solidFill>
                          <a:srgbClr val="007681">
                            <a:lumMod val="75000"/>
                          </a:srgbClr>
                        </a:solidFill>
                        <a:latin typeface="Helvetica"/>
                        <a:cs typeface="Helvetica"/>
                      </a:rPr>
                      <a:t>1981</a:t>
                    </a:r>
                  </a:p>
                </p:txBody>
              </p:sp>
              <p:sp>
                <p:nvSpPr>
                  <p:cNvPr id="96" name="CuadroTexto 46"/>
                  <p:cNvSpPr txBox="1"/>
                  <p:nvPr/>
                </p:nvSpPr>
                <p:spPr>
                  <a:xfrm>
                    <a:off x="2069930" y="2211553"/>
                    <a:ext cx="975195" cy="198385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ctr">
                    <a:spAutoFit/>
                  </a:bodyPr>
                  <a:lstStyle/>
                  <a:p>
                    <a:pPr marL="4763" algn="ctr"/>
                    <a:r>
                      <a:rPr lang="it-IT" sz="1200" b="1" dirty="0" smtClean="0">
                        <a:solidFill>
                          <a:srgbClr val="007681"/>
                        </a:solidFill>
                        <a:latin typeface="Helvetica"/>
                        <a:cs typeface="Helvetica"/>
                      </a:rPr>
                      <a:t>1991</a:t>
                    </a:r>
                  </a:p>
                </p:txBody>
              </p:sp>
              <p:grpSp>
                <p:nvGrpSpPr>
                  <p:cNvPr id="97" name="Group 16"/>
                  <p:cNvGrpSpPr>
                    <a:grpSpLocks noChangeAspect="1"/>
                  </p:cNvGrpSpPr>
                  <p:nvPr/>
                </p:nvGrpSpPr>
                <p:grpSpPr>
                  <a:xfrm>
                    <a:off x="2929218" y="1038726"/>
                    <a:ext cx="1171838" cy="1149441"/>
                    <a:chOff x="8678971" y="2564704"/>
                    <a:chExt cx="2865602" cy="2811609"/>
                  </a:xfrm>
                </p:grpSpPr>
                <p:grpSp>
                  <p:nvGrpSpPr>
                    <p:cNvPr id="99" name="Group 11"/>
                    <p:cNvGrpSpPr/>
                    <p:nvPr/>
                  </p:nvGrpSpPr>
                  <p:grpSpPr>
                    <a:xfrm>
                      <a:off x="9226330" y="2564704"/>
                      <a:ext cx="1741854" cy="2217809"/>
                      <a:chOff x="9226330" y="2564704"/>
                      <a:chExt cx="1741854" cy="2217809"/>
                    </a:xfrm>
                  </p:grpSpPr>
                  <p:cxnSp>
                    <p:nvCxnSpPr>
                      <p:cNvPr id="101" name="Straight Connector 24"/>
                      <p:cNvCxnSpPr/>
                      <p:nvPr/>
                    </p:nvCxnSpPr>
                    <p:spPr>
                      <a:xfrm>
                        <a:off x="10097256" y="4095973"/>
                        <a:ext cx="0" cy="686540"/>
                      </a:xfrm>
                      <a:prstGeom prst="line">
                        <a:avLst/>
                      </a:prstGeom>
                      <a:ln w="19050" cap="rnd">
                        <a:solidFill>
                          <a:schemeClr val="accent5">
                            <a:lumMod val="75000"/>
                          </a:schemeClr>
                        </a:solidFill>
                        <a:tailEnd type="oval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2" name="Oval 25"/>
                      <p:cNvSpPr/>
                      <p:nvPr/>
                    </p:nvSpPr>
                    <p:spPr>
                      <a:xfrm>
                        <a:off x="9226330" y="2564704"/>
                        <a:ext cx="1741854" cy="1742012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s-CO" sz="1400" b="1" dirty="0" smtClean="0">
                            <a:solidFill>
                              <a:prstClr val="white"/>
                            </a:solidFill>
                          </a:rPr>
                          <a:t>18,7%</a:t>
                        </a:r>
                        <a:endParaRPr lang="en-GB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0" name="TextBox 33"/>
                    <p:cNvSpPr txBox="1"/>
                    <p:nvPr/>
                  </p:nvSpPr>
                  <p:spPr>
                    <a:xfrm>
                      <a:off x="8678971" y="4935901"/>
                      <a:ext cx="2865602" cy="4404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300" dirty="0">
                        <a:solidFill>
                          <a:srgbClr val="222223">
                            <a:lumMod val="90000"/>
                            <a:lumOff val="1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8" name="CuadroTexto 46"/>
                  <p:cNvSpPr txBox="1"/>
                  <p:nvPr/>
                </p:nvSpPr>
                <p:spPr>
                  <a:xfrm>
                    <a:off x="3027540" y="2132085"/>
                    <a:ext cx="975195" cy="198385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ctr">
                    <a:spAutoFit/>
                  </a:bodyPr>
                  <a:lstStyle/>
                  <a:p>
                    <a:pPr marL="4763" algn="ctr"/>
                    <a:r>
                      <a:rPr lang="it-IT" sz="1200" b="1" dirty="0" smtClean="0">
                        <a:solidFill>
                          <a:srgbClr val="71B2C9">
                            <a:lumMod val="75000"/>
                          </a:srgbClr>
                        </a:solidFill>
                        <a:latin typeface="Helvetica"/>
                        <a:cs typeface="Helvetica"/>
                      </a:rPr>
                      <a:t>2001</a:t>
                    </a:r>
                  </a:p>
                </p:txBody>
              </p:sp>
            </p:grpSp>
            <p:cxnSp>
              <p:nvCxnSpPr>
                <p:cNvPr id="83" name="Straight Connector 20"/>
                <p:cNvCxnSpPr/>
                <p:nvPr/>
              </p:nvCxnSpPr>
              <p:spPr>
                <a:xfrm>
                  <a:off x="6455403" y="2227149"/>
                  <a:ext cx="0" cy="280671"/>
                </a:xfrm>
                <a:prstGeom prst="line">
                  <a:avLst/>
                </a:prstGeom>
                <a:ln w="19050" cap="rnd">
                  <a:solidFill>
                    <a:schemeClr val="tx2">
                      <a:lumMod val="40000"/>
                      <a:lumOff val="60000"/>
                    </a:schemeClr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21"/>
                <p:cNvSpPr/>
                <p:nvPr/>
              </p:nvSpPr>
              <p:spPr>
                <a:xfrm>
                  <a:off x="6099253" y="1601136"/>
                  <a:ext cx="712301" cy="71216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400" b="1" dirty="0" smtClean="0">
                      <a:solidFill>
                        <a:prstClr val="white"/>
                      </a:solidFill>
                    </a:rPr>
                    <a:t>19,5%</a:t>
                  </a:r>
                  <a:endParaRPr lang="en-GB" sz="1400" b="1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5" name="Straight Connector 24"/>
                <p:cNvCxnSpPr/>
                <p:nvPr/>
              </p:nvCxnSpPr>
              <p:spPr>
                <a:xfrm>
                  <a:off x="7437006" y="2168883"/>
                  <a:ext cx="0" cy="280671"/>
                </a:xfrm>
                <a:prstGeom prst="line">
                  <a:avLst/>
                </a:prstGeom>
                <a:ln w="19050" cap="rnd">
                  <a:solidFill>
                    <a:srgbClr val="66CCFF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25"/>
                <p:cNvSpPr/>
                <p:nvPr/>
              </p:nvSpPr>
              <p:spPr>
                <a:xfrm>
                  <a:off x="7080856" y="1542870"/>
                  <a:ext cx="712301" cy="712169"/>
                </a:xfrm>
                <a:prstGeom prst="ellipse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400" b="1" dirty="0" smtClean="0">
                      <a:solidFill>
                        <a:prstClr val="white"/>
                      </a:solidFill>
                    </a:rPr>
                    <a:t>20,2%</a:t>
                  </a:r>
                  <a:endParaRPr lang="en-GB" sz="14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CuadroTexto 46"/>
                <p:cNvSpPr txBox="1"/>
                <p:nvPr/>
              </p:nvSpPr>
              <p:spPr>
                <a:xfrm>
                  <a:off x="6964870" y="2626704"/>
                  <a:ext cx="975195" cy="198385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4763" algn="ctr"/>
                  <a:r>
                    <a:rPr lang="it-IT" sz="1200" b="1" dirty="0" smtClean="0">
                      <a:solidFill>
                        <a:srgbClr val="66CCFF"/>
                      </a:solidFill>
                      <a:latin typeface="Helvetica"/>
                      <a:cs typeface="Helvetica"/>
                    </a:rPr>
                    <a:t>2010</a:t>
                  </a:r>
                </a:p>
              </p:txBody>
            </p:sp>
            <p:cxnSp>
              <p:nvCxnSpPr>
                <p:cNvPr id="88" name="Straight Connector 24"/>
                <p:cNvCxnSpPr/>
                <p:nvPr/>
              </p:nvCxnSpPr>
              <p:spPr>
                <a:xfrm>
                  <a:off x="8413862" y="2089415"/>
                  <a:ext cx="0" cy="280671"/>
                </a:xfrm>
                <a:prstGeom prst="line">
                  <a:avLst/>
                </a:prstGeom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Oval 25"/>
                <p:cNvSpPr/>
                <p:nvPr/>
              </p:nvSpPr>
              <p:spPr>
                <a:xfrm>
                  <a:off x="8057712" y="1463402"/>
                  <a:ext cx="712301" cy="7121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400" b="1" dirty="0" smtClean="0">
                      <a:solidFill>
                        <a:prstClr val="white"/>
                      </a:solidFill>
                    </a:rPr>
                    <a:t>21,7%</a:t>
                  </a:r>
                  <a:endParaRPr lang="en-GB" sz="14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CuadroTexto 46"/>
                <p:cNvSpPr txBox="1"/>
                <p:nvPr/>
              </p:nvSpPr>
              <p:spPr>
                <a:xfrm>
                  <a:off x="7941726" y="2604385"/>
                  <a:ext cx="975195" cy="198385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4763" algn="ctr"/>
                  <a:r>
                    <a:rPr lang="it-IT" sz="1200" b="1" dirty="0" smtClean="0">
                      <a:solidFill>
                        <a:srgbClr val="66CCFF"/>
                      </a:solidFill>
                      <a:latin typeface="Helvetica"/>
                      <a:cs typeface="Helvetica"/>
                    </a:rPr>
                    <a:t>2015</a:t>
                  </a:r>
                </a:p>
              </p:txBody>
            </p:sp>
          </p:grpSp>
        </p:grpSp>
        <p:sp>
          <p:nvSpPr>
            <p:cNvPr id="76" name="Oval 25"/>
            <p:cNvSpPr/>
            <p:nvPr/>
          </p:nvSpPr>
          <p:spPr>
            <a:xfrm>
              <a:off x="7904334" y="2013125"/>
              <a:ext cx="849684" cy="8495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33,1%</a:t>
              </a:r>
              <a:endPara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CuadroTexto 46"/>
            <p:cNvSpPr txBox="1"/>
            <p:nvPr/>
          </p:nvSpPr>
          <p:spPr>
            <a:xfrm>
              <a:off x="7846567" y="3380647"/>
              <a:ext cx="975195" cy="24798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4763" algn="ctr"/>
              <a:r>
                <a:rPr lang="it-IT" sz="1500" b="1" dirty="0" smtClean="0">
                  <a:solidFill>
                    <a:srgbClr val="92D050"/>
                  </a:solidFill>
                  <a:latin typeface="Helvetica"/>
                  <a:cs typeface="Helvetica"/>
                </a:rPr>
                <a:t>2050</a:t>
              </a:r>
            </a:p>
          </p:txBody>
        </p:sp>
        <p:sp>
          <p:nvSpPr>
            <p:cNvPr id="115" name="Arco 114"/>
            <p:cNvSpPr/>
            <p:nvPr/>
          </p:nvSpPr>
          <p:spPr>
            <a:xfrm rot="5144735">
              <a:off x="7112679" y="2037663"/>
              <a:ext cx="511315" cy="2162390"/>
            </a:xfrm>
            <a:prstGeom prst="arc">
              <a:avLst>
                <a:gd name="adj1" fmla="val 16545904"/>
                <a:gd name="adj2" fmla="val 1307207"/>
              </a:avLst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it-IT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7" name="Straight Connector 24"/>
          <p:cNvCxnSpPr/>
          <p:nvPr/>
        </p:nvCxnSpPr>
        <p:spPr>
          <a:xfrm>
            <a:off x="7814226" y="2609180"/>
            <a:ext cx="0" cy="280671"/>
          </a:xfrm>
          <a:prstGeom prst="line">
            <a:avLst/>
          </a:prstGeom>
          <a:ln w="19050" cap="rnd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08087" y="668869"/>
            <a:ext cx="8646971" cy="282129"/>
          </a:xfrm>
        </p:spPr>
        <p:txBody>
          <a:bodyPr/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L’INCIDENZA DEGLI OVER 65 </a:t>
            </a:r>
            <a:r>
              <a:rPr lang="it-IT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TOTALE POPOLAZIONE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47"/>
          <p:cNvSpPr txBox="1"/>
          <p:nvPr/>
        </p:nvSpPr>
        <p:spPr>
          <a:xfrm>
            <a:off x="3171904" y="4150343"/>
            <a:ext cx="264681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elaborazioni su dati </a:t>
            </a:r>
            <a:r>
              <a:rPr lang="it-IT" sz="105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Demoistat</a:t>
            </a:r>
            <a:r>
              <a:rPr lang="it-IT" sz="10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3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68412" y="144118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2"/>
                </a:solidFill>
                <a:latin typeface="Helvetica"/>
                <a:cs typeface="Helvetica"/>
              </a:rPr>
              <a:t>+18,2%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Auto nuove*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31472" y="291712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92D050"/>
                </a:solidFill>
                <a:latin typeface="Helvetica"/>
                <a:cs typeface="Helvetica"/>
              </a:rPr>
              <a:t>+9,6%</a:t>
            </a:r>
            <a:r>
              <a:rPr lang="it-IT" sz="1400" dirty="0" smtClean="0">
                <a:solidFill>
                  <a:schemeClr val="accent3"/>
                </a:solidFill>
                <a:latin typeface="Helvetica"/>
                <a:cs typeface="Helvetica"/>
              </a:rPr>
              <a:t>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Motoveicoli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20962" y="316411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+12,3%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Camper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85248" y="1709498"/>
            <a:ext cx="1232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58585B"/>
                </a:solidFill>
                <a:latin typeface="Helvetica"/>
                <a:cs typeface="Helvetica"/>
              </a:rPr>
              <a:t>* </a:t>
            </a:r>
            <a:r>
              <a:rPr lang="it-IT" sz="1000" dirty="0" smtClean="0">
                <a:solidFill>
                  <a:srgbClr val="58585B"/>
                </a:solidFill>
                <a:latin typeface="Helvetica"/>
                <a:cs typeface="Helvetica"/>
              </a:rPr>
              <a:t>Immatricolazioni </a:t>
            </a:r>
            <a:endParaRPr lang="it-IT" sz="1000" dirty="0">
              <a:solidFill>
                <a:srgbClr val="58585B"/>
              </a:solidFill>
              <a:latin typeface="Helvetica"/>
              <a:cs typeface="Helvetica"/>
            </a:endParaRPr>
          </a:p>
          <a:p>
            <a:r>
              <a:rPr lang="it-IT" sz="1000" dirty="0">
                <a:solidFill>
                  <a:srgbClr val="58585B"/>
                </a:solidFill>
                <a:latin typeface="Helvetica"/>
                <a:cs typeface="Helvetica"/>
              </a:rPr>
              <a:t>   </a:t>
            </a:r>
            <a:r>
              <a:rPr lang="it-IT" sz="1000" dirty="0" smtClean="0">
                <a:solidFill>
                  <a:srgbClr val="58585B"/>
                </a:solidFill>
                <a:latin typeface="Helvetica"/>
                <a:cs typeface="Helvetica"/>
              </a:rPr>
              <a:t>1.506.000 </a:t>
            </a:r>
            <a:endParaRPr lang="it-IT" sz="1000" dirty="0">
              <a:solidFill>
                <a:srgbClr val="58585B"/>
              </a:solidFill>
              <a:latin typeface="Helvetica"/>
              <a:cs typeface="Helvetica"/>
            </a:endParaRPr>
          </a:p>
          <a:p>
            <a:r>
              <a:rPr lang="it-IT" sz="1000" dirty="0" smtClean="0">
                <a:solidFill>
                  <a:srgbClr val="58585B"/>
                </a:solidFill>
                <a:latin typeface="Helvetica"/>
                <a:cs typeface="Helvetica"/>
              </a:rPr>
              <a:t>   +13,6% </a:t>
            </a:r>
            <a:r>
              <a:rPr lang="it-IT" sz="1000" dirty="0">
                <a:solidFill>
                  <a:srgbClr val="58585B"/>
                </a:solidFill>
                <a:latin typeface="Helvetica"/>
                <a:cs typeface="Helvetica"/>
              </a:rPr>
              <a:t>vs </a:t>
            </a:r>
            <a:r>
              <a:rPr lang="it-IT" sz="1000" dirty="0" smtClean="0">
                <a:solidFill>
                  <a:srgbClr val="58585B"/>
                </a:solidFill>
                <a:latin typeface="Helvetica"/>
                <a:cs typeface="Helvetica"/>
              </a:rPr>
              <a:t>2014</a:t>
            </a:r>
            <a:endParaRPr lang="it-IT" sz="10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52492" y="117485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E83C96"/>
                </a:solidFill>
                <a:latin typeface="Helvetica"/>
                <a:cs typeface="Helvetica"/>
              </a:rPr>
              <a:t>+5,1%</a:t>
            </a:r>
            <a:r>
              <a:rPr lang="it-IT" sz="1400" dirty="0" smtClean="0">
                <a:solidFill>
                  <a:schemeClr val="accent1"/>
                </a:solidFill>
                <a:latin typeface="Helvetica"/>
                <a:cs typeface="Helvetica"/>
              </a:rPr>
              <a:t> 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Auto usate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MERCATI</a:t>
            </a:r>
            <a:endParaRPr lang="en-GB" sz="1400" b="1" cap="none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MERCATI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VEICOLI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" name="Grafic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23333"/>
              </p:ext>
            </p:extLst>
          </p:nvPr>
        </p:nvGraphicFramePr>
        <p:xfrm>
          <a:off x="334962" y="840828"/>
          <a:ext cx="7037388" cy="305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2814050" y="408704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Mln di Euro e var.%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2015/2014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(fonte Prometeia/GFK)</a:t>
            </a:r>
            <a:endParaRPr lang="it-IT" sz="1200" kern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1597572" y="3734637"/>
            <a:ext cx="4540469" cy="0"/>
          </a:xfrm>
          <a:prstGeom prst="lin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asellaDiTesto 16"/>
          <p:cNvSpPr txBox="1"/>
          <p:nvPr/>
        </p:nvSpPr>
        <p:spPr>
          <a:xfrm>
            <a:off x="1333895" y="3736472"/>
            <a:ext cx="5822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2013                                             2014                                            2015</a:t>
            </a:r>
            <a:endParaRPr lang="it-IT" sz="1200" b="1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05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795242" y="4096716"/>
            <a:ext cx="358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Mln di Euro e var.% 2014/2013  (fonte Prometeia)</a:t>
            </a:r>
            <a:endParaRPr lang="it-IT" sz="1200" kern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MERCATI</a:t>
            </a:r>
            <a:endParaRPr lang="en-GB" sz="1400" b="1" cap="none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MERCATI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82716"/>
              </p:ext>
            </p:extLst>
          </p:nvPr>
        </p:nvGraphicFramePr>
        <p:xfrm>
          <a:off x="-252913" y="1061545"/>
          <a:ext cx="7394406" cy="284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305733" y="1320837"/>
            <a:ext cx="264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400" dirty="0" smtClean="0">
                <a:solidFill>
                  <a:srgbClr val="00B0F0"/>
                </a:solidFill>
                <a:latin typeface="Helvetica"/>
                <a:cs typeface="Helvetica"/>
              </a:rPr>
              <a:t>+4,3%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Tecnologia </a:t>
            </a:r>
            <a:r>
              <a:rPr lang="it-IT" sz="1400" dirty="0">
                <a:solidFill>
                  <a:srgbClr val="58585B"/>
                </a:solidFill>
                <a:latin typeface="Helvetica"/>
                <a:cs typeface="Helvetica"/>
              </a:rPr>
              <a:t>c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onsumer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05733" y="1626135"/>
            <a:ext cx="264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400" dirty="0" smtClean="0">
                <a:solidFill>
                  <a:srgbClr val="FFC000"/>
                </a:solidFill>
                <a:latin typeface="Helvetica"/>
                <a:cs typeface="Helvetica"/>
              </a:rPr>
              <a:t>+1,0%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Mobili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05733" y="2843208"/>
            <a:ext cx="264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1400" dirty="0" smtClean="0">
                <a:solidFill>
                  <a:srgbClr val="92D050"/>
                </a:solidFill>
                <a:latin typeface="Helvetica"/>
                <a:cs typeface="Helvetica"/>
              </a:rPr>
              <a:t>-0,1%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Bricolage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197600" y="3408617"/>
            <a:ext cx="867155" cy="340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755228" y="3589246"/>
            <a:ext cx="4088524" cy="0"/>
          </a:xfrm>
          <a:prstGeom prst="lin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1618592" y="3612101"/>
            <a:ext cx="505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2013                                       2014                                      2015</a:t>
            </a:r>
            <a:endParaRPr lang="it-IT" sz="1200" b="1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05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MERCATI</a:t>
            </a:r>
            <a:endParaRPr lang="en-GB" sz="1400" b="1" cap="none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339753" y="593856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MERCATI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TECNOLOGIA CONSUMER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" name="Grafic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832435"/>
              </p:ext>
            </p:extLst>
          </p:nvPr>
        </p:nvGraphicFramePr>
        <p:xfrm>
          <a:off x="-160860" y="747744"/>
          <a:ext cx="7523995" cy="320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1736389" y="4111650"/>
            <a:ext cx="604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Mln di Euro e var.%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2015/2014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 (fonte Prometeia/GFK)</a:t>
            </a:r>
            <a:endParaRPr lang="it-IT" sz="1200" kern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6934" y="3408617"/>
            <a:ext cx="592666" cy="340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292329" y="3746972"/>
            <a:ext cx="760091" cy="340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168628" y="1036831"/>
            <a:ext cx="172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CCFF"/>
                </a:solidFill>
                <a:latin typeface="Helvetica"/>
                <a:cs typeface="Helvetica"/>
              </a:rPr>
              <a:t>+16,2%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Telefonia 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42198" y="231645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92D050"/>
                </a:solidFill>
                <a:latin typeface="Helvetica"/>
                <a:cs typeface="Helvetica"/>
              </a:rPr>
              <a:t>-9,5%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Elettronica di consumo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42198" y="188568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9933"/>
                </a:solidFill>
                <a:latin typeface="Helvetica"/>
                <a:cs typeface="Helvetica"/>
              </a:rPr>
              <a:t>+3,2%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Elettrodomestici Grandi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42198" y="254695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-5,2%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Information Technology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242198" y="273912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E83C96"/>
                </a:solidFill>
                <a:latin typeface="Helvetica"/>
                <a:cs typeface="Helvetica"/>
              </a:rPr>
              <a:t>+5,9% </a:t>
            </a:r>
            <a:r>
              <a:rPr lang="it-IT" sz="1400" dirty="0" err="1" smtClean="0">
                <a:solidFill>
                  <a:srgbClr val="58585B"/>
                </a:solidFill>
                <a:latin typeface="Helvetica"/>
                <a:cs typeface="Helvetica"/>
              </a:rPr>
              <a:t>Ettrodomestici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 Piccoli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242198" y="319905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990099"/>
                </a:solidFill>
                <a:latin typeface="Helvetica"/>
                <a:cs typeface="Helvetica"/>
              </a:rPr>
              <a:t>-3,7% 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Fotografia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168628" y="346335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+54,9% </a:t>
            </a:r>
            <a:r>
              <a:rPr lang="it-IT" sz="1400" dirty="0" smtClean="0">
                <a:solidFill>
                  <a:srgbClr val="58585B"/>
                </a:solidFill>
                <a:latin typeface="Helvetica"/>
                <a:cs typeface="Helvetica"/>
              </a:rPr>
              <a:t>Home Comfort</a:t>
            </a:r>
            <a:endParaRPr lang="it-IT" sz="14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cxnSp>
        <p:nvCxnSpPr>
          <p:cNvPr id="27" name="Connettore 1 26"/>
          <p:cNvCxnSpPr/>
          <p:nvPr/>
        </p:nvCxnSpPr>
        <p:spPr>
          <a:xfrm>
            <a:off x="1036036" y="3862506"/>
            <a:ext cx="4944346" cy="0"/>
          </a:xfrm>
          <a:prstGeom prst="line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CasellaDiTesto 27"/>
          <p:cNvSpPr txBox="1"/>
          <p:nvPr/>
        </p:nvSpPr>
        <p:spPr>
          <a:xfrm>
            <a:off x="983486" y="3927401"/>
            <a:ext cx="5822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2013                                                 2014                                          2015</a:t>
            </a:r>
            <a:endParaRPr lang="it-IT" sz="1200" b="1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05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015249" y="1118662"/>
            <a:ext cx="18060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ITALIA </a:t>
            </a:r>
          </a:p>
          <a:p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4% </a:t>
            </a:r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delle vendite </a:t>
            </a:r>
            <a:r>
              <a:rPr lang="it-IT" sz="1200" dirty="0" err="1" smtClean="0">
                <a:solidFill>
                  <a:srgbClr val="58585B"/>
                </a:solidFill>
                <a:latin typeface="Helvetica"/>
                <a:cs typeface="Helvetica"/>
              </a:rPr>
              <a:t>retail</a:t>
            </a:r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 </a:t>
            </a:r>
            <a:endParaRPr lang="it-IT" sz="12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0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MERCATI</a:t>
            </a:r>
            <a:endParaRPr lang="en-GB" sz="1400" b="1" cap="none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L’ANDAMENTO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DELL’E-COMMERCE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874311"/>
              </p:ext>
            </p:extLst>
          </p:nvPr>
        </p:nvGraphicFramePr>
        <p:xfrm>
          <a:off x="1002838" y="780696"/>
          <a:ext cx="6263748" cy="311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51099" y="3896398"/>
            <a:ext cx="844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Valore della spesa on-line dei consumatori italiani in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mld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 di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€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(fonte </a:t>
            </a:r>
            <a:r>
              <a:rPr lang="it-IT" sz="1200" kern="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Netcomm</a:t>
            </a:r>
            <a:r>
              <a:rPr lang="it-IT" sz="1200" kern="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)</a:t>
            </a:r>
            <a:endParaRPr lang="it-IT" sz="1200" kern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05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cap="none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MERCATI</a:t>
            </a:r>
            <a:endParaRPr lang="en-GB" sz="1400" b="1" cap="none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Title 1"/>
          <p:cNvSpPr>
            <a:spLocks noGrp="1"/>
          </p:cNvSpPr>
          <p:nvPr/>
        </p:nvSpPr>
        <p:spPr>
          <a:xfrm>
            <a:off x="339753" y="612128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IL MERCATO DEL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CREDITO AL CONSUMO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2404073" y="4126656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Flussi in miliardi di € (vs A-1) – fonte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Assofin</a:t>
            </a:r>
            <a:endParaRPr lang="it-IT" sz="1200" kern="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graphicFrame>
        <p:nvGraphicFramePr>
          <p:cNvPr id="86" name="Grafico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29294"/>
              </p:ext>
            </p:extLst>
          </p:nvPr>
        </p:nvGraphicFramePr>
        <p:xfrm>
          <a:off x="317497" y="1462092"/>
          <a:ext cx="4175997" cy="249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8" name="CasellaDiTesto 87"/>
          <p:cNvSpPr txBox="1"/>
          <p:nvPr/>
        </p:nvSpPr>
        <p:spPr>
          <a:xfrm>
            <a:off x="1963954" y="1076166"/>
            <a:ext cx="123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9933"/>
                </a:solidFill>
              </a:rPr>
              <a:t>Assofin</a:t>
            </a:r>
            <a:endParaRPr lang="it-IT" sz="2000" dirty="0">
              <a:solidFill>
                <a:srgbClr val="FF9933"/>
              </a:solidFill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482733" y="1452567"/>
            <a:ext cx="79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ctr"/>
            <a:r>
              <a:rPr lang="it-IT" sz="1200" dirty="0" smtClean="0">
                <a:solidFill>
                  <a:schemeClr val="tx2"/>
                </a:solidFill>
                <a:latin typeface="Helvetica"/>
                <a:cs typeface="Helvetica"/>
              </a:rPr>
              <a:t>-5,3%</a:t>
            </a:r>
            <a:endParaRPr lang="it-IT" sz="12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90" name="CasellaDiTesto 89"/>
          <p:cNvSpPr txBox="1"/>
          <p:nvPr/>
        </p:nvSpPr>
        <p:spPr>
          <a:xfrm>
            <a:off x="1263251" y="1593008"/>
            <a:ext cx="79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ctr"/>
            <a:r>
              <a:rPr lang="it-IT" sz="1200" dirty="0" smtClean="0">
                <a:solidFill>
                  <a:schemeClr val="tx2"/>
                </a:solidFill>
                <a:latin typeface="Helvetica"/>
                <a:cs typeface="Helvetica"/>
              </a:rPr>
              <a:t>-2,2%</a:t>
            </a:r>
            <a:endParaRPr lang="it-IT" sz="12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984739" y="2116751"/>
            <a:ext cx="90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ctr"/>
            <a:r>
              <a:rPr lang="it-IT" sz="1200" dirty="0" smtClean="0">
                <a:solidFill>
                  <a:schemeClr val="tx2"/>
                </a:solidFill>
                <a:latin typeface="Helvetica"/>
                <a:cs typeface="Helvetica"/>
              </a:rPr>
              <a:t>-11,7%</a:t>
            </a:r>
            <a:endParaRPr lang="it-IT" sz="12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2837272" y="2545524"/>
            <a:ext cx="79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ctr"/>
            <a:r>
              <a:rPr lang="it-IT" sz="1200" dirty="0" smtClean="0">
                <a:solidFill>
                  <a:schemeClr val="tx2"/>
                </a:solidFill>
                <a:latin typeface="Helvetica"/>
                <a:cs typeface="Helvetica"/>
              </a:rPr>
              <a:t>-5,3%</a:t>
            </a:r>
            <a:endParaRPr lang="it-IT" sz="12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583269" y="2319363"/>
            <a:ext cx="79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 smtClean="0">
              <a:solidFill>
                <a:schemeClr val="tx2"/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tx2"/>
                </a:solidFill>
              </a:rPr>
              <a:t>+</a:t>
            </a:r>
            <a:r>
              <a:rPr lang="it-IT" sz="1400" b="1" dirty="0" smtClean="0">
                <a:solidFill>
                  <a:schemeClr val="tx2"/>
                </a:solidFill>
                <a:latin typeface="Helvetica"/>
                <a:cs typeface="Helvetica"/>
              </a:rPr>
              <a:t>2,5</a:t>
            </a:r>
            <a:r>
              <a:rPr lang="it-IT" sz="1400" b="1" dirty="0" smtClean="0">
                <a:solidFill>
                  <a:schemeClr val="tx2"/>
                </a:solidFill>
              </a:rPr>
              <a:t>%</a:t>
            </a:r>
            <a:endParaRPr lang="it-IT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94" name="Grafico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93035"/>
              </p:ext>
            </p:extLst>
          </p:nvPr>
        </p:nvGraphicFramePr>
        <p:xfrm>
          <a:off x="4323681" y="1423426"/>
          <a:ext cx="4357493" cy="254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6" name="CasellaDiTesto 95"/>
          <p:cNvSpPr txBox="1"/>
          <p:nvPr/>
        </p:nvSpPr>
        <p:spPr>
          <a:xfrm>
            <a:off x="7699907" y="1286276"/>
            <a:ext cx="86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Helvetica"/>
                <a:cs typeface="Helvetica"/>
              </a:rPr>
              <a:t>+8,4% </a:t>
            </a:r>
            <a:endParaRPr lang="it-IT" sz="14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476699" y="3863586"/>
            <a:ext cx="76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2010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1239155" y="3863586"/>
            <a:ext cx="76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2011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2013654" y="3863586"/>
            <a:ext cx="76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2012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2564141" y="3863586"/>
            <a:ext cx="122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17375E"/>
                </a:solidFill>
              </a:defRPr>
            </a:lvl1pPr>
          </a:lstStyle>
          <a:p>
            <a:r>
              <a:rPr lang="it-IT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2013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3322256" y="3858348"/>
            <a:ext cx="122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2014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4561002" y="3874660"/>
            <a:ext cx="76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2010</a:t>
            </a:r>
            <a:endParaRPr lang="it-IT" sz="12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5367948" y="3874660"/>
            <a:ext cx="76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2011</a:t>
            </a:r>
            <a:endParaRPr lang="it-IT" sz="12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04" name="CasellaDiTesto 103"/>
          <p:cNvSpPr txBox="1"/>
          <p:nvPr/>
        </p:nvSpPr>
        <p:spPr>
          <a:xfrm>
            <a:off x="6170262" y="3874660"/>
            <a:ext cx="764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2012</a:t>
            </a:r>
            <a:endParaRPr lang="it-IT" sz="12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6734078" y="3874660"/>
            <a:ext cx="122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17375E"/>
                </a:solidFill>
              </a:defRPr>
            </a:lvl1pPr>
          </a:lstStyle>
          <a:p>
            <a:r>
              <a:rPr lang="it-IT" sz="1200" b="0" dirty="0">
                <a:solidFill>
                  <a:srgbClr val="58585B"/>
                </a:solidFill>
                <a:latin typeface="Helvetica"/>
                <a:cs typeface="Helvetica"/>
              </a:rPr>
              <a:t>2013</a:t>
            </a:r>
          </a:p>
        </p:txBody>
      </p:sp>
      <p:sp>
        <p:nvSpPr>
          <p:cNvPr id="106" name="CasellaDiTesto 105"/>
          <p:cNvSpPr txBox="1"/>
          <p:nvPr/>
        </p:nvSpPr>
        <p:spPr>
          <a:xfrm>
            <a:off x="7531293" y="3869422"/>
            <a:ext cx="122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2014</a:t>
            </a:r>
            <a:endParaRPr lang="it-IT" sz="1200" dirty="0">
              <a:solidFill>
                <a:srgbClr val="58585B"/>
              </a:solidFill>
              <a:latin typeface="Helvetica"/>
              <a:cs typeface="Helvetica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623527" y="3255057"/>
            <a:ext cx="6782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/>
                <a:cs typeface="Helvetica"/>
              </a:rPr>
              <a:t>52,4</a:t>
            </a:r>
            <a:endParaRPr lang="it-IT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4" name="CasellaDiTesto 113"/>
          <p:cNvSpPr txBox="1"/>
          <p:nvPr/>
        </p:nvSpPr>
        <p:spPr>
          <a:xfrm>
            <a:off x="1400554" y="3255057"/>
            <a:ext cx="64807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/>
                <a:cs typeface="Helvetica"/>
              </a:rPr>
              <a:t>51,7</a:t>
            </a:r>
            <a:endParaRPr lang="it-IT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2174801" y="3255057"/>
            <a:ext cx="6749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/>
                <a:cs typeface="Helvetica"/>
              </a:rPr>
              <a:t>48,1</a:t>
            </a:r>
            <a:endParaRPr lang="it-IT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2943549" y="3255057"/>
            <a:ext cx="8386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/>
                <a:cs typeface="Helvetica"/>
              </a:rPr>
              <a:t>45,4</a:t>
            </a:r>
            <a:endParaRPr lang="it-IT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3714142" y="3255057"/>
            <a:ext cx="8386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/>
                <a:cs typeface="Helvetica"/>
              </a:rPr>
              <a:t>46,6</a:t>
            </a:r>
            <a:endParaRPr lang="it-IT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5756658" y="1076166"/>
            <a:ext cx="177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219224"/>
                </a:solidFill>
              </a:rPr>
              <a:t>Findomestic</a:t>
            </a:r>
            <a:endParaRPr lang="it-IT" sz="2000" dirty="0">
              <a:solidFill>
                <a:srgbClr val="219224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486224" y="3817562"/>
            <a:ext cx="8266951" cy="7976"/>
          </a:xfrm>
          <a:prstGeom prst="line">
            <a:avLst/>
          </a:prstGeom>
          <a:noFill/>
          <a:ln w="19050">
            <a:solidFill>
              <a:schemeClr val="tx1">
                <a:lumMod val="25000"/>
                <a:lumOff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e 1"/>
          <p:cNvSpPr/>
          <p:nvPr/>
        </p:nvSpPr>
        <p:spPr>
          <a:xfrm>
            <a:off x="3555226" y="1676702"/>
            <a:ext cx="774992" cy="7749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85438" y="1860908"/>
            <a:ext cx="7150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400" b="1" dirty="0" smtClean="0">
                <a:solidFill>
                  <a:schemeClr val="bg1"/>
                </a:solidFill>
              </a:rPr>
              <a:t>Set 2015</a:t>
            </a:r>
          </a:p>
          <a:p>
            <a:pPr marL="4763" algn="ctr"/>
            <a:r>
              <a:rPr lang="it-IT" sz="1400" b="1" dirty="0" smtClean="0">
                <a:solidFill>
                  <a:schemeClr val="bg1"/>
                </a:solidFill>
              </a:rPr>
              <a:t>+13,6%</a:t>
            </a:r>
          </a:p>
        </p:txBody>
      </p:sp>
      <p:sp>
        <p:nvSpPr>
          <p:cNvPr id="40" name="Ovale 39"/>
          <p:cNvSpPr/>
          <p:nvPr/>
        </p:nvSpPr>
        <p:spPr>
          <a:xfrm>
            <a:off x="7755621" y="653991"/>
            <a:ext cx="774992" cy="7749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7795358" y="838197"/>
            <a:ext cx="7150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400" b="1" dirty="0" smtClean="0">
                <a:solidFill>
                  <a:schemeClr val="bg1"/>
                </a:solidFill>
              </a:rPr>
              <a:t>Set 2015</a:t>
            </a:r>
          </a:p>
          <a:p>
            <a:pPr marL="4763" algn="ctr"/>
            <a:r>
              <a:rPr lang="it-IT" sz="1400" b="1" dirty="0" smtClean="0">
                <a:solidFill>
                  <a:schemeClr val="bg1"/>
                </a:solidFill>
              </a:rPr>
              <a:t>+15,4%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708332" y="3255057"/>
            <a:ext cx="5522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4,4</a:t>
            </a:r>
            <a:endParaRPr lang="it-IT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521484" y="3255057"/>
            <a:ext cx="5522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4,6</a:t>
            </a:r>
            <a:endParaRPr lang="it-IT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325695" y="3255057"/>
            <a:ext cx="6749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4,7</a:t>
            </a:r>
            <a:endParaRPr lang="it-IT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136628" y="3255057"/>
            <a:ext cx="6749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4,7</a:t>
            </a:r>
            <a:endParaRPr lang="it-IT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939587" y="3255057"/>
            <a:ext cx="6749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5,1</a:t>
            </a:r>
            <a:endParaRPr lang="it-IT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bg1"/>
                </a:solidFill>
              </a:rPr>
              <a:t>45</a:t>
            </a:r>
            <a:endParaRPr lang="it-IT" sz="1100" dirty="0" smtClean="0">
              <a:solidFill>
                <a:schemeClr val="bg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6056" y="2050242"/>
            <a:ext cx="7786106" cy="846386"/>
          </a:xfrm>
        </p:spPr>
        <p:txBody>
          <a:bodyPr/>
          <a:lstStyle/>
          <a:p>
            <a:pPr algn="ctr"/>
            <a:r>
              <a:rPr lang="en-GB" sz="6000" dirty="0" smtClean="0">
                <a:latin typeface="Helvetica"/>
                <a:cs typeface="Helvetica"/>
              </a:rPr>
              <a:t>IL CAMPIONE</a:t>
            </a:r>
            <a:endParaRPr lang="en-GB" sz="6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86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1871085" y="1062171"/>
            <a:ext cx="5399996" cy="1169939"/>
            <a:chOff x="1718642" y="860877"/>
            <a:chExt cx="5841207" cy="1265534"/>
          </a:xfrm>
        </p:grpSpPr>
        <p:grpSp>
          <p:nvGrpSpPr>
            <p:cNvPr id="4" name="Gruppo 3"/>
            <p:cNvGrpSpPr/>
            <p:nvPr/>
          </p:nvGrpSpPr>
          <p:grpSpPr>
            <a:xfrm>
              <a:off x="1718642" y="1195039"/>
              <a:ext cx="970044" cy="767650"/>
              <a:chOff x="2825372" y="1321580"/>
              <a:chExt cx="1718491" cy="1359940"/>
            </a:xfrm>
          </p:grpSpPr>
          <p:sp>
            <p:nvSpPr>
              <p:cNvPr id="57" name="Freeform 91"/>
              <p:cNvSpPr>
                <a:spLocks noEditPoints="1"/>
              </p:cNvSpPr>
              <p:nvPr/>
            </p:nvSpPr>
            <p:spPr bwMode="auto">
              <a:xfrm>
                <a:off x="3136545" y="2253818"/>
                <a:ext cx="920712" cy="427702"/>
              </a:xfrm>
              <a:custGeom>
                <a:avLst/>
                <a:gdLst/>
                <a:ahLst/>
                <a:cxnLst>
                  <a:cxn ang="0">
                    <a:pos x="412" y="3"/>
                  </a:cxn>
                  <a:cxn ang="0">
                    <a:pos x="433" y="20"/>
                  </a:cxn>
                  <a:cxn ang="0">
                    <a:pos x="476" y="30"/>
                  </a:cxn>
                  <a:cxn ang="0">
                    <a:pos x="499" y="29"/>
                  </a:cxn>
                  <a:cxn ang="0">
                    <a:pos x="527" y="37"/>
                  </a:cxn>
                  <a:cxn ang="0">
                    <a:pos x="544" y="39"/>
                  </a:cxn>
                  <a:cxn ang="0">
                    <a:pos x="561" y="55"/>
                  </a:cxn>
                  <a:cxn ang="0">
                    <a:pos x="541" y="97"/>
                  </a:cxn>
                  <a:cxn ang="0">
                    <a:pos x="577" y="89"/>
                  </a:cxn>
                  <a:cxn ang="0">
                    <a:pos x="609" y="114"/>
                  </a:cxn>
                  <a:cxn ang="0">
                    <a:pos x="647" y="145"/>
                  </a:cxn>
                  <a:cxn ang="0">
                    <a:pos x="660" y="179"/>
                  </a:cxn>
                  <a:cxn ang="0">
                    <a:pos x="681" y="179"/>
                  </a:cxn>
                  <a:cxn ang="0">
                    <a:pos x="693" y="192"/>
                  </a:cxn>
                  <a:cxn ang="0">
                    <a:pos x="713" y="210"/>
                  </a:cxn>
                  <a:cxn ang="0">
                    <a:pos x="705" y="236"/>
                  </a:cxn>
                  <a:cxn ang="0">
                    <a:pos x="673" y="223"/>
                  </a:cxn>
                  <a:cxn ang="0">
                    <a:pos x="652" y="212"/>
                  </a:cxn>
                  <a:cxn ang="0">
                    <a:pos x="658" y="228"/>
                  </a:cxn>
                  <a:cxn ang="0">
                    <a:pos x="629" y="217"/>
                  </a:cxn>
                  <a:cxn ang="0">
                    <a:pos x="590" y="191"/>
                  </a:cxn>
                  <a:cxn ang="0">
                    <a:pos x="565" y="172"/>
                  </a:cxn>
                  <a:cxn ang="0">
                    <a:pos x="528" y="152"/>
                  </a:cxn>
                  <a:cxn ang="0">
                    <a:pos x="482" y="127"/>
                  </a:cxn>
                  <a:cxn ang="0">
                    <a:pos x="464" y="122"/>
                  </a:cxn>
                  <a:cxn ang="0">
                    <a:pos x="426" y="110"/>
                  </a:cxn>
                  <a:cxn ang="0">
                    <a:pos x="400" y="103"/>
                  </a:cxn>
                  <a:cxn ang="0">
                    <a:pos x="395" y="100"/>
                  </a:cxn>
                  <a:cxn ang="0">
                    <a:pos x="392" y="102"/>
                  </a:cxn>
                  <a:cxn ang="0">
                    <a:pos x="386" y="98"/>
                  </a:cxn>
                  <a:cxn ang="0">
                    <a:pos x="375" y="96"/>
                  </a:cxn>
                  <a:cxn ang="0">
                    <a:pos x="343" y="97"/>
                  </a:cxn>
                  <a:cxn ang="0">
                    <a:pos x="302" y="118"/>
                  </a:cxn>
                  <a:cxn ang="0">
                    <a:pos x="279" y="135"/>
                  </a:cxn>
                  <a:cxn ang="0">
                    <a:pos x="259" y="178"/>
                  </a:cxn>
                  <a:cxn ang="0">
                    <a:pos x="211" y="210"/>
                  </a:cxn>
                  <a:cxn ang="0">
                    <a:pos x="187" y="255"/>
                  </a:cxn>
                  <a:cxn ang="0">
                    <a:pos x="167" y="283"/>
                  </a:cxn>
                  <a:cxn ang="0">
                    <a:pos x="127" y="308"/>
                  </a:cxn>
                  <a:cxn ang="0">
                    <a:pos x="86" y="317"/>
                  </a:cxn>
                  <a:cxn ang="0">
                    <a:pos x="24" y="329"/>
                  </a:cxn>
                  <a:cxn ang="0">
                    <a:pos x="16" y="292"/>
                  </a:cxn>
                  <a:cxn ang="0">
                    <a:pos x="49" y="253"/>
                  </a:cxn>
                  <a:cxn ang="0">
                    <a:pos x="73" y="220"/>
                  </a:cxn>
                  <a:cxn ang="0">
                    <a:pos x="96" y="207"/>
                  </a:cxn>
                  <a:cxn ang="0">
                    <a:pos x="124" y="213"/>
                  </a:cxn>
                  <a:cxn ang="0">
                    <a:pos x="139" y="204"/>
                  </a:cxn>
                  <a:cxn ang="0">
                    <a:pos x="161" y="195"/>
                  </a:cxn>
                  <a:cxn ang="0">
                    <a:pos x="160" y="169"/>
                  </a:cxn>
                  <a:cxn ang="0">
                    <a:pos x="158" y="139"/>
                  </a:cxn>
                  <a:cxn ang="0">
                    <a:pos x="182" y="119"/>
                  </a:cxn>
                  <a:cxn ang="0">
                    <a:pos x="199" y="100"/>
                  </a:cxn>
                  <a:cxn ang="0">
                    <a:pos x="203" y="71"/>
                  </a:cxn>
                  <a:cxn ang="0">
                    <a:pos x="218" y="63"/>
                  </a:cxn>
                  <a:cxn ang="0">
                    <a:pos x="242" y="77"/>
                  </a:cxn>
                  <a:cxn ang="0">
                    <a:pos x="259" y="62"/>
                  </a:cxn>
                  <a:cxn ang="0">
                    <a:pos x="293" y="62"/>
                  </a:cxn>
                  <a:cxn ang="0">
                    <a:pos x="311" y="47"/>
                  </a:cxn>
                  <a:cxn ang="0">
                    <a:pos x="326" y="35"/>
                  </a:cxn>
                  <a:cxn ang="0">
                    <a:pos x="350" y="50"/>
                  </a:cxn>
                  <a:cxn ang="0">
                    <a:pos x="364" y="63"/>
                  </a:cxn>
                  <a:cxn ang="0">
                    <a:pos x="395" y="45"/>
                  </a:cxn>
                  <a:cxn ang="0">
                    <a:pos x="387" y="14"/>
                  </a:cxn>
                </a:cxnLst>
                <a:rect l="0" t="0" r="r" b="b"/>
                <a:pathLst>
                  <a:path w="719" h="334">
                    <a:moveTo>
                      <a:pt x="395" y="101"/>
                    </a:moveTo>
                    <a:lnTo>
                      <a:pt x="396" y="101"/>
                    </a:lnTo>
                    <a:lnTo>
                      <a:pt x="396" y="103"/>
                    </a:lnTo>
                    <a:lnTo>
                      <a:pt x="395" y="101"/>
                    </a:lnTo>
                    <a:close/>
                    <a:moveTo>
                      <a:pt x="400" y="0"/>
                    </a:moveTo>
                    <a:lnTo>
                      <a:pt x="412" y="3"/>
                    </a:lnTo>
                    <a:lnTo>
                      <a:pt x="413" y="5"/>
                    </a:lnTo>
                    <a:lnTo>
                      <a:pt x="416" y="5"/>
                    </a:lnTo>
                    <a:lnTo>
                      <a:pt x="424" y="4"/>
                    </a:lnTo>
                    <a:lnTo>
                      <a:pt x="429" y="10"/>
                    </a:lnTo>
                    <a:lnTo>
                      <a:pt x="429" y="13"/>
                    </a:lnTo>
                    <a:lnTo>
                      <a:pt x="433" y="20"/>
                    </a:lnTo>
                    <a:lnTo>
                      <a:pt x="433" y="24"/>
                    </a:lnTo>
                    <a:lnTo>
                      <a:pt x="442" y="20"/>
                    </a:lnTo>
                    <a:lnTo>
                      <a:pt x="449" y="25"/>
                    </a:lnTo>
                    <a:lnTo>
                      <a:pt x="452" y="35"/>
                    </a:lnTo>
                    <a:lnTo>
                      <a:pt x="463" y="38"/>
                    </a:lnTo>
                    <a:lnTo>
                      <a:pt x="476" y="30"/>
                    </a:lnTo>
                    <a:lnTo>
                      <a:pt x="477" y="30"/>
                    </a:lnTo>
                    <a:lnTo>
                      <a:pt x="477" y="24"/>
                    </a:lnTo>
                    <a:lnTo>
                      <a:pt x="489" y="20"/>
                    </a:lnTo>
                    <a:lnTo>
                      <a:pt x="493" y="25"/>
                    </a:lnTo>
                    <a:lnTo>
                      <a:pt x="488" y="29"/>
                    </a:lnTo>
                    <a:lnTo>
                      <a:pt x="499" y="29"/>
                    </a:lnTo>
                    <a:lnTo>
                      <a:pt x="499" y="25"/>
                    </a:lnTo>
                    <a:lnTo>
                      <a:pt x="505" y="26"/>
                    </a:lnTo>
                    <a:lnTo>
                      <a:pt x="507" y="29"/>
                    </a:lnTo>
                    <a:lnTo>
                      <a:pt x="519" y="38"/>
                    </a:lnTo>
                    <a:lnTo>
                      <a:pt x="524" y="35"/>
                    </a:lnTo>
                    <a:lnTo>
                      <a:pt x="527" y="37"/>
                    </a:lnTo>
                    <a:lnTo>
                      <a:pt x="530" y="31"/>
                    </a:lnTo>
                    <a:lnTo>
                      <a:pt x="531" y="34"/>
                    </a:lnTo>
                    <a:lnTo>
                      <a:pt x="533" y="29"/>
                    </a:lnTo>
                    <a:lnTo>
                      <a:pt x="537" y="31"/>
                    </a:lnTo>
                    <a:lnTo>
                      <a:pt x="537" y="38"/>
                    </a:lnTo>
                    <a:lnTo>
                      <a:pt x="544" y="39"/>
                    </a:lnTo>
                    <a:lnTo>
                      <a:pt x="547" y="38"/>
                    </a:lnTo>
                    <a:lnTo>
                      <a:pt x="548" y="42"/>
                    </a:lnTo>
                    <a:lnTo>
                      <a:pt x="558" y="45"/>
                    </a:lnTo>
                    <a:lnTo>
                      <a:pt x="558" y="46"/>
                    </a:lnTo>
                    <a:lnTo>
                      <a:pt x="557" y="48"/>
                    </a:lnTo>
                    <a:lnTo>
                      <a:pt x="561" y="55"/>
                    </a:lnTo>
                    <a:lnTo>
                      <a:pt x="558" y="65"/>
                    </a:lnTo>
                    <a:lnTo>
                      <a:pt x="558" y="72"/>
                    </a:lnTo>
                    <a:lnTo>
                      <a:pt x="552" y="72"/>
                    </a:lnTo>
                    <a:lnTo>
                      <a:pt x="552" y="73"/>
                    </a:lnTo>
                    <a:lnTo>
                      <a:pt x="547" y="88"/>
                    </a:lnTo>
                    <a:lnTo>
                      <a:pt x="541" y="97"/>
                    </a:lnTo>
                    <a:lnTo>
                      <a:pt x="544" y="97"/>
                    </a:lnTo>
                    <a:lnTo>
                      <a:pt x="552" y="93"/>
                    </a:lnTo>
                    <a:lnTo>
                      <a:pt x="554" y="100"/>
                    </a:lnTo>
                    <a:lnTo>
                      <a:pt x="560" y="93"/>
                    </a:lnTo>
                    <a:lnTo>
                      <a:pt x="575" y="92"/>
                    </a:lnTo>
                    <a:lnTo>
                      <a:pt x="577" y="89"/>
                    </a:lnTo>
                    <a:lnTo>
                      <a:pt x="582" y="90"/>
                    </a:lnTo>
                    <a:lnTo>
                      <a:pt x="582" y="92"/>
                    </a:lnTo>
                    <a:lnTo>
                      <a:pt x="590" y="89"/>
                    </a:lnTo>
                    <a:lnTo>
                      <a:pt x="595" y="96"/>
                    </a:lnTo>
                    <a:lnTo>
                      <a:pt x="603" y="98"/>
                    </a:lnTo>
                    <a:lnTo>
                      <a:pt x="609" y="114"/>
                    </a:lnTo>
                    <a:lnTo>
                      <a:pt x="612" y="114"/>
                    </a:lnTo>
                    <a:lnTo>
                      <a:pt x="618" y="117"/>
                    </a:lnTo>
                    <a:lnTo>
                      <a:pt x="624" y="130"/>
                    </a:lnTo>
                    <a:lnTo>
                      <a:pt x="632" y="134"/>
                    </a:lnTo>
                    <a:lnTo>
                      <a:pt x="639" y="141"/>
                    </a:lnTo>
                    <a:lnTo>
                      <a:pt x="647" y="145"/>
                    </a:lnTo>
                    <a:lnTo>
                      <a:pt x="649" y="145"/>
                    </a:lnTo>
                    <a:lnTo>
                      <a:pt x="650" y="148"/>
                    </a:lnTo>
                    <a:lnTo>
                      <a:pt x="659" y="152"/>
                    </a:lnTo>
                    <a:lnTo>
                      <a:pt x="662" y="168"/>
                    </a:lnTo>
                    <a:lnTo>
                      <a:pt x="664" y="169"/>
                    </a:lnTo>
                    <a:lnTo>
                      <a:pt x="660" y="179"/>
                    </a:lnTo>
                    <a:lnTo>
                      <a:pt x="662" y="185"/>
                    </a:lnTo>
                    <a:lnTo>
                      <a:pt x="668" y="175"/>
                    </a:lnTo>
                    <a:lnTo>
                      <a:pt x="669" y="174"/>
                    </a:lnTo>
                    <a:lnTo>
                      <a:pt x="673" y="173"/>
                    </a:lnTo>
                    <a:lnTo>
                      <a:pt x="679" y="178"/>
                    </a:lnTo>
                    <a:lnTo>
                      <a:pt x="681" y="179"/>
                    </a:lnTo>
                    <a:lnTo>
                      <a:pt x="680" y="179"/>
                    </a:lnTo>
                    <a:lnTo>
                      <a:pt x="671" y="189"/>
                    </a:lnTo>
                    <a:lnTo>
                      <a:pt x="671" y="191"/>
                    </a:lnTo>
                    <a:lnTo>
                      <a:pt x="680" y="190"/>
                    </a:lnTo>
                    <a:lnTo>
                      <a:pt x="689" y="190"/>
                    </a:lnTo>
                    <a:lnTo>
                      <a:pt x="693" y="192"/>
                    </a:lnTo>
                    <a:lnTo>
                      <a:pt x="694" y="206"/>
                    </a:lnTo>
                    <a:lnTo>
                      <a:pt x="698" y="211"/>
                    </a:lnTo>
                    <a:lnTo>
                      <a:pt x="694" y="216"/>
                    </a:lnTo>
                    <a:lnTo>
                      <a:pt x="698" y="217"/>
                    </a:lnTo>
                    <a:lnTo>
                      <a:pt x="703" y="207"/>
                    </a:lnTo>
                    <a:lnTo>
                      <a:pt x="713" y="210"/>
                    </a:lnTo>
                    <a:lnTo>
                      <a:pt x="719" y="215"/>
                    </a:lnTo>
                    <a:lnTo>
                      <a:pt x="719" y="220"/>
                    </a:lnTo>
                    <a:lnTo>
                      <a:pt x="709" y="228"/>
                    </a:lnTo>
                    <a:lnTo>
                      <a:pt x="706" y="230"/>
                    </a:lnTo>
                    <a:lnTo>
                      <a:pt x="705" y="234"/>
                    </a:lnTo>
                    <a:lnTo>
                      <a:pt x="705" y="236"/>
                    </a:lnTo>
                    <a:lnTo>
                      <a:pt x="701" y="233"/>
                    </a:lnTo>
                    <a:lnTo>
                      <a:pt x="699" y="233"/>
                    </a:lnTo>
                    <a:lnTo>
                      <a:pt x="693" y="238"/>
                    </a:lnTo>
                    <a:lnTo>
                      <a:pt x="685" y="234"/>
                    </a:lnTo>
                    <a:lnTo>
                      <a:pt x="673" y="225"/>
                    </a:lnTo>
                    <a:lnTo>
                      <a:pt x="673" y="223"/>
                    </a:lnTo>
                    <a:lnTo>
                      <a:pt x="669" y="221"/>
                    </a:lnTo>
                    <a:lnTo>
                      <a:pt x="664" y="220"/>
                    </a:lnTo>
                    <a:lnTo>
                      <a:pt x="662" y="216"/>
                    </a:lnTo>
                    <a:lnTo>
                      <a:pt x="658" y="211"/>
                    </a:lnTo>
                    <a:lnTo>
                      <a:pt x="654" y="212"/>
                    </a:lnTo>
                    <a:lnTo>
                      <a:pt x="652" y="212"/>
                    </a:lnTo>
                    <a:lnTo>
                      <a:pt x="650" y="217"/>
                    </a:lnTo>
                    <a:lnTo>
                      <a:pt x="650" y="221"/>
                    </a:lnTo>
                    <a:lnTo>
                      <a:pt x="654" y="224"/>
                    </a:lnTo>
                    <a:lnTo>
                      <a:pt x="654" y="227"/>
                    </a:lnTo>
                    <a:lnTo>
                      <a:pt x="656" y="227"/>
                    </a:lnTo>
                    <a:lnTo>
                      <a:pt x="658" y="228"/>
                    </a:lnTo>
                    <a:lnTo>
                      <a:pt x="658" y="230"/>
                    </a:lnTo>
                    <a:lnTo>
                      <a:pt x="652" y="233"/>
                    </a:lnTo>
                    <a:lnTo>
                      <a:pt x="646" y="228"/>
                    </a:lnTo>
                    <a:lnTo>
                      <a:pt x="633" y="221"/>
                    </a:lnTo>
                    <a:lnTo>
                      <a:pt x="633" y="220"/>
                    </a:lnTo>
                    <a:lnTo>
                      <a:pt x="629" y="217"/>
                    </a:lnTo>
                    <a:lnTo>
                      <a:pt x="620" y="207"/>
                    </a:lnTo>
                    <a:lnTo>
                      <a:pt x="617" y="207"/>
                    </a:lnTo>
                    <a:lnTo>
                      <a:pt x="607" y="199"/>
                    </a:lnTo>
                    <a:lnTo>
                      <a:pt x="601" y="199"/>
                    </a:lnTo>
                    <a:lnTo>
                      <a:pt x="598" y="202"/>
                    </a:lnTo>
                    <a:lnTo>
                      <a:pt x="590" y="191"/>
                    </a:lnTo>
                    <a:lnTo>
                      <a:pt x="588" y="189"/>
                    </a:lnTo>
                    <a:lnTo>
                      <a:pt x="584" y="186"/>
                    </a:lnTo>
                    <a:lnTo>
                      <a:pt x="581" y="185"/>
                    </a:lnTo>
                    <a:lnTo>
                      <a:pt x="577" y="179"/>
                    </a:lnTo>
                    <a:lnTo>
                      <a:pt x="575" y="178"/>
                    </a:lnTo>
                    <a:lnTo>
                      <a:pt x="565" y="172"/>
                    </a:lnTo>
                    <a:lnTo>
                      <a:pt x="557" y="164"/>
                    </a:lnTo>
                    <a:lnTo>
                      <a:pt x="554" y="164"/>
                    </a:lnTo>
                    <a:lnTo>
                      <a:pt x="547" y="162"/>
                    </a:lnTo>
                    <a:lnTo>
                      <a:pt x="539" y="156"/>
                    </a:lnTo>
                    <a:lnTo>
                      <a:pt x="535" y="158"/>
                    </a:lnTo>
                    <a:lnTo>
                      <a:pt x="528" y="152"/>
                    </a:lnTo>
                    <a:lnTo>
                      <a:pt x="528" y="145"/>
                    </a:lnTo>
                    <a:lnTo>
                      <a:pt x="514" y="135"/>
                    </a:lnTo>
                    <a:lnTo>
                      <a:pt x="498" y="130"/>
                    </a:lnTo>
                    <a:lnTo>
                      <a:pt x="488" y="123"/>
                    </a:lnTo>
                    <a:lnTo>
                      <a:pt x="486" y="122"/>
                    </a:lnTo>
                    <a:lnTo>
                      <a:pt x="482" y="127"/>
                    </a:lnTo>
                    <a:lnTo>
                      <a:pt x="479" y="137"/>
                    </a:lnTo>
                    <a:lnTo>
                      <a:pt x="479" y="140"/>
                    </a:lnTo>
                    <a:lnTo>
                      <a:pt x="473" y="137"/>
                    </a:lnTo>
                    <a:lnTo>
                      <a:pt x="467" y="135"/>
                    </a:lnTo>
                    <a:lnTo>
                      <a:pt x="462" y="131"/>
                    </a:lnTo>
                    <a:lnTo>
                      <a:pt x="464" y="122"/>
                    </a:lnTo>
                    <a:lnTo>
                      <a:pt x="462" y="119"/>
                    </a:lnTo>
                    <a:lnTo>
                      <a:pt x="455" y="117"/>
                    </a:lnTo>
                    <a:lnTo>
                      <a:pt x="447" y="113"/>
                    </a:lnTo>
                    <a:lnTo>
                      <a:pt x="442" y="111"/>
                    </a:lnTo>
                    <a:lnTo>
                      <a:pt x="437" y="111"/>
                    </a:lnTo>
                    <a:lnTo>
                      <a:pt x="426" y="110"/>
                    </a:lnTo>
                    <a:lnTo>
                      <a:pt x="418" y="107"/>
                    </a:lnTo>
                    <a:lnTo>
                      <a:pt x="412" y="107"/>
                    </a:lnTo>
                    <a:lnTo>
                      <a:pt x="407" y="106"/>
                    </a:lnTo>
                    <a:lnTo>
                      <a:pt x="405" y="106"/>
                    </a:lnTo>
                    <a:lnTo>
                      <a:pt x="404" y="103"/>
                    </a:lnTo>
                    <a:lnTo>
                      <a:pt x="400" y="103"/>
                    </a:lnTo>
                    <a:lnTo>
                      <a:pt x="400" y="102"/>
                    </a:lnTo>
                    <a:lnTo>
                      <a:pt x="396" y="100"/>
                    </a:lnTo>
                    <a:lnTo>
                      <a:pt x="400" y="100"/>
                    </a:lnTo>
                    <a:lnTo>
                      <a:pt x="400" y="98"/>
                    </a:lnTo>
                    <a:lnTo>
                      <a:pt x="396" y="98"/>
                    </a:lnTo>
                    <a:lnTo>
                      <a:pt x="395" y="100"/>
                    </a:lnTo>
                    <a:lnTo>
                      <a:pt x="394" y="100"/>
                    </a:lnTo>
                    <a:lnTo>
                      <a:pt x="395" y="101"/>
                    </a:lnTo>
                    <a:lnTo>
                      <a:pt x="395" y="102"/>
                    </a:lnTo>
                    <a:lnTo>
                      <a:pt x="394" y="101"/>
                    </a:lnTo>
                    <a:lnTo>
                      <a:pt x="394" y="102"/>
                    </a:lnTo>
                    <a:lnTo>
                      <a:pt x="392" y="102"/>
                    </a:lnTo>
                    <a:lnTo>
                      <a:pt x="391" y="101"/>
                    </a:lnTo>
                    <a:lnTo>
                      <a:pt x="390" y="101"/>
                    </a:lnTo>
                    <a:lnTo>
                      <a:pt x="390" y="100"/>
                    </a:lnTo>
                    <a:lnTo>
                      <a:pt x="387" y="101"/>
                    </a:lnTo>
                    <a:lnTo>
                      <a:pt x="386" y="100"/>
                    </a:lnTo>
                    <a:lnTo>
                      <a:pt x="386" y="98"/>
                    </a:lnTo>
                    <a:lnTo>
                      <a:pt x="383" y="101"/>
                    </a:lnTo>
                    <a:lnTo>
                      <a:pt x="373" y="98"/>
                    </a:lnTo>
                    <a:lnTo>
                      <a:pt x="373" y="97"/>
                    </a:lnTo>
                    <a:lnTo>
                      <a:pt x="377" y="97"/>
                    </a:lnTo>
                    <a:lnTo>
                      <a:pt x="379" y="96"/>
                    </a:lnTo>
                    <a:lnTo>
                      <a:pt x="375" y="96"/>
                    </a:lnTo>
                    <a:lnTo>
                      <a:pt x="374" y="93"/>
                    </a:lnTo>
                    <a:lnTo>
                      <a:pt x="374" y="96"/>
                    </a:lnTo>
                    <a:lnTo>
                      <a:pt x="373" y="96"/>
                    </a:lnTo>
                    <a:lnTo>
                      <a:pt x="373" y="93"/>
                    </a:lnTo>
                    <a:lnTo>
                      <a:pt x="347" y="93"/>
                    </a:lnTo>
                    <a:lnTo>
                      <a:pt x="343" y="97"/>
                    </a:lnTo>
                    <a:lnTo>
                      <a:pt x="339" y="97"/>
                    </a:lnTo>
                    <a:lnTo>
                      <a:pt x="331" y="106"/>
                    </a:lnTo>
                    <a:lnTo>
                      <a:pt x="326" y="107"/>
                    </a:lnTo>
                    <a:lnTo>
                      <a:pt x="318" y="110"/>
                    </a:lnTo>
                    <a:lnTo>
                      <a:pt x="318" y="111"/>
                    </a:lnTo>
                    <a:lnTo>
                      <a:pt x="302" y="118"/>
                    </a:lnTo>
                    <a:lnTo>
                      <a:pt x="299" y="122"/>
                    </a:lnTo>
                    <a:lnTo>
                      <a:pt x="289" y="128"/>
                    </a:lnTo>
                    <a:lnTo>
                      <a:pt x="284" y="130"/>
                    </a:lnTo>
                    <a:lnTo>
                      <a:pt x="280" y="132"/>
                    </a:lnTo>
                    <a:lnTo>
                      <a:pt x="277" y="135"/>
                    </a:lnTo>
                    <a:lnTo>
                      <a:pt x="279" y="135"/>
                    </a:lnTo>
                    <a:lnTo>
                      <a:pt x="267" y="148"/>
                    </a:lnTo>
                    <a:lnTo>
                      <a:pt x="267" y="153"/>
                    </a:lnTo>
                    <a:lnTo>
                      <a:pt x="268" y="156"/>
                    </a:lnTo>
                    <a:lnTo>
                      <a:pt x="263" y="164"/>
                    </a:lnTo>
                    <a:lnTo>
                      <a:pt x="258" y="170"/>
                    </a:lnTo>
                    <a:lnTo>
                      <a:pt x="259" y="178"/>
                    </a:lnTo>
                    <a:lnTo>
                      <a:pt x="258" y="181"/>
                    </a:lnTo>
                    <a:lnTo>
                      <a:pt x="252" y="185"/>
                    </a:lnTo>
                    <a:lnTo>
                      <a:pt x="232" y="192"/>
                    </a:lnTo>
                    <a:lnTo>
                      <a:pt x="226" y="194"/>
                    </a:lnTo>
                    <a:lnTo>
                      <a:pt x="217" y="200"/>
                    </a:lnTo>
                    <a:lnTo>
                      <a:pt x="211" y="210"/>
                    </a:lnTo>
                    <a:lnTo>
                      <a:pt x="208" y="213"/>
                    </a:lnTo>
                    <a:lnTo>
                      <a:pt x="205" y="225"/>
                    </a:lnTo>
                    <a:lnTo>
                      <a:pt x="205" y="234"/>
                    </a:lnTo>
                    <a:lnTo>
                      <a:pt x="200" y="238"/>
                    </a:lnTo>
                    <a:lnTo>
                      <a:pt x="195" y="246"/>
                    </a:lnTo>
                    <a:lnTo>
                      <a:pt x="187" y="255"/>
                    </a:lnTo>
                    <a:lnTo>
                      <a:pt x="188" y="266"/>
                    </a:lnTo>
                    <a:lnTo>
                      <a:pt x="190" y="267"/>
                    </a:lnTo>
                    <a:lnTo>
                      <a:pt x="186" y="268"/>
                    </a:lnTo>
                    <a:lnTo>
                      <a:pt x="178" y="276"/>
                    </a:lnTo>
                    <a:lnTo>
                      <a:pt x="170" y="282"/>
                    </a:lnTo>
                    <a:lnTo>
                      <a:pt x="167" y="283"/>
                    </a:lnTo>
                    <a:lnTo>
                      <a:pt x="161" y="293"/>
                    </a:lnTo>
                    <a:lnTo>
                      <a:pt x="154" y="295"/>
                    </a:lnTo>
                    <a:lnTo>
                      <a:pt x="147" y="299"/>
                    </a:lnTo>
                    <a:lnTo>
                      <a:pt x="133" y="304"/>
                    </a:lnTo>
                    <a:lnTo>
                      <a:pt x="131" y="306"/>
                    </a:lnTo>
                    <a:lnTo>
                      <a:pt x="127" y="308"/>
                    </a:lnTo>
                    <a:lnTo>
                      <a:pt x="116" y="310"/>
                    </a:lnTo>
                    <a:lnTo>
                      <a:pt x="109" y="313"/>
                    </a:lnTo>
                    <a:lnTo>
                      <a:pt x="103" y="313"/>
                    </a:lnTo>
                    <a:lnTo>
                      <a:pt x="98" y="316"/>
                    </a:lnTo>
                    <a:lnTo>
                      <a:pt x="96" y="318"/>
                    </a:lnTo>
                    <a:lnTo>
                      <a:pt x="86" y="317"/>
                    </a:lnTo>
                    <a:lnTo>
                      <a:pt x="67" y="327"/>
                    </a:lnTo>
                    <a:lnTo>
                      <a:pt x="58" y="326"/>
                    </a:lnTo>
                    <a:lnTo>
                      <a:pt x="49" y="334"/>
                    </a:lnTo>
                    <a:lnTo>
                      <a:pt x="43" y="334"/>
                    </a:lnTo>
                    <a:lnTo>
                      <a:pt x="38" y="333"/>
                    </a:lnTo>
                    <a:lnTo>
                      <a:pt x="24" y="329"/>
                    </a:lnTo>
                    <a:lnTo>
                      <a:pt x="17" y="333"/>
                    </a:lnTo>
                    <a:lnTo>
                      <a:pt x="12" y="333"/>
                    </a:lnTo>
                    <a:lnTo>
                      <a:pt x="1" y="309"/>
                    </a:lnTo>
                    <a:lnTo>
                      <a:pt x="0" y="305"/>
                    </a:lnTo>
                    <a:lnTo>
                      <a:pt x="7" y="293"/>
                    </a:lnTo>
                    <a:lnTo>
                      <a:pt x="16" y="292"/>
                    </a:lnTo>
                    <a:lnTo>
                      <a:pt x="21" y="282"/>
                    </a:lnTo>
                    <a:lnTo>
                      <a:pt x="21" y="274"/>
                    </a:lnTo>
                    <a:lnTo>
                      <a:pt x="24" y="271"/>
                    </a:lnTo>
                    <a:lnTo>
                      <a:pt x="30" y="267"/>
                    </a:lnTo>
                    <a:lnTo>
                      <a:pt x="41" y="263"/>
                    </a:lnTo>
                    <a:lnTo>
                      <a:pt x="49" y="253"/>
                    </a:lnTo>
                    <a:lnTo>
                      <a:pt x="47" y="241"/>
                    </a:lnTo>
                    <a:lnTo>
                      <a:pt x="58" y="236"/>
                    </a:lnTo>
                    <a:lnTo>
                      <a:pt x="62" y="228"/>
                    </a:lnTo>
                    <a:lnTo>
                      <a:pt x="66" y="227"/>
                    </a:lnTo>
                    <a:lnTo>
                      <a:pt x="69" y="223"/>
                    </a:lnTo>
                    <a:lnTo>
                      <a:pt x="73" y="220"/>
                    </a:lnTo>
                    <a:lnTo>
                      <a:pt x="67" y="221"/>
                    </a:lnTo>
                    <a:lnTo>
                      <a:pt x="62" y="212"/>
                    </a:lnTo>
                    <a:lnTo>
                      <a:pt x="64" y="206"/>
                    </a:lnTo>
                    <a:lnTo>
                      <a:pt x="69" y="202"/>
                    </a:lnTo>
                    <a:lnTo>
                      <a:pt x="77" y="200"/>
                    </a:lnTo>
                    <a:lnTo>
                      <a:pt x="96" y="207"/>
                    </a:lnTo>
                    <a:lnTo>
                      <a:pt x="97" y="207"/>
                    </a:lnTo>
                    <a:lnTo>
                      <a:pt x="107" y="211"/>
                    </a:lnTo>
                    <a:lnTo>
                      <a:pt x="109" y="213"/>
                    </a:lnTo>
                    <a:lnTo>
                      <a:pt x="119" y="211"/>
                    </a:lnTo>
                    <a:lnTo>
                      <a:pt x="123" y="213"/>
                    </a:lnTo>
                    <a:lnTo>
                      <a:pt x="124" y="213"/>
                    </a:lnTo>
                    <a:lnTo>
                      <a:pt x="131" y="211"/>
                    </a:lnTo>
                    <a:lnTo>
                      <a:pt x="133" y="211"/>
                    </a:lnTo>
                    <a:lnTo>
                      <a:pt x="144" y="213"/>
                    </a:lnTo>
                    <a:lnTo>
                      <a:pt x="145" y="211"/>
                    </a:lnTo>
                    <a:lnTo>
                      <a:pt x="145" y="207"/>
                    </a:lnTo>
                    <a:lnTo>
                      <a:pt x="139" y="204"/>
                    </a:lnTo>
                    <a:lnTo>
                      <a:pt x="139" y="203"/>
                    </a:lnTo>
                    <a:lnTo>
                      <a:pt x="136" y="202"/>
                    </a:lnTo>
                    <a:lnTo>
                      <a:pt x="140" y="195"/>
                    </a:lnTo>
                    <a:lnTo>
                      <a:pt x="148" y="194"/>
                    </a:lnTo>
                    <a:lnTo>
                      <a:pt x="154" y="199"/>
                    </a:lnTo>
                    <a:lnTo>
                      <a:pt x="161" y="195"/>
                    </a:lnTo>
                    <a:lnTo>
                      <a:pt x="165" y="190"/>
                    </a:lnTo>
                    <a:lnTo>
                      <a:pt x="167" y="189"/>
                    </a:lnTo>
                    <a:lnTo>
                      <a:pt x="167" y="181"/>
                    </a:lnTo>
                    <a:lnTo>
                      <a:pt x="166" y="175"/>
                    </a:lnTo>
                    <a:lnTo>
                      <a:pt x="161" y="173"/>
                    </a:lnTo>
                    <a:lnTo>
                      <a:pt x="160" y="169"/>
                    </a:lnTo>
                    <a:lnTo>
                      <a:pt x="160" y="168"/>
                    </a:lnTo>
                    <a:lnTo>
                      <a:pt x="164" y="164"/>
                    </a:lnTo>
                    <a:lnTo>
                      <a:pt x="158" y="158"/>
                    </a:lnTo>
                    <a:lnTo>
                      <a:pt x="166" y="149"/>
                    </a:lnTo>
                    <a:lnTo>
                      <a:pt x="158" y="144"/>
                    </a:lnTo>
                    <a:lnTo>
                      <a:pt x="158" y="139"/>
                    </a:lnTo>
                    <a:lnTo>
                      <a:pt x="165" y="135"/>
                    </a:lnTo>
                    <a:lnTo>
                      <a:pt x="170" y="140"/>
                    </a:lnTo>
                    <a:lnTo>
                      <a:pt x="170" y="131"/>
                    </a:lnTo>
                    <a:lnTo>
                      <a:pt x="174" y="128"/>
                    </a:lnTo>
                    <a:lnTo>
                      <a:pt x="179" y="128"/>
                    </a:lnTo>
                    <a:lnTo>
                      <a:pt x="182" y="119"/>
                    </a:lnTo>
                    <a:lnTo>
                      <a:pt x="181" y="114"/>
                    </a:lnTo>
                    <a:lnTo>
                      <a:pt x="182" y="113"/>
                    </a:lnTo>
                    <a:lnTo>
                      <a:pt x="182" y="109"/>
                    </a:lnTo>
                    <a:lnTo>
                      <a:pt x="184" y="109"/>
                    </a:lnTo>
                    <a:lnTo>
                      <a:pt x="192" y="103"/>
                    </a:lnTo>
                    <a:lnTo>
                      <a:pt x="199" y="100"/>
                    </a:lnTo>
                    <a:lnTo>
                      <a:pt x="201" y="93"/>
                    </a:lnTo>
                    <a:lnTo>
                      <a:pt x="199" y="85"/>
                    </a:lnTo>
                    <a:lnTo>
                      <a:pt x="199" y="82"/>
                    </a:lnTo>
                    <a:lnTo>
                      <a:pt x="196" y="79"/>
                    </a:lnTo>
                    <a:lnTo>
                      <a:pt x="198" y="73"/>
                    </a:lnTo>
                    <a:lnTo>
                      <a:pt x="203" y="71"/>
                    </a:lnTo>
                    <a:lnTo>
                      <a:pt x="205" y="68"/>
                    </a:lnTo>
                    <a:lnTo>
                      <a:pt x="201" y="68"/>
                    </a:lnTo>
                    <a:lnTo>
                      <a:pt x="207" y="59"/>
                    </a:lnTo>
                    <a:lnTo>
                      <a:pt x="212" y="55"/>
                    </a:lnTo>
                    <a:lnTo>
                      <a:pt x="213" y="59"/>
                    </a:lnTo>
                    <a:lnTo>
                      <a:pt x="218" y="63"/>
                    </a:lnTo>
                    <a:lnTo>
                      <a:pt x="228" y="67"/>
                    </a:lnTo>
                    <a:lnTo>
                      <a:pt x="229" y="67"/>
                    </a:lnTo>
                    <a:lnTo>
                      <a:pt x="230" y="69"/>
                    </a:lnTo>
                    <a:lnTo>
                      <a:pt x="235" y="71"/>
                    </a:lnTo>
                    <a:lnTo>
                      <a:pt x="239" y="73"/>
                    </a:lnTo>
                    <a:lnTo>
                      <a:pt x="242" y="77"/>
                    </a:lnTo>
                    <a:lnTo>
                      <a:pt x="243" y="77"/>
                    </a:lnTo>
                    <a:lnTo>
                      <a:pt x="246" y="76"/>
                    </a:lnTo>
                    <a:lnTo>
                      <a:pt x="250" y="73"/>
                    </a:lnTo>
                    <a:lnTo>
                      <a:pt x="252" y="69"/>
                    </a:lnTo>
                    <a:lnTo>
                      <a:pt x="254" y="62"/>
                    </a:lnTo>
                    <a:lnTo>
                      <a:pt x="259" y="62"/>
                    </a:lnTo>
                    <a:lnTo>
                      <a:pt x="262" y="65"/>
                    </a:lnTo>
                    <a:lnTo>
                      <a:pt x="264" y="65"/>
                    </a:lnTo>
                    <a:lnTo>
                      <a:pt x="267" y="67"/>
                    </a:lnTo>
                    <a:lnTo>
                      <a:pt x="272" y="58"/>
                    </a:lnTo>
                    <a:lnTo>
                      <a:pt x="275" y="62"/>
                    </a:lnTo>
                    <a:lnTo>
                      <a:pt x="293" y="62"/>
                    </a:lnTo>
                    <a:lnTo>
                      <a:pt x="298" y="63"/>
                    </a:lnTo>
                    <a:lnTo>
                      <a:pt x="302" y="63"/>
                    </a:lnTo>
                    <a:lnTo>
                      <a:pt x="301" y="58"/>
                    </a:lnTo>
                    <a:lnTo>
                      <a:pt x="305" y="55"/>
                    </a:lnTo>
                    <a:lnTo>
                      <a:pt x="310" y="51"/>
                    </a:lnTo>
                    <a:lnTo>
                      <a:pt x="311" y="47"/>
                    </a:lnTo>
                    <a:lnTo>
                      <a:pt x="309" y="42"/>
                    </a:lnTo>
                    <a:lnTo>
                      <a:pt x="311" y="39"/>
                    </a:lnTo>
                    <a:lnTo>
                      <a:pt x="311" y="38"/>
                    </a:lnTo>
                    <a:lnTo>
                      <a:pt x="315" y="34"/>
                    </a:lnTo>
                    <a:lnTo>
                      <a:pt x="315" y="35"/>
                    </a:lnTo>
                    <a:lnTo>
                      <a:pt x="326" y="35"/>
                    </a:lnTo>
                    <a:lnTo>
                      <a:pt x="333" y="37"/>
                    </a:lnTo>
                    <a:lnTo>
                      <a:pt x="333" y="35"/>
                    </a:lnTo>
                    <a:lnTo>
                      <a:pt x="344" y="38"/>
                    </a:lnTo>
                    <a:lnTo>
                      <a:pt x="345" y="39"/>
                    </a:lnTo>
                    <a:lnTo>
                      <a:pt x="347" y="47"/>
                    </a:lnTo>
                    <a:lnTo>
                      <a:pt x="350" y="50"/>
                    </a:lnTo>
                    <a:lnTo>
                      <a:pt x="350" y="56"/>
                    </a:lnTo>
                    <a:lnTo>
                      <a:pt x="354" y="56"/>
                    </a:lnTo>
                    <a:lnTo>
                      <a:pt x="356" y="67"/>
                    </a:lnTo>
                    <a:lnTo>
                      <a:pt x="357" y="68"/>
                    </a:lnTo>
                    <a:lnTo>
                      <a:pt x="362" y="67"/>
                    </a:lnTo>
                    <a:lnTo>
                      <a:pt x="364" y="63"/>
                    </a:lnTo>
                    <a:lnTo>
                      <a:pt x="364" y="55"/>
                    </a:lnTo>
                    <a:lnTo>
                      <a:pt x="371" y="50"/>
                    </a:lnTo>
                    <a:lnTo>
                      <a:pt x="371" y="42"/>
                    </a:lnTo>
                    <a:lnTo>
                      <a:pt x="382" y="42"/>
                    </a:lnTo>
                    <a:lnTo>
                      <a:pt x="390" y="47"/>
                    </a:lnTo>
                    <a:lnTo>
                      <a:pt x="395" y="45"/>
                    </a:lnTo>
                    <a:lnTo>
                      <a:pt x="398" y="41"/>
                    </a:lnTo>
                    <a:lnTo>
                      <a:pt x="396" y="38"/>
                    </a:lnTo>
                    <a:lnTo>
                      <a:pt x="394" y="24"/>
                    </a:lnTo>
                    <a:lnTo>
                      <a:pt x="391" y="18"/>
                    </a:lnTo>
                    <a:lnTo>
                      <a:pt x="390" y="18"/>
                    </a:lnTo>
                    <a:lnTo>
                      <a:pt x="387" y="14"/>
                    </a:lnTo>
                    <a:lnTo>
                      <a:pt x="390" y="13"/>
                    </a:lnTo>
                    <a:lnTo>
                      <a:pt x="396" y="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06"/>
              <p:cNvSpPr>
                <a:spLocks/>
              </p:cNvSpPr>
              <p:nvPr/>
            </p:nvSpPr>
            <p:spPr bwMode="auto">
              <a:xfrm>
                <a:off x="3496377" y="1321580"/>
                <a:ext cx="1047486" cy="930957"/>
              </a:xfrm>
              <a:custGeom>
                <a:avLst/>
                <a:gdLst/>
                <a:ahLst/>
                <a:cxnLst>
                  <a:cxn ang="0">
                    <a:pos x="519" y="27"/>
                  </a:cxn>
                  <a:cxn ang="0">
                    <a:pos x="592" y="77"/>
                  </a:cxn>
                  <a:cxn ang="0">
                    <a:pos x="575" y="130"/>
                  </a:cxn>
                  <a:cxn ang="0">
                    <a:pos x="554" y="213"/>
                  </a:cxn>
                  <a:cxn ang="0">
                    <a:pos x="558" y="274"/>
                  </a:cxn>
                  <a:cxn ang="0">
                    <a:pos x="586" y="310"/>
                  </a:cxn>
                  <a:cxn ang="0">
                    <a:pos x="642" y="296"/>
                  </a:cxn>
                  <a:cxn ang="0">
                    <a:pos x="596" y="411"/>
                  </a:cxn>
                  <a:cxn ang="0">
                    <a:pos x="617" y="453"/>
                  </a:cxn>
                  <a:cxn ang="0">
                    <a:pos x="622" y="499"/>
                  </a:cxn>
                  <a:cxn ang="0">
                    <a:pos x="680" y="528"/>
                  </a:cxn>
                  <a:cxn ang="0">
                    <a:pos x="707" y="562"/>
                  </a:cxn>
                  <a:cxn ang="0">
                    <a:pos x="748" y="572"/>
                  </a:cxn>
                  <a:cxn ang="0">
                    <a:pos x="771" y="597"/>
                  </a:cxn>
                  <a:cxn ang="0">
                    <a:pos x="799" y="626"/>
                  </a:cxn>
                  <a:cxn ang="0">
                    <a:pos x="740" y="632"/>
                  </a:cxn>
                  <a:cxn ang="0">
                    <a:pos x="675" y="635"/>
                  </a:cxn>
                  <a:cxn ang="0">
                    <a:pos x="643" y="631"/>
                  </a:cxn>
                  <a:cxn ang="0">
                    <a:pos x="599" y="626"/>
                  </a:cxn>
                  <a:cxn ang="0">
                    <a:pos x="530" y="613"/>
                  </a:cxn>
                  <a:cxn ang="0">
                    <a:pos x="466" y="592"/>
                  </a:cxn>
                  <a:cxn ang="0">
                    <a:pos x="428" y="576"/>
                  </a:cxn>
                  <a:cxn ang="0">
                    <a:pos x="388" y="559"/>
                  </a:cxn>
                  <a:cxn ang="0">
                    <a:pos x="352" y="567"/>
                  </a:cxn>
                  <a:cxn ang="0">
                    <a:pos x="317" y="559"/>
                  </a:cxn>
                  <a:cxn ang="0">
                    <a:pos x="286" y="579"/>
                  </a:cxn>
                  <a:cxn ang="0">
                    <a:pos x="243" y="602"/>
                  </a:cxn>
                  <a:cxn ang="0">
                    <a:pos x="217" y="645"/>
                  </a:cxn>
                  <a:cxn ang="0">
                    <a:pos x="229" y="682"/>
                  </a:cxn>
                  <a:cxn ang="0">
                    <a:pos x="213" y="727"/>
                  </a:cxn>
                  <a:cxn ang="0">
                    <a:pos x="183" y="676"/>
                  </a:cxn>
                  <a:cxn ang="0">
                    <a:pos x="153" y="651"/>
                  </a:cxn>
                  <a:cxn ang="0">
                    <a:pos x="130" y="613"/>
                  </a:cxn>
                  <a:cxn ang="0">
                    <a:pos x="109" y="587"/>
                  </a:cxn>
                  <a:cxn ang="0">
                    <a:pos x="83" y="594"/>
                  </a:cxn>
                  <a:cxn ang="0">
                    <a:pos x="58" y="597"/>
                  </a:cxn>
                  <a:cxn ang="0">
                    <a:pos x="33" y="572"/>
                  </a:cxn>
                  <a:cxn ang="0">
                    <a:pos x="21" y="530"/>
                  </a:cxn>
                  <a:cxn ang="0">
                    <a:pos x="8" y="518"/>
                  </a:cxn>
                  <a:cxn ang="0">
                    <a:pos x="0" y="498"/>
                  </a:cxn>
                  <a:cxn ang="0">
                    <a:pos x="37" y="480"/>
                  </a:cxn>
                  <a:cxn ang="0">
                    <a:pos x="73" y="477"/>
                  </a:cxn>
                  <a:cxn ang="0">
                    <a:pos x="92" y="463"/>
                  </a:cxn>
                  <a:cxn ang="0">
                    <a:pos x="76" y="427"/>
                  </a:cxn>
                  <a:cxn ang="0">
                    <a:pos x="54" y="381"/>
                  </a:cxn>
                  <a:cxn ang="0">
                    <a:pos x="39" y="353"/>
                  </a:cxn>
                  <a:cxn ang="0">
                    <a:pos x="26" y="296"/>
                  </a:cxn>
                  <a:cxn ang="0">
                    <a:pos x="63" y="221"/>
                  </a:cxn>
                  <a:cxn ang="0">
                    <a:pos x="98" y="207"/>
                  </a:cxn>
                  <a:cxn ang="0">
                    <a:pos x="96" y="243"/>
                  </a:cxn>
                  <a:cxn ang="0">
                    <a:pos x="114" y="298"/>
                  </a:cxn>
                  <a:cxn ang="0">
                    <a:pos x="151" y="293"/>
                  </a:cxn>
                  <a:cxn ang="0">
                    <a:pos x="144" y="254"/>
                  </a:cxn>
                  <a:cxn ang="0">
                    <a:pos x="171" y="186"/>
                  </a:cxn>
                  <a:cxn ang="0">
                    <a:pos x="209" y="137"/>
                  </a:cxn>
                  <a:cxn ang="0">
                    <a:pos x="208" y="68"/>
                  </a:cxn>
                  <a:cxn ang="0">
                    <a:pos x="268" y="47"/>
                  </a:cxn>
                  <a:cxn ang="0">
                    <a:pos x="303" y="126"/>
                  </a:cxn>
                  <a:cxn ang="0">
                    <a:pos x="373" y="99"/>
                  </a:cxn>
                  <a:cxn ang="0">
                    <a:pos x="418" y="130"/>
                  </a:cxn>
                  <a:cxn ang="0">
                    <a:pos x="458" y="120"/>
                  </a:cxn>
                  <a:cxn ang="0">
                    <a:pos x="455" y="75"/>
                  </a:cxn>
                  <a:cxn ang="0">
                    <a:pos x="445" y="21"/>
                  </a:cxn>
                </a:cxnLst>
                <a:rect l="0" t="0" r="r" b="b"/>
                <a:pathLst>
                  <a:path w="818" h="727">
                    <a:moveTo>
                      <a:pt x="484" y="0"/>
                    </a:moveTo>
                    <a:lnTo>
                      <a:pt x="490" y="6"/>
                    </a:lnTo>
                    <a:lnTo>
                      <a:pt x="485" y="14"/>
                    </a:lnTo>
                    <a:lnTo>
                      <a:pt x="489" y="22"/>
                    </a:lnTo>
                    <a:lnTo>
                      <a:pt x="494" y="22"/>
                    </a:lnTo>
                    <a:lnTo>
                      <a:pt x="502" y="27"/>
                    </a:lnTo>
                    <a:lnTo>
                      <a:pt x="503" y="31"/>
                    </a:lnTo>
                    <a:lnTo>
                      <a:pt x="511" y="31"/>
                    </a:lnTo>
                    <a:lnTo>
                      <a:pt x="514" y="33"/>
                    </a:lnTo>
                    <a:lnTo>
                      <a:pt x="519" y="27"/>
                    </a:lnTo>
                    <a:lnTo>
                      <a:pt x="532" y="33"/>
                    </a:lnTo>
                    <a:lnTo>
                      <a:pt x="536" y="31"/>
                    </a:lnTo>
                    <a:lnTo>
                      <a:pt x="544" y="37"/>
                    </a:lnTo>
                    <a:lnTo>
                      <a:pt x="545" y="44"/>
                    </a:lnTo>
                    <a:lnTo>
                      <a:pt x="552" y="51"/>
                    </a:lnTo>
                    <a:lnTo>
                      <a:pt x="566" y="51"/>
                    </a:lnTo>
                    <a:lnTo>
                      <a:pt x="574" y="55"/>
                    </a:lnTo>
                    <a:lnTo>
                      <a:pt x="586" y="61"/>
                    </a:lnTo>
                    <a:lnTo>
                      <a:pt x="594" y="68"/>
                    </a:lnTo>
                    <a:lnTo>
                      <a:pt x="592" y="77"/>
                    </a:lnTo>
                    <a:lnTo>
                      <a:pt x="595" y="84"/>
                    </a:lnTo>
                    <a:lnTo>
                      <a:pt x="588" y="94"/>
                    </a:lnTo>
                    <a:lnTo>
                      <a:pt x="578" y="95"/>
                    </a:lnTo>
                    <a:lnTo>
                      <a:pt x="571" y="98"/>
                    </a:lnTo>
                    <a:lnTo>
                      <a:pt x="571" y="102"/>
                    </a:lnTo>
                    <a:lnTo>
                      <a:pt x="566" y="103"/>
                    </a:lnTo>
                    <a:lnTo>
                      <a:pt x="564" y="107"/>
                    </a:lnTo>
                    <a:lnTo>
                      <a:pt x="577" y="115"/>
                    </a:lnTo>
                    <a:lnTo>
                      <a:pt x="581" y="124"/>
                    </a:lnTo>
                    <a:lnTo>
                      <a:pt x="575" y="130"/>
                    </a:lnTo>
                    <a:lnTo>
                      <a:pt x="581" y="136"/>
                    </a:lnTo>
                    <a:lnTo>
                      <a:pt x="582" y="145"/>
                    </a:lnTo>
                    <a:lnTo>
                      <a:pt x="578" y="150"/>
                    </a:lnTo>
                    <a:lnTo>
                      <a:pt x="578" y="152"/>
                    </a:lnTo>
                    <a:lnTo>
                      <a:pt x="571" y="166"/>
                    </a:lnTo>
                    <a:lnTo>
                      <a:pt x="575" y="175"/>
                    </a:lnTo>
                    <a:lnTo>
                      <a:pt x="574" y="181"/>
                    </a:lnTo>
                    <a:lnTo>
                      <a:pt x="570" y="199"/>
                    </a:lnTo>
                    <a:lnTo>
                      <a:pt x="561" y="208"/>
                    </a:lnTo>
                    <a:lnTo>
                      <a:pt x="554" y="213"/>
                    </a:lnTo>
                    <a:lnTo>
                      <a:pt x="554" y="224"/>
                    </a:lnTo>
                    <a:lnTo>
                      <a:pt x="552" y="228"/>
                    </a:lnTo>
                    <a:lnTo>
                      <a:pt x="547" y="237"/>
                    </a:lnTo>
                    <a:lnTo>
                      <a:pt x="544" y="243"/>
                    </a:lnTo>
                    <a:lnTo>
                      <a:pt x="554" y="247"/>
                    </a:lnTo>
                    <a:lnTo>
                      <a:pt x="556" y="258"/>
                    </a:lnTo>
                    <a:lnTo>
                      <a:pt x="556" y="260"/>
                    </a:lnTo>
                    <a:lnTo>
                      <a:pt x="558" y="263"/>
                    </a:lnTo>
                    <a:lnTo>
                      <a:pt x="561" y="271"/>
                    </a:lnTo>
                    <a:lnTo>
                      <a:pt x="558" y="274"/>
                    </a:lnTo>
                    <a:lnTo>
                      <a:pt x="556" y="278"/>
                    </a:lnTo>
                    <a:lnTo>
                      <a:pt x="558" y="281"/>
                    </a:lnTo>
                    <a:lnTo>
                      <a:pt x="558" y="300"/>
                    </a:lnTo>
                    <a:lnTo>
                      <a:pt x="565" y="301"/>
                    </a:lnTo>
                    <a:lnTo>
                      <a:pt x="571" y="304"/>
                    </a:lnTo>
                    <a:lnTo>
                      <a:pt x="566" y="306"/>
                    </a:lnTo>
                    <a:lnTo>
                      <a:pt x="570" y="314"/>
                    </a:lnTo>
                    <a:lnTo>
                      <a:pt x="571" y="315"/>
                    </a:lnTo>
                    <a:lnTo>
                      <a:pt x="582" y="313"/>
                    </a:lnTo>
                    <a:lnTo>
                      <a:pt x="586" y="310"/>
                    </a:lnTo>
                    <a:lnTo>
                      <a:pt x="596" y="306"/>
                    </a:lnTo>
                    <a:lnTo>
                      <a:pt x="598" y="309"/>
                    </a:lnTo>
                    <a:lnTo>
                      <a:pt x="603" y="300"/>
                    </a:lnTo>
                    <a:lnTo>
                      <a:pt x="604" y="298"/>
                    </a:lnTo>
                    <a:lnTo>
                      <a:pt x="612" y="296"/>
                    </a:lnTo>
                    <a:lnTo>
                      <a:pt x="615" y="295"/>
                    </a:lnTo>
                    <a:lnTo>
                      <a:pt x="628" y="295"/>
                    </a:lnTo>
                    <a:lnTo>
                      <a:pt x="629" y="298"/>
                    </a:lnTo>
                    <a:lnTo>
                      <a:pt x="634" y="293"/>
                    </a:lnTo>
                    <a:lnTo>
                      <a:pt x="642" y="296"/>
                    </a:lnTo>
                    <a:lnTo>
                      <a:pt x="649" y="295"/>
                    </a:lnTo>
                    <a:lnTo>
                      <a:pt x="655" y="298"/>
                    </a:lnTo>
                    <a:lnTo>
                      <a:pt x="645" y="313"/>
                    </a:lnTo>
                    <a:lnTo>
                      <a:pt x="633" y="331"/>
                    </a:lnTo>
                    <a:lnTo>
                      <a:pt x="624" y="344"/>
                    </a:lnTo>
                    <a:lnTo>
                      <a:pt x="612" y="361"/>
                    </a:lnTo>
                    <a:lnTo>
                      <a:pt x="594" y="382"/>
                    </a:lnTo>
                    <a:lnTo>
                      <a:pt x="595" y="393"/>
                    </a:lnTo>
                    <a:lnTo>
                      <a:pt x="595" y="398"/>
                    </a:lnTo>
                    <a:lnTo>
                      <a:pt x="596" y="411"/>
                    </a:lnTo>
                    <a:lnTo>
                      <a:pt x="596" y="416"/>
                    </a:lnTo>
                    <a:lnTo>
                      <a:pt x="598" y="428"/>
                    </a:lnTo>
                    <a:lnTo>
                      <a:pt x="598" y="443"/>
                    </a:lnTo>
                    <a:lnTo>
                      <a:pt x="592" y="443"/>
                    </a:lnTo>
                    <a:lnTo>
                      <a:pt x="594" y="445"/>
                    </a:lnTo>
                    <a:lnTo>
                      <a:pt x="601" y="444"/>
                    </a:lnTo>
                    <a:lnTo>
                      <a:pt x="599" y="453"/>
                    </a:lnTo>
                    <a:lnTo>
                      <a:pt x="603" y="453"/>
                    </a:lnTo>
                    <a:lnTo>
                      <a:pt x="605" y="449"/>
                    </a:lnTo>
                    <a:lnTo>
                      <a:pt x="617" y="453"/>
                    </a:lnTo>
                    <a:lnTo>
                      <a:pt x="618" y="458"/>
                    </a:lnTo>
                    <a:lnTo>
                      <a:pt x="620" y="458"/>
                    </a:lnTo>
                    <a:lnTo>
                      <a:pt x="615" y="466"/>
                    </a:lnTo>
                    <a:lnTo>
                      <a:pt x="617" y="470"/>
                    </a:lnTo>
                    <a:lnTo>
                      <a:pt x="609" y="477"/>
                    </a:lnTo>
                    <a:lnTo>
                      <a:pt x="609" y="480"/>
                    </a:lnTo>
                    <a:lnTo>
                      <a:pt x="617" y="483"/>
                    </a:lnTo>
                    <a:lnTo>
                      <a:pt x="616" y="490"/>
                    </a:lnTo>
                    <a:lnTo>
                      <a:pt x="624" y="490"/>
                    </a:lnTo>
                    <a:lnTo>
                      <a:pt x="622" y="499"/>
                    </a:lnTo>
                    <a:lnTo>
                      <a:pt x="625" y="500"/>
                    </a:lnTo>
                    <a:lnTo>
                      <a:pt x="628" y="499"/>
                    </a:lnTo>
                    <a:lnTo>
                      <a:pt x="637" y="490"/>
                    </a:lnTo>
                    <a:lnTo>
                      <a:pt x="654" y="507"/>
                    </a:lnTo>
                    <a:lnTo>
                      <a:pt x="655" y="512"/>
                    </a:lnTo>
                    <a:lnTo>
                      <a:pt x="664" y="516"/>
                    </a:lnTo>
                    <a:lnTo>
                      <a:pt x="669" y="516"/>
                    </a:lnTo>
                    <a:lnTo>
                      <a:pt x="671" y="520"/>
                    </a:lnTo>
                    <a:lnTo>
                      <a:pt x="680" y="521"/>
                    </a:lnTo>
                    <a:lnTo>
                      <a:pt x="680" y="528"/>
                    </a:lnTo>
                    <a:lnTo>
                      <a:pt x="684" y="530"/>
                    </a:lnTo>
                    <a:lnTo>
                      <a:pt x="692" y="533"/>
                    </a:lnTo>
                    <a:lnTo>
                      <a:pt x="698" y="538"/>
                    </a:lnTo>
                    <a:lnTo>
                      <a:pt x="697" y="550"/>
                    </a:lnTo>
                    <a:lnTo>
                      <a:pt x="701" y="551"/>
                    </a:lnTo>
                    <a:lnTo>
                      <a:pt x="707" y="550"/>
                    </a:lnTo>
                    <a:lnTo>
                      <a:pt x="709" y="551"/>
                    </a:lnTo>
                    <a:lnTo>
                      <a:pt x="711" y="551"/>
                    </a:lnTo>
                    <a:lnTo>
                      <a:pt x="710" y="558"/>
                    </a:lnTo>
                    <a:lnTo>
                      <a:pt x="707" y="562"/>
                    </a:lnTo>
                    <a:lnTo>
                      <a:pt x="711" y="567"/>
                    </a:lnTo>
                    <a:lnTo>
                      <a:pt x="719" y="571"/>
                    </a:lnTo>
                    <a:lnTo>
                      <a:pt x="726" y="572"/>
                    </a:lnTo>
                    <a:lnTo>
                      <a:pt x="727" y="564"/>
                    </a:lnTo>
                    <a:lnTo>
                      <a:pt x="735" y="570"/>
                    </a:lnTo>
                    <a:lnTo>
                      <a:pt x="737" y="562"/>
                    </a:lnTo>
                    <a:lnTo>
                      <a:pt x="739" y="560"/>
                    </a:lnTo>
                    <a:lnTo>
                      <a:pt x="753" y="567"/>
                    </a:lnTo>
                    <a:lnTo>
                      <a:pt x="756" y="567"/>
                    </a:lnTo>
                    <a:lnTo>
                      <a:pt x="748" y="572"/>
                    </a:lnTo>
                    <a:lnTo>
                      <a:pt x="749" y="577"/>
                    </a:lnTo>
                    <a:lnTo>
                      <a:pt x="747" y="584"/>
                    </a:lnTo>
                    <a:lnTo>
                      <a:pt x="748" y="587"/>
                    </a:lnTo>
                    <a:lnTo>
                      <a:pt x="756" y="587"/>
                    </a:lnTo>
                    <a:lnTo>
                      <a:pt x="761" y="589"/>
                    </a:lnTo>
                    <a:lnTo>
                      <a:pt x="762" y="590"/>
                    </a:lnTo>
                    <a:lnTo>
                      <a:pt x="768" y="590"/>
                    </a:lnTo>
                    <a:lnTo>
                      <a:pt x="773" y="588"/>
                    </a:lnTo>
                    <a:lnTo>
                      <a:pt x="773" y="592"/>
                    </a:lnTo>
                    <a:lnTo>
                      <a:pt x="771" y="597"/>
                    </a:lnTo>
                    <a:lnTo>
                      <a:pt x="778" y="602"/>
                    </a:lnTo>
                    <a:lnTo>
                      <a:pt x="782" y="602"/>
                    </a:lnTo>
                    <a:lnTo>
                      <a:pt x="790" y="609"/>
                    </a:lnTo>
                    <a:lnTo>
                      <a:pt x="807" y="618"/>
                    </a:lnTo>
                    <a:lnTo>
                      <a:pt x="813" y="619"/>
                    </a:lnTo>
                    <a:lnTo>
                      <a:pt x="818" y="623"/>
                    </a:lnTo>
                    <a:lnTo>
                      <a:pt x="817" y="626"/>
                    </a:lnTo>
                    <a:lnTo>
                      <a:pt x="809" y="625"/>
                    </a:lnTo>
                    <a:lnTo>
                      <a:pt x="803" y="623"/>
                    </a:lnTo>
                    <a:lnTo>
                      <a:pt x="799" y="626"/>
                    </a:lnTo>
                    <a:lnTo>
                      <a:pt x="790" y="622"/>
                    </a:lnTo>
                    <a:lnTo>
                      <a:pt x="786" y="623"/>
                    </a:lnTo>
                    <a:lnTo>
                      <a:pt x="783" y="622"/>
                    </a:lnTo>
                    <a:lnTo>
                      <a:pt x="783" y="623"/>
                    </a:lnTo>
                    <a:lnTo>
                      <a:pt x="778" y="623"/>
                    </a:lnTo>
                    <a:lnTo>
                      <a:pt x="774" y="630"/>
                    </a:lnTo>
                    <a:lnTo>
                      <a:pt x="768" y="626"/>
                    </a:lnTo>
                    <a:lnTo>
                      <a:pt x="758" y="630"/>
                    </a:lnTo>
                    <a:lnTo>
                      <a:pt x="743" y="630"/>
                    </a:lnTo>
                    <a:lnTo>
                      <a:pt x="740" y="632"/>
                    </a:lnTo>
                    <a:lnTo>
                      <a:pt x="732" y="626"/>
                    </a:lnTo>
                    <a:lnTo>
                      <a:pt x="724" y="622"/>
                    </a:lnTo>
                    <a:lnTo>
                      <a:pt x="718" y="622"/>
                    </a:lnTo>
                    <a:lnTo>
                      <a:pt x="715" y="626"/>
                    </a:lnTo>
                    <a:lnTo>
                      <a:pt x="706" y="625"/>
                    </a:lnTo>
                    <a:lnTo>
                      <a:pt x="700" y="623"/>
                    </a:lnTo>
                    <a:lnTo>
                      <a:pt x="692" y="630"/>
                    </a:lnTo>
                    <a:lnTo>
                      <a:pt x="685" y="632"/>
                    </a:lnTo>
                    <a:lnTo>
                      <a:pt x="684" y="635"/>
                    </a:lnTo>
                    <a:lnTo>
                      <a:pt x="675" y="635"/>
                    </a:lnTo>
                    <a:lnTo>
                      <a:pt x="667" y="640"/>
                    </a:lnTo>
                    <a:lnTo>
                      <a:pt x="669" y="636"/>
                    </a:lnTo>
                    <a:lnTo>
                      <a:pt x="664" y="639"/>
                    </a:lnTo>
                    <a:lnTo>
                      <a:pt x="664" y="636"/>
                    </a:lnTo>
                    <a:lnTo>
                      <a:pt x="663" y="636"/>
                    </a:lnTo>
                    <a:lnTo>
                      <a:pt x="660" y="634"/>
                    </a:lnTo>
                    <a:lnTo>
                      <a:pt x="655" y="634"/>
                    </a:lnTo>
                    <a:lnTo>
                      <a:pt x="649" y="631"/>
                    </a:lnTo>
                    <a:lnTo>
                      <a:pt x="645" y="632"/>
                    </a:lnTo>
                    <a:lnTo>
                      <a:pt x="643" y="631"/>
                    </a:lnTo>
                    <a:lnTo>
                      <a:pt x="634" y="630"/>
                    </a:lnTo>
                    <a:lnTo>
                      <a:pt x="626" y="625"/>
                    </a:lnTo>
                    <a:lnTo>
                      <a:pt x="628" y="622"/>
                    </a:lnTo>
                    <a:lnTo>
                      <a:pt x="624" y="611"/>
                    </a:lnTo>
                    <a:lnTo>
                      <a:pt x="620" y="611"/>
                    </a:lnTo>
                    <a:lnTo>
                      <a:pt x="617" y="615"/>
                    </a:lnTo>
                    <a:lnTo>
                      <a:pt x="613" y="622"/>
                    </a:lnTo>
                    <a:lnTo>
                      <a:pt x="613" y="619"/>
                    </a:lnTo>
                    <a:lnTo>
                      <a:pt x="609" y="613"/>
                    </a:lnTo>
                    <a:lnTo>
                      <a:pt x="599" y="626"/>
                    </a:lnTo>
                    <a:lnTo>
                      <a:pt x="595" y="634"/>
                    </a:lnTo>
                    <a:lnTo>
                      <a:pt x="591" y="636"/>
                    </a:lnTo>
                    <a:lnTo>
                      <a:pt x="585" y="640"/>
                    </a:lnTo>
                    <a:lnTo>
                      <a:pt x="566" y="640"/>
                    </a:lnTo>
                    <a:lnTo>
                      <a:pt x="561" y="636"/>
                    </a:lnTo>
                    <a:lnTo>
                      <a:pt x="548" y="631"/>
                    </a:lnTo>
                    <a:lnTo>
                      <a:pt x="543" y="630"/>
                    </a:lnTo>
                    <a:lnTo>
                      <a:pt x="537" y="622"/>
                    </a:lnTo>
                    <a:lnTo>
                      <a:pt x="535" y="615"/>
                    </a:lnTo>
                    <a:lnTo>
                      <a:pt x="530" y="613"/>
                    </a:lnTo>
                    <a:lnTo>
                      <a:pt x="519" y="621"/>
                    </a:lnTo>
                    <a:lnTo>
                      <a:pt x="509" y="613"/>
                    </a:lnTo>
                    <a:lnTo>
                      <a:pt x="505" y="613"/>
                    </a:lnTo>
                    <a:lnTo>
                      <a:pt x="503" y="610"/>
                    </a:lnTo>
                    <a:lnTo>
                      <a:pt x="494" y="608"/>
                    </a:lnTo>
                    <a:lnTo>
                      <a:pt x="493" y="605"/>
                    </a:lnTo>
                    <a:lnTo>
                      <a:pt x="486" y="600"/>
                    </a:lnTo>
                    <a:lnTo>
                      <a:pt x="479" y="594"/>
                    </a:lnTo>
                    <a:lnTo>
                      <a:pt x="469" y="597"/>
                    </a:lnTo>
                    <a:lnTo>
                      <a:pt x="466" y="592"/>
                    </a:lnTo>
                    <a:lnTo>
                      <a:pt x="462" y="592"/>
                    </a:lnTo>
                    <a:lnTo>
                      <a:pt x="455" y="597"/>
                    </a:lnTo>
                    <a:lnTo>
                      <a:pt x="452" y="598"/>
                    </a:lnTo>
                    <a:lnTo>
                      <a:pt x="445" y="598"/>
                    </a:lnTo>
                    <a:lnTo>
                      <a:pt x="442" y="590"/>
                    </a:lnTo>
                    <a:lnTo>
                      <a:pt x="433" y="592"/>
                    </a:lnTo>
                    <a:lnTo>
                      <a:pt x="433" y="589"/>
                    </a:lnTo>
                    <a:lnTo>
                      <a:pt x="430" y="583"/>
                    </a:lnTo>
                    <a:lnTo>
                      <a:pt x="425" y="581"/>
                    </a:lnTo>
                    <a:lnTo>
                      <a:pt x="428" y="576"/>
                    </a:lnTo>
                    <a:lnTo>
                      <a:pt x="424" y="568"/>
                    </a:lnTo>
                    <a:lnTo>
                      <a:pt x="415" y="559"/>
                    </a:lnTo>
                    <a:lnTo>
                      <a:pt x="411" y="559"/>
                    </a:lnTo>
                    <a:lnTo>
                      <a:pt x="411" y="560"/>
                    </a:lnTo>
                    <a:lnTo>
                      <a:pt x="403" y="567"/>
                    </a:lnTo>
                    <a:lnTo>
                      <a:pt x="396" y="571"/>
                    </a:lnTo>
                    <a:lnTo>
                      <a:pt x="398" y="567"/>
                    </a:lnTo>
                    <a:lnTo>
                      <a:pt x="399" y="559"/>
                    </a:lnTo>
                    <a:lnTo>
                      <a:pt x="392" y="556"/>
                    </a:lnTo>
                    <a:lnTo>
                      <a:pt x="388" y="559"/>
                    </a:lnTo>
                    <a:lnTo>
                      <a:pt x="383" y="563"/>
                    </a:lnTo>
                    <a:lnTo>
                      <a:pt x="391" y="573"/>
                    </a:lnTo>
                    <a:lnTo>
                      <a:pt x="387" y="580"/>
                    </a:lnTo>
                    <a:lnTo>
                      <a:pt x="377" y="571"/>
                    </a:lnTo>
                    <a:lnTo>
                      <a:pt x="375" y="571"/>
                    </a:lnTo>
                    <a:lnTo>
                      <a:pt x="371" y="579"/>
                    </a:lnTo>
                    <a:lnTo>
                      <a:pt x="370" y="587"/>
                    </a:lnTo>
                    <a:lnTo>
                      <a:pt x="369" y="580"/>
                    </a:lnTo>
                    <a:lnTo>
                      <a:pt x="358" y="573"/>
                    </a:lnTo>
                    <a:lnTo>
                      <a:pt x="352" y="567"/>
                    </a:lnTo>
                    <a:lnTo>
                      <a:pt x="351" y="564"/>
                    </a:lnTo>
                    <a:lnTo>
                      <a:pt x="349" y="567"/>
                    </a:lnTo>
                    <a:lnTo>
                      <a:pt x="348" y="568"/>
                    </a:lnTo>
                    <a:lnTo>
                      <a:pt x="352" y="573"/>
                    </a:lnTo>
                    <a:lnTo>
                      <a:pt x="340" y="584"/>
                    </a:lnTo>
                    <a:lnTo>
                      <a:pt x="327" y="579"/>
                    </a:lnTo>
                    <a:lnTo>
                      <a:pt x="317" y="576"/>
                    </a:lnTo>
                    <a:lnTo>
                      <a:pt x="318" y="568"/>
                    </a:lnTo>
                    <a:lnTo>
                      <a:pt x="318" y="560"/>
                    </a:lnTo>
                    <a:lnTo>
                      <a:pt x="317" y="559"/>
                    </a:lnTo>
                    <a:lnTo>
                      <a:pt x="311" y="558"/>
                    </a:lnTo>
                    <a:lnTo>
                      <a:pt x="310" y="567"/>
                    </a:lnTo>
                    <a:lnTo>
                      <a:pt x="300" y="570"/>
                    </a:lnTo>
                    <a:lnTo>
                      <a:pt x="294" y="559"/>
                    </a:lnTo>
                    <a:lnTo>
                      <a:pt x="290" y="559"/>
                    </a:lnTo>
                    <a:lnTo>
                      <a:pt x="289" y="560"/>
                    </a:lnTo>
                    <a:lnTo>
                      <a:pt x="289" y="562"/>
                    </a:lnTo>
                    <a:lnTo>
                      <a:pt x="294" y="572"/>
                    </a:lnTo>
                    <a:lnTo>
                      <a:pt x="288" y="579"/>
                    </a:lnTo>
                    <a:lnTo>
                      <a:pt x="286" y="579"/>
                    </a:lnTo>
                    <a:lnTo>
                      <a:pt x="280" y="570"/>
                    </a:lnTo>
                    <a:lnTo>
                      <a:pt x="275" y="571"/>
                    </a:lnTo>
                    <a:lnTo>
                      <a:pt x="263" y="572"/>
                    </a:lnTo>
                    <a:lnTo>
                      <a:pt x="260" y="576"/>
                    </a:lnTo>
                    <a:lnTo>
                      <a:pt x="247" y="583"/>
                    </a:lnTo>
                    <a:lnTo>
                      <a:pt x="243" y="590"/>
                    </a:lnTo>
                    <a:lnTo>
                      <a:pt x="245" y="590"/>
                    </a:lnTo>
                    <a:lnTo>
                      <a:pt x="243" y="598"/>
                    </a:lnTo>
                    <a:lnTo>
                      <a:pt x="245" y="600"/>
                    </a:lnTo>
                    <a:lnTo>
                      <a:pt x="243" y="602"/>
                    </a:lnTo>
                    <a:lnTo>
                      <a:pt x="237" y="609"/>
                    </a:lnTo>
                    <a:lnTo>
                      <a:pt x="234" y="621"/>
                    </a:lnTo>
                    <a:lnTo>
                      <a:pt x="229" y="626"/>
                    </a:lnTo>
                    <a:lnTo>
                      <a:pt x="226" y="631"/>
                    </a:lnTo>
                    <a:lnTo>
                      <a:pt x="225" y="632"/>
                    </a:lnTo>
                    <a:lnTo>
                      <a:pt x="220" y="632"/>
                    </a:lnTo>
                    <a:lnTo>
                      <a:pt x="220" y="635"/>
                    </a:lnTo>
                    <a:lnTo>
                      <a:pt x="222" y="636"/>
                    </a:lnTo>
                    <a:lnTo>
                      <a:pt x="220" y="642"/>
                    </a:lnTo>
                    <a:lnTo>
                      <a:pt x="217" y="645"/>
                    </a:lnTo>
                    <a:lnTo>
                      <a:pt x="217" y="648"/>
                    </a:lnTo>
                    <a:lnTo>
                      <a:pt x="222" y="649"/>
                    </a:lnTo>
                    <a:lnTo>
                      <a:pt x="222" y="653"/>
                    </a:lnTo>
                    <a:lnTo>
                      <a:pt x="228" y="652"/>
                    </a:lnTo>
                    <a:lnTo>
                      <a:pt x="232" y="655"/>
                    </a:lnTo>
                    <a:lnTo>
                      <a:pt x="235" y="656"/>
                    </a:lnTo>
                    <a:lnTo>
                      <a:pt x="239" y="673"/>
                    </a:lnTo>
                    <a:lnTo>
                      <a:pt x="242" y="674"/>
                    </a:lnTo>
                    <a:lnTo>
                      <a:pt x="238" y="677"/>
                    </a:lnTo>
                    <a:lnTo>
                      <a:pt x="229" y="682"/>
                    </a:lnTo>
                    <a:lnTo>
                      <a:pt x="228" y="686"/>
                    </a:lnTo>
                    <a:lnTo>
                      <a:pt x="220" y="693"/>
                    </a:lnTo>
                    <a:lnTo>
                      <a:pt x="220" y="697"/>
                    </a:lnTo>
                    <a:lnTo>
                      <a:pt x="229" y="703"/>
                    </a:lnTo>
                    <a:lnTo>
                      <a:pt x="232" y="707"/>
                    </a:lnTo>
                    <a:lnTo>
                      <a:pt x="226" y="719"/>
                    </a:lnTo>
                    <a:lnTo>
                      <a:pt x="229" y="723"/>
                    </a:lnTo>
                    <a:lnTo>
                      <a:pt x="224" y="724"/>
                    </a:lnTo>
                    <a:lnTo>
                      <a:pt x="224" y="727"/>
                    </a:lnTo>
                    <a:lnTo>
                      <a:pt x="213" y="727"/>
                    </a:lnTo>
                    <a:lnTo>
                      <a:pt x="212" y="723"/>
                    </a:lnTo>
                    <a:lnTo>
                      <a:pt x="205" y="714"/>
                    </a:lnTo>
                    <a:lnTo>
                      <a:pt x="207" y="725"/>
                    </a:lnTo>
                    <a:lnTo>
                      <a:pt x="196" y="724"/>
                    </a:lnTo>
                    <a:lnTo>
                      <a:pt x="196" y="714"/>
                    </a:lnTo>
                    <a:lnTo>
                      <a:pt x="199" y="698"/>
                    </a:lnTo>
                    <a:lnTo>
                      <a:pt x="188" y="694"/>
                    </a:lnTo>
                    <a:lnTo>
                      <a:pt x="188" y="685"/>
                    </a:lnTo>
                    <a:lnTo>
                      <a:pt x="186" y="682"/>
                    </a:lnTo>
                    <a:lnTo>
                      <a:pt x="183" y="676"/>
                    </a:lnTo>
                    <a:lnTo>
                      <a:pt x="183" y="677"/>
                    </a:lnTo>
                    <a:lnTo>
                      <a:pt x="171" y="680"/>
                    </a:lnTo>
                    <a:lnTo>
                      <a:pt x="166" y="674"/>
                    </a:lnTo>
                    <a:lnTo>
                      <a:pt x="164" y="676"/>
                    </a:lnTo>
                    <a:lnTo>
                      <a:pt x="160" y="676"/>
                    </a:lnTo>
                    <a:lnTo>
                      <a:pt x="157" y="670"/>
                    </a:lnTo>
                    <a:lnTo>
                      <a:pt x="153" y="664"/>
                    </a:lnTo>
                    <a:lnTo>
                      <a:pt x="160" y="659"/>
                    </a:lnTo>
                    <a:lnTo>
                      <a:pt x="156" y="652"/>
                    </a:lnTo>
                    <a:lnTo>
                      <a:pt x="153" y="651"/>
                    </a:lnTo>
                    <a:lnTo>
                      <a:pt x="147" y="649"/>
                    </a:lnTo>
                    <a:lnTo>
                      <a:pt x="147" y="645"/>
                    </a:lnTo>
                    <a:lnTo>
                      <a:pt x="145" y="644"/>
                    </a:lnTo>
                    <a:lnTo>
                      <a:pt x="137" y="639"/>
                    </a:lnTo>
                    <a:lnTo>
                      <a:pt x="136" y="634"/>
                    </a:lnTo>
                    <a:lnTo>
                      <a:pt x="131" y="628"/>
                    </a:lnTo>
                    <a:lnTo>
                      <a:pt x="132" y="625"/>
                    </a:lnTo>
                    <a:lnTo>
                      <a:pt x="134" y="623"/>
                    </a:lnTo>
                    <a:lnTo>
                      <a:pt x="134" y="619"/>
                    </a:lnTo>
                    <a:lnTo>
                      <a:pt x="130" y="613"/>
                    </a:lnTo>
                    <a:lnTo>
                      <a:pt x="123" y="613"/>
                    </a:lnTo>
                    <a:lnTo>
                      <a:pt x="119" y="614"/>
                    </a:lnTo>
                    <a:lnTo>
                      <a:pt x="115" y="611"/>
                    </a:lnTo>
                    <a:lnTo>
                      <a:pt x="111" y="602"/>
                    </a:lnTo>
                    <a:lnTo>
                      <a:pt x="111" y="593"/>
                    </a:lnTo>
                    <a:lnTo>
                      <a:pt x="110" y="592"/>
                    </a:lnTo>
                    <a:lnTo>
                      <a:pt x="111" y="590"/>
                    </a:lnTo>
                    <a:lnTo>
                      <a:pt x="110" y="589"/>
                    </a:lnTo>
                    <a:lnTo>
                      <a:pt x="109" y="589"/>
                    </a:lnTo>
                    <a:lnTo>
                      <a:pt x="109" y="587"/>
                    </a:lnTo>
                    <a:lnTo>
                      <a:pt x="103" y="588"/>
                    </a:lnTo>
                    <a:lnTo>
                      <a:pt x="102" y="590"/>
                    </a:lnTo>
                    <a:lnTo>
                      <a:pt x="101" y="588"/>
                    </a:lnTo>
                    <a:lnTo>
                      <a:pt x="94" y="590"/>
                    </a:lnTo>
                    <a:lnTo>
                      <a:pt x="90" y="592"/>
                    </a:lnTo>
                    <a:lnTo>
                      <a:pt x="89" y="590"/>
                    </a:lnTo>
                    <a:lnTo>
                      <a:pt x="89" y="593"/>
                    </a:lnTo>
                    <a:lnTo>
                      <a:pt x="85" y="593"/>
                    </a:lnTo>
                    <a:lnTo>
                      <a:pt x="86" y="597"/>
                    </a:lnTo>
                    <a:lnTo>
                      <a:pt x="83" y="594"/>
                    </a:lnTo>
                    <a:lnTo>
                      <a:pt x="84" y="597"/>
                    </a:lnTo>
                    <a:lnTo>
                      <a:pt x="83" y="600"/>
                    </a:lnTo>
                    <a:lnTo>
                      <a:pt x="76" y="600"/>
                    </a:lnTo>
                    <a:lnTo>
                      <a:pt x="79" y="602"/>
                    </a:lnTo>
                    <a:lnTo>
                      <a:pt x="73" y="604"/>
                    </a:lnTo>
                    <a:lnTo>
                      <a:pt x="69" y="604"/>
                    </a:lnTo>
                    <a:lnTo>
                      <a:pt x="69" y="600"/>
                    </a:lnTo>
                    <a:lnTo>
                      <a:pt x="63" y="600"/>
                    </a:lnTo>
                    <a:lnTo>
                      <a:pt x="58" y="593"/>
                    </a:lnTo>
                    <a:lnTo>
                      <a:pt x="58" y="597"/>
                    </a:lnTo>
                    <a:lnTo>
                      <a:pt x="52" y="600"/>
                    </a:lnTo>
                    <a:lnTo>
                      <a:pt x="43" y="594"/>
                    </a:lnTo>
                    <a:lnTo>
                      <a:pt x="39" y="590"/>
                    </a:lnTo>
                    <a:lnTo>
                      <a:pt x="41" y="584"/>
                    </a:lnTo>
                    <a:lnTo>
                      <a:pt x="39" y="584"/>
                    </a:lnTo>
                    <a:lnTo>
                      <a:pt x="39" y="581"/>
                    </a:lnTo>
                    <a:lnTo>
                      <a:pt x="41" y="580"/>
                    </a:lnTo>
                    <a:lnTo>
                      <a:pt x="38" y="576"/>
                    </a:lnTo>
                    <a:lnTo>
                      <a:pt x="33" y="573"/>
                    </a:lnTo>
                    <a:lnTo>
                      <a:pt x="33" y="572"/>
                    </a:lnTo>
                    <a:lnTo>
                      <a:pt x="32" y="570"/>
                    </a:lnTo>
                    <a:lnTo>
                      <a:pt x="30" y="568"/>
                    </a:lnTo>
                    <a:lnTo>
                      <a:pt x="32" y="562"/>
                    </a:lnTo>
                    <a:lnTo>
                      <a:pt x="26" y="559"/>
                    </a:lnTo>
                    <a:lnTo>
                      <a:pt x="24" y="553"/>
                    </a:lnTo>
                    <a:lnTo>
                      <a:pt x="13" y="549"/>
                    </a:lnTo>
                    <a:lnTo>
                      <a:pt x="15" y="547"/>
                    </a:lnTo>
                    <a:lnTo>
                      <a:pt x="12" y="539"/>
                    </a:lnTo>
                    <a:lnTo>
                      <a:pt x="22" y="532"/>
                    </a:lnTo>
                    <a:lnTo>
                      <a:pt x="21" y="530"/>
                    </a:lnTo>
                    <a:lnTo>
                      <a:pt x="15" y="530"/>
                    </a:lnTo>
                    <a:lnTo>
                      <a:pt x="13" y="533"/>
                    </a:lnTo>
                    <a:lnTo>
                      <a:pt x="8" y="535"/>
                    </a:lnTo>
                    <a:lnTo>
                      <a:pt x="7" y="533"/>
                    </a:lnTo>
                    <a:lnTo>
                      <a:pt x="7" y="532"/>
                    </a:lnTo>
                    <a:lnTo>
                      <a:pt x="12" y="530"/>
                    </a:lnTo>
                    <a:lnTo>
                      <a:pt x="7" y="522"/>
                    </a:lnTo>
                    <a:lnTo>
                      <a:pt x="11" y="521"/>
                    </a:lnTo>
                    <a:lnTo>
                      <a:pt x="9" y="518"/>
                    </a:lnTo>
                    <a:lnTo>
                      <a:pt x="8" y="518"/>
                    </a:lnTo>
                    <a:lnTo>
                      <a:pt x="15" y="517"/>
                    </a:lnTo>
                    <a:lnTo>
                      <a:pt x="8" y="516"/>
                    </a:lnTo>
                    <a:lnTo>
                      <a:pt x="7" y="512"/>
                    </a:lnTo>
                    <a:lnTo>
                      <a:pt x="9" y="516"/>
                    </a:lnTo>
                    <a:lnTo>
                      <a:pt x="12" y="512"/>
                    </a:lnTo>
                    <a:lnTo>
                      <a:pt x="9" y="509"/>
                    </a:lnTo>
                    <a:lnTo>
                      <a:pt x="9" y="504"/>
                    </a:lnTo>
                    <a:lnTo>
                      <a:pt x="3" y="505"/>
                    </a:lnTo>
                    <a:lnTo>
                      <a:pt x="4" y="500"/>
                    </a:lnTo>
                    <a:lnTo>
                      <a:pt x="0" y="498"/>
                    </a:lnTo>
                    <a:lnTo>
                      <a:pt x="3" y="491"/>
                    </a:lnTo>
                    <a:lnTo>
                      <a:pt x="11" y="490"/>
                    </a:lnTo>
                    <a:lnTo>
                      <a:pt x="8" y="479"/>
                    </a:lnTo>
                    <a:lnTo>
                      <a:pt x="15" y="474"/>
                    </a:lnTo>
                    <a:lnTo>
                      <a:pt x="18" y="478"/>
                    </a:lnTo>
                    <a:lnTo>
                      <a:pt x="26" y="478"/>
                    </a:lnTo>
                    <a:lnTo>
                      <a:pt x="32" y="475"/>
                    </a:lnTo>
                    <a:lnTo>
                      <a:pt x="34" y="475"/>
                    </a:lnTo>
                    <a:lnTo>
                      <a:pt x="37" y="479"/>
                    </a:lnTo>
                    <a:lnTo>
                      <a:pt x="37" y="480"/>
                    </a:lnTo>
                    <a:lnTo>
                      <a:pt x="43" y="487"/>
                    </a:lnTo>
                    <a:lnTo>
                      <a:pt x="43" y="495"/>
                    </a:lnTo>
                    <a:lnTo>
                      <a:pt x="45" y="498"/>
                    </a:lnTo>
                    <a:lnTo>
                      <a:pt x="52" y="499"/>
                    </a:lnTo>
                    <a:lnTo>
                      <a:pt x="58" y="495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3" y="483"/>
                    </a:lnTo>
                    <a:lnTo>
                      <a:pt x="68" y="484"/>
                    </a:lnTo>
                    <a:lnTo>
                      <a:pt x="73" y="477"/>
                    </a:lnTo>
                    <a:lnTo>
                      <a:pt x="73" y="475"/>
                    </a:lnTo>
                    <a:lnTo>
                      <a:pt x="66" y="474"/>
                    </a:lnTo>
                    <a:lnTo>
                      <a:pt x="62" y="467"/>
                    </a:lnTo>
                    <a:lnTo>
                      <a:pt x="62" y="466"/>
                    </a:lnTo>
                    <a:lnTo>
                      <a:pt x="64" y="467"/>
                    </a:lnTo>
                    <a:lnTo>
                      <a:pt x="73" y="467"/>
                    </a:lnTo>
                    <a:lnTo>
                      <a:pt x="75" y="463"/>
                    </a:lnTo>
                    <a:lnTo>
                      <a:pt x="84" y="466"/>
                    </a:lnTo>
                    <a:lnTo>
                      <a:pt x="90" y="461"/>
                    </a:lnTo>
                    <a:lnTo>
                      <a:pt x="92" y="463"/>
                    </a:lnTo>
                    <a:lnTo>
                      <a:pt x="96" y="461"/>
                    </a:lnTo>
                    <a:lnTo>
                      <a:pt x="90" y="450"/>
                    </a:lnTo>
                    <a:lnTo>
                      <a:pt x="92" y="446"/>
                    </a:lnTo>
                    <a:lnTo>
                      <a:pt x="89" y="446"/>
                    </a:lnTo>
                    <a:lnTo>
                      <a:pt x="86" y="448"/>
                    </a:lnTo>
                    <a:lnTo>
                      <a:pt x="84" y="437"/>
                    </a:lnTo>
                    <a:lnTo>
                      <a:pt x="83" y="436"/>
                    </a:lnTo>
                    <a:lnTo>
                      <a:pt x="81" y="436"/>
                    </a:lnTo>
                    <a:lnTo>
                      <a:pt x="81" y="427"/>
                    </a:lnTo>
                    <a:lnTo>
                      <a:pt x="76" y="427"/>
                    </a:lnTo>
                    <a:lnTo>
                      <a:pt x="72" y="423"/>
                    </a:lnTo>
                    <a:lnTo>
                      <a:pt x="62" y="419"/>
                    </a:lnTo>
                    <a:lnTo>
                      <a:pt x="60" y="414"/>
                    </a:lnTo>
                    <a:lnTo>
                      <a:pt x="62" y="411"/>
                    </a:lnTo>
                    <a:lnTo>
                      <a:pt x="59" y="406"/>
                    </a:lnTo>
                    <a:lnTo>
                      <a:pt x="58" y="402"/>
                    </a:lnTo>
                    <a:lnTo>
                      <a:pt x="58" y="398"/>
                    </a:lnTo>
                    <a:lnTo>
                      <a:pt x="54" y="393"/>
                    </a:lnTo>
                    <a:lnTo>
                      <a:pt x="58" y="386"/>
                    </a:lnTo>
                    <a:lnTo>
                      <a:pt x="54" y="381"/>
                    </a:lnTo>
                    <a:lnTo>
                      <a:pt x="51" y="377"/>
                    </a:lnTo>
                    <a:lnTo>
                      <a:pt x="45" y="376"/>
                    </a:lnTo>
                    <a:lnTo>
                      <a:pt x="45" y="372"/>
                    </a:lnTo>
                    <a:lnTo>
                      <a:pt x="47" y="368"/>
                    </a:lnTo>
                    <a:lnTo>
                      <a:pt x="51" y="372"/>
                    </a:lnTo>
                    <a:lnTo>
                      <a:pt x="52" y="370"/>
                    </a:lnTo>
                    <a:lnTo>
                      <a:pt x="49" y="363"/>
                    </a:lnTo>
                    <a:lnTo>
                      <a:pt x="50" y="356"/>
                    </a:lnTo>
                    <a:lnTo>
                      <a:pt x="42" y="356"/>
                    </a:lnTo>
                    <a:lnTo>
                      <a:pt x="39" y="353"/>
                    </a:lnTo>
                    <a:lnTo>
                      <a:pt x="39" y="351"/>
                    </a:lnTo>
                    <a:lnTo>
                      <a:pt x="42" y="342"/>
                    </a:lnTo>
                    <a:lnTo>
                      <a:pt x="39" y="339"/>
                    </a:lnTo>
                    <a:lnTo>
                      <a:pt x="26" y="335"/>
                    </a:lnTo>
                    <a:lnTo>
                      <a:pt x="22" y="329"/>
                    </a:lnTo>
                    <a:lnTo>
                      <a:pt x="15" y="319"/>
                    </a:lnTo>
                    <a:lnTo>
                      <a:pt x="13" y="313"/>
                    </a:lnTo>
                    <a:lnTo>
                      <a:pt x="15" y="310"/>
                    </a:lnTo>
                    <a:lnTo>
                      <a:pt x="21" y="304"/>
                    </a:lnTo>
                    <a:lnTo>
                      <a:pt x="26" y="296"/>
                    </a:lnTo>
                    <a:lnTo>
                      <a:pt x="26" y="289"/>
                    </a:lnTo>
                    <a:lnTo>
                      <a:pt x="24" y="288"/>
                    </a:lnTo>
                    <a:lnTo>
                      <a:pt x="18" y="274"/>
                    </a:lnTo>
                    <a:lnTo>
                      <a:pt x="29" y="260"/>
                    </a:lnTo>
                    <a:lnTo>
                      <a:pt x="43" y="247"/>
                    </a:lnTo>
                    <a:lnTo>
                      <a:pt x="54" y="237"/>
                    </a:lnTo>
                    <a:lnTo>
                      <a:pt x="55" y="234"/>
                    </a:lnTo>
                    <a:lnTo>
                      <a:pt x="59" y="232"/>
                    </a:lnTo>
                    <a:lnTo>
                      <a:pt x="63" y="224"/>
                    </a:lnTo>
                    <a:lnTo>
                      <a:pt x="63" y="221"/>
                    </a:lnTo>
                    <a:lnTo>
                      <a:pt x="62" y="221"/>
                    </a:lnTo>
                    <a:lnTo>
                      <a:pt x="59" y="209"/>
                    </a:lnTo>
                    <a:lnTo>
                      <a:pt x="59" y="200"/>
                    </a:lnTo>
                    <a:lnTo>
                      <a:pt x="60" y="199"/>
                    </a:lnTo>
                    <a:lnTo>
                      <a:pt x="68" y="190"/>
                    </a:lnTo>
                    <a:lnTo>
                      <a:pt x="73" y="198"/>
                    </a:lnTo>
                    <a:lnTo>
                      <a:pt x="80" y="200"/>
                    </a:lnTo>
                    <a:lnTo>
                      <a:pt x="86" y="199"/>
                    </a:lnTo>
                    <a:lnTo>
                      <a:pt x="96" y="207"/>
                    </a:lnTo>
                    <a:lnTo>
                      <a:pt x="98" y="207"/>
                    </a:lnTo>
                    <a:lnTo>
                      <a:pt x="96" y="217"/>
                    </a:lnTo>
                    <a:lnTo>
                      <a:pt x="93" y="216"/>
                    </a:lnTo>
                    <a:lnTo>
                      <a:pt x="92" y="220"/>
                    </a:lnTo>
                    <a:lnTo>
                      <a:pt x="92" y="223"/>
                    </a:lnTo>
                    <a:lnTo>
                      <a:pt x="85" y="228"/>
                    </a:lnTo>
                    <a:lnTo>
                      <a:pt x="81" y="234"/>
                    </a:lnTo>
                    <a:lnTo>
                      <a:pt x="79" y="240"/>
                    </a:lnTo>
                    <a:lnTo>
                      <a:pt x="89" y="240"/>
                    </a:lnTo>
                    <a:lnTo>
                      <a:pt x="94" y="242"/>
                    </a:lnTo>
                    <a:lnTo>
                      <a:pt x="96" y="243"/>
                    </a:lnTo>
                    <a:lnTo>
                      <a:pt x="106" y="251"/>
                    </a:lnTo>
                    <a:lnTo>
                      <a:pt x="110" y="250"/>
                    </a:lnTo>
                    <a:lnTo>
                      <a:pt x="111" y="262"/>
                    </a:lnTo>
                    <a:lnTo>
                      <a:pt x="114" y="264"/>
                    </a:lnTo>
                    <a:lnTo>
                      <a:pt x="119" y="272"/>
                    </a:lnTo>
                    <a:lnTo>
                      <a:pt x="119" y="274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15" y="293"/>
                    </a:lnTo>
                    <a:lnTo>
                      <a:pt x="114" y="298"/>
                    </a:lnTo>
                    <a:lnTo>
                      <a:pt x="119" y="296"/>
                    </a:lnTo>
                    <a:lnTo>
                      <a:pt x="127" y="293"/>
                    </a:lnTo>
                    <a:lnTo>
                      <a:pt x="130" y="295"/>
                    </a:lnTo>
                    <a:lnTo>
                      <a:pt x="131" y="298"/>
                    </a:lnTo>
                    <a:lnTo>
                      <a:pt x="137" y="296"/>
                    </a:lnTo>
                    <a:lnTo>
                      <a:pt x="137" y="300"/>
                    </a:lnTo>
                    <a:lnTo>
                      <a:pt x="143" y="302"/>
                    </a:lnTo>
                    <a:lnTo>
                      <a:pt x="145" y="301"/>
                    </a:lnTo>
                    <a:lnTo>
                      <a:pt x="148" y="301"/>
                    </a:lnTo>
                    <a:lnTo>
                      <a:pt x="151" y="293"/>
                    </a:lnTo>
                    <a:lnTo>
                      <a:pt x="153" y="291"/>
                    </a:lnTo>
                    <a:lnTo>
                      <a:pt x="156" y="281"/>
                    </a:lnTo>
                    <a:lnTo>
                      <a:pt x="161" y="279"/>
                    </a:lnTo>
                    <a:lnTo>
                      <a:pt x="164" y="272"/>
                    </a:lnTo>
                    <a:lnTo>
                      <a:pt x="161" y="271"/>
                    </a:lnTo>
                    <a:lnTo>
                      <a:pt x="161" y="270"/>
                    </a:lnTo>
                    <a:lnTo>
                      <a:pt x="153" y="264"/>
                    </a:lnTo>
                    <a:lnTo>
                      <a:pt x="147" y="262"/>
                    </a:lnTo>
                    <a:lnTo>
                      <a:pt x="145" y="259"/>
                    </a:lnTo>
                    <a:lnTo>
                      <a:pt x="144" y="254"/>
                    </a:lnTo>
                    <a:lnTo>
                      <a:pt x="144" y="251"/>
                    </a:lnTo>
                    <a:lnTo>
                      <a:pt x="137" y="247"/>
                    </a:lnTo>
                    <a:lnTo>
                      <a:pt x="137" y="243"/>
                    </a:lnTo>
                    <a:lnTo>
                      <a:pt x="147" y="238"/>
                    </a:lnTo>
                    <a:lnTo>
                      <a:pt x="143" y="226"/>
                    </a:lnTo>
                    <a:lnTo>
                      <a:pt x="144" y="217"/>
                    </a:lnTo>
                    <a:lnTo>
                      <a:pt x="161" y="211"/>
                    </a:lnTo>
                    <a:lnTo>
                      <a:pt x="165" y="203"/>
                    </a:lnTo>
                    <a:lnTo>
                      <a:pt x="162" y="190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81" y="177"/>
                    </a:lnTo>
                    <a:lnTo>
                      <a:pt x="187" y="171"/>
                    </a:lnTo>
                    <a:lnTo>
                      <a:pt x="191" y="171"/>
                    </a:lnTo>
                    <a:lnTo>
                      <a:pt x="195" y="166"/>
                    </a:lnTo>
                    <a:lnTo>
                      <a:pt x="196" y="157"/>
                    </a:lnTo>
                    <a:lnTo>
                      <a:pt x="201" y="154"/>
                    </a:lnTo>
                    <a:lnTo>
                      <a:pt x="203" y="149"/>
                    </a:lnTo>
                    <a:lnTo>
                      <a:pt x="208" y="148"/>
                    </a:lnTo>
                    <a:lnTo>
                      <a:pt x="209" y="137"/>
                    </a:lnTo>
                    <a:lnTo>
                      <a:pt x="218" y="124"/>
                    </a:lnTo>
                    <a:lnTo>
                      <a:pt x="220" y="118"/>
                    </a:lnTo>
                    <a:lnTo>
                      <a:pt x="222" y="114"/>
                    </a:lnTo>
                    <a:lnTo>
                      <a:pt x="222" y="106"/>
                    </a:lnTo>
                    <a:lnTo>
                      <a:pt x="217" y="99"/>
                    </a:lnTo>
                    <a:lnTo>
                      <a:pt x="218" y="92"/>
                    </a:lnTo>
                    <a:lnTo>
                      <a:pt x="217" y="88"/>
                    </a:lnTo>
                    <a:lnTo>
                      <a:pt x="216" y="78"/>
                    </a:lnTo>
                    <a:lnTo>
                      <a:pt x="209" y="76"/>
                    </a:lnTo>
                    <a:lnTo>
                      <a:pt x="208" y="68"/>
                    </a:lnTo>
                    <a:lnTo>
                      <a:pt x="215" y="65"/>
                    </a:lnTo>
                    <a:lnTo>
                      <a:pt x="217" y="52"/>
                    </a:lnTo>
                    <a:lnTo>
                      <a:pt x="224" y="48"/>
                    </a:lnTo>
                    <a:lnTo>
                      <a:pt x="243" y="47"/>
                    </a:lnTo>
                    <a:lnTo>
                      <a:pt x="242" y="51"/>
                    </a:lnTo>
                    <a:lnTo>
                      <a:pt x="247" y="56"/>
                    </a:lnTo>
                    <a:lnTo>
                      <a:pt x="254" y="61"/>
                    </a:lnTo>
                    <a:lnTo>
                      <a:pt x="258" y="55"/>
                    </a:lnTo>
                    <a:lnTo>
                      <a:pt x="263" y="48"/>
                    </a:lnTo>
                    <a:lnTo>
                      <a:pt x="268" y="47"/>
                    </a:lnTo>
                    <a:lnTo>
                      <a:pt x="269" y="61"/>
                    </a:lnTo>
                    <a:lnTo>
                      <a:pt x="268" y="82"/>
                    </a:lnTo>
                    <a:lnTo>
                      <a:pt x="269" y="93"/>
                    </a:lnTo>
                    <a:lnTo>
                      <a:pt x="269" y="97"/>
                    </a:lnTo>
                    <a:lnTo>
                      <a:pt x="276" y="98"/>
                    </a:lnTo>
                    <a:lnTo>
                      <a:pt x="281" y="106"/>
                    </a:lnTo>
                    <a:lnTo>
                      <a:pt x="289" y="119"/>
                    </a:lnTo>
                    <a:lnTo>
                      <a:pt x="293" y="123"/>
                    </a:lnTo>
                    <a:lnTo>
                      <a:pt x="297" y="123"/>
                    </a:lnTo>
                    <a:lnTo>
                      <a:pt x="303" y="126"/>
                    </a:lnTo>
                    <a:lnTo>
                      <a:pt x="319" y="127"/>
                    </a:lnTo>
                    <a:lnTo>
                      <a:pt x="330" y="124"/>
                    </a:lnTo>
                    <a:lnTo>
                      <a:pt x="339" y="126"/>
                    </a:lnTo>
                    <a:lnTo>
                      <a:pt x="341" y="115"/>
                    </a:lnTo>
                    <a:lnTo>
                      <a:pt x="341" y="113"/>
                    </a:lnTo>
                    <a:lnTo>
                      <a:pt x="345" y="106"/>
                    </a:lnTo>
                    <a:lnTo>
                      <a:pt x="348" y="106"/>
                    </a:lnTo>
                    <a:lnTo>
                      <a:pt x="357" y="110"/>
                    </a:lnTo>
                    <a:lnTo>
                      <a:pt x="369" y="105"/>
                    </a:lnTo>
                    <a:lnTo>
                      <a:pt x="373" y="99"/>
                    </a:lnTo>
                    <a:lnTo>
                      <a:pt x="386" y="98"/>
                    </a:lnTo>
                    <a:lnTo>
                      <a:pt x="392" y="94"/>
                    </a:lnTo>
                    <a:lnTo>
                      <a:pt x="398" y="98"/>
                    </a:lnTo>
                    <a:lnTo>
                      <a:pt x="404" y="94"/>
                    </a:lnTo>
                    <a:lnTo>
                      <a:pt x="413" y="105"/>
                    </a:lnTo>
                    <a:lnTo>
                      <a:pt x="417" y="106"/>
                    </a:lnTo>
                    <a:lnTo>
                      <a:pt x="415" y="116"/>
                    </a:lnTo>
                    <a:lnTo>
                      <a:pt x="418" y="119"/>
                    </a:lnTo>
                    <a:lnTo>
                      <a:pt x="417" y="128"/>
                    </a:lnTo>
                    <a:lnTo>
                      <a:pt x="418" y="130"/>
                    </a:lnTo>
                    <a:lnTo>
                      <a:pt x="433" y="137"/>
                    </a:lnTo>
                    <a:lnTo>
                      <a:pt x="433" y="148"/>
                    </a:lnTo>
                    <a:lnTo>
                      <a:pt x="432" y="150"/>
                    </a:lnTo>
                    <a:lnTo>
                      <a:pt x="439" y="154"/>
                    </a:lnTo>
                    <a:lnTo>
                      <a:pt x="445" y="149"/>
                    </a:lnTo>
                    <a:lnTo>
                      <a:pt x="447" y="150"/>
                    </a:lnTo>
                    <a:lnTo>
                      <a:pt x="455" y="150"/>
                    </a:lnTo>
                    <a:lnTo>
                      <a:pt x="468" y="139"/>
                    </a:lnTo>
                    <a:lnTo>
                      <a:pt x="464" y="133"/>
                    </a:lnTo>
                    <a:lnTo>
                      <a:pt x="458" y="120"/>
                    </a:lnTo>
                    <a:lnTo>
                      <a:pt x="450" y="115"/>
                    </a:lnTo>
                    <a:lnTo>
                      <a:pt x="449" y="109"/>
                    </a:lnTo>
                    <a:lnTo>
                      <a:pt x="450" y="105"/>
                    </a:lnTo>
                    <a:lnTo>
                      <a:pt x="454" y="99"/>
                    </a:lnTo>
                    <a:lnTo>
                      <a:pt x="455" y="94"/>
                    </a:lnTo>
                    <a:lnTo>
                      <a:pt x="463" y="92"/>
                    </a:lnTo>
                    <a:lnTo>
                      <a:pt x="464" y="84"/>
                    </a:lnTo>
                    <a:lnTo>
                      <a:pt x="462" y="80"/>
                    </a:lnTo>
                    <a:lnTo>
                      <a:pt x="460" y="77"/>
                    </a:lnTo>
                    <a:lnTo>
                      <a:pt x="455" y="75"/>
                    </a:lnTo>
                    <a:lnTo>
                      <a:pt x="447" y="78"/>
                    </a:lnTo>
                    <a:lnTo>
                      <a:pt x="438" y="77"/>
                    </a:lnTo>
                    <a:lnTo>
                      <a:pt x="434" y="73"/>
                    </a:lnTo>
                    <a:lnTo>
                      <a:pt x="430" y="72"/>
                    </a:lnTo>
                    <a:lnTo>
                      <a:pt x="432" y="65"/>
                    </a:lnTo>
                    <a:lnTo>
                      <a:pt x="432" y="44"/>
                    </a:lnTo>
                    <a:lnTo>
                      <a:pt x="430" y="35"/>
                    </a:lnTo>
                    <a:lnTo>
                      <a:pt x="441" y="26"/>
                    </a:lnTo>
                    <a:lnTo>
                      <a:pt x="441" y="22"/>
                    </a:lnTo>
                    <a:lnTo>
                      <a:pt x="445" y="21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69" y="3"/>
                    </a:lnTo>
                    <a:lnTo>
                      <a:pt x="479" y="4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2"/>
              <p:cNvSpPr>
                <a:spLocks/>
              </p:cNvSpPr>
              <p:nvPr/>
            </p:nvSpPr>
            <p:spPr bwMode="auto">
              <a:xfrm>
                <a:off x="2825372" y="1402255"/>
                <a:ext cx="925834" cy="1143529"/>
              </a:xfrm>
              <a:custGeom>
                <a:avLst/>
                <a:gdLst/>
                <a:ahLst/>
                <a:cxnLst>
                  <a:cxn ang="0">
                    <a:pos x="507" y="53"/>
                  </a:cxn>
                  <a:cxn ang="0">
                    <a:pos x="552" y="115"/>
                  </a:cxn>
                  <a:cxn ang="0">
                    <a:pos x="587" y="161"/>
                  </a:cxn>
                  <a:cxn ang="0">
                    <a:pos x="550" y="233"/>
                  </a:cxn>
                  <a:cxn ang="0">
                    <a:pos x="563" y="288"/>
                  </a:cxn>
                  <a:cxn ang="0">
                    <a:pos x="569" y="313"/>
                  </a:cxn>
                  <a:cxn ang="0">
                    <a:pos x="584" y="351"/>
                  </a:cxn>
                  <a:cxn ang="0">
                    <a:pos x="613" y="383"/>
                  </a:cxn>
                  <a:cxn ang="0">
                    <a:pos x="588" y="404"/>
                  </a:cxn>
                  <a:cxn ang="0">
                    <a:pos x="582" y="433"/>
                  </a:cxn>
                  <a:cxn ang="0">
                    <a:pos x="556" y="412"/>
                  </a:cxn>
                  <a:cxn ang="0">
                    <a:pos x="527" y="442"/>
                  </a:cxn>
                  <a:cxn ang="0">
                    <a:pos x="533" y="455"/>
                  </a:cxn>
                  <a:cxn ang="0">
                    <a:pos x="545" y="467"/>
                  </a:cxn>
                  <a:cxn ang="0">
                    <a:pos x="556" y="507"/>
                  </a:cxn>
                  <a:cxn ang="0">
                    <a:pos x="567" y="531"/>
                  </a:cxn>
                  <a:cxn ang="0">
                    <a:pos x="600" y="537"/>
                  </a:cxn>
                  <a:cxn ang="0">
                    <a:pos x="618" y="527"/>
                  </a:cxn>
                  <a:cxn ang="0">
                    <a:pos x="635" y="530"/>
                  </a:cxn>
                  <a:cxn ang="0">
                    <a:pos x="655" y="565"/>
                  </a:cxn>
                  <a:cxn ang="0">
                    <a:pos x="677" y="601"/>
                  </a:cxn>
                  <a:cxn ang="0">
                    <a:pos x="712" y="622"/>
                  </a:cxn>
                  <a:cxn ang="0">
                    <a:pos x="719" y="695"/>
                  </a:cxn>
                  <a:cxn ang="0">
                    <a:pos x="667" y="669"/>
                  </a:cxn>
                  <a:cxn ang="0">
                    <a:pos x="634" y="683"/>
                  </a:cxn>
                  <a:cxn ang="0">
                    <a:pos x="607" y="720"/>
                  </a:cxn>
                  <a:cxn ang="0">
                    <a:pos x="588" y="704"/>
                  </a:cxn>
                  <a:cxn ang="0">
                    <a:pos x="552" y="707"/>
                  </a:cxn>
                  <a:cxn ang="0">
                    <a:pos x="515" y="723"/>
                  </a:cxn>
                  <a:cxn ang="0">
                    <a:pos x="486" y="742"/>
                  </a:cxn>
                  <a:cxn ang="0">
                    <a:pos x="455" y="720"/>
                  </a:cxn>
                  <a:cxn ang="0">
                    <a:pos x="444" y="758"/>
                  </a:cxn>
                  <a:cxn ang="0">
                    <a:pos x="417" y="793"/>
                  </a:cxn>
                  <a:cxn ang="0">
                    <a:pos x="403" y="833"/>
                  </a:cxn>
                  <a:cxn ang="0">
                    <a:pos x="391" y="859"/>
                  </a:cxn>
                  <a:cxn ang="0">
                    <a:pos x="374" y="876"/>
                  </a:cxn>
                  <a:cxn ang="0">
                    <a:pos x="312" y="867"/>
                  </a:cxn>
                  <a:cxn ang="0">
                    <a:pos x="290" y="868"/>
                  </a:cxn>
                  <a:cxn ang="0">
                    <a:pos x="246" y="864"/>
                  </a:cxn>
                  <a:cxn ang="0">
                    <a:pos x="178" y="861"/>
                  </a:cxn>
                  <a:cxn ang="0">
                    <a:pos x="116" y="833"/>
                  </a:cxn>
                  <a:cxn ang="0">
                    <a:pos x="75" y="783"/>
                  </a:cxn>
                  <a:cxn ang="0">
                    <a:pos x="72" y="711"/>
                  </a:cxn>
                  <a:cxn ang="0">
                    <a:pos x="105" y="660"/>
                  </a:cxn>
                  <a:cxn ang="0">
                    <a:pos x="107" y="610"/>
                  </a:cxn>
                  <a:cxn ang="0">
                    <a:pos x="34" y="577"/>
                  </a:cxn>
                  <a:cxn ang="0">
                    <a:pos x="12" y="529"/>
                  </a:cxn>
                  <a:cxn ang="0">
                    <a:pos x="33" y="493"/>
                  </a:cxn>
                  <a:cxn ang="0">
                    <a:pos x="89" y="479"/>
                  </a:cxn>
                  <a:cxn ang="0">
                    <a:pos x="128" y="463"/>
                  </a:cxn>
                  <a:cxn ang="0">
                    <a:pos x="150" y="408"/>
                  </a:cxn>
                  <a:cxn ang="0">
                    <a:pos x="145" y="366"/>
                  </a:cxn>
                  <a:cxn ang="0">
                    <a:pos x="220" y="344"/>
                  </a:cxn>
                  <a:cxn ang="0">
                    <a:pos x="281" y="332"/>
                  </a:cxn>
                  <a:cxn ang="0">
                    <a:pos x="346" y="322"/>
                  </a:cxn>
                  <a:cxn ang="0">
                    <a:pos x="359" y="294"/>
                  </a:cxn>
                  <a:cxn ang="0">
                    <a:pos x="356" y="266"/>
                  </a:cxn>
                  <a:cxn ang="0">
                    <a:pos x="348" y="191"/>
                  </a:cxn>
                  <a:cxn ang="0">
                    <a:pos x="393" y="135"/>
                  </a:cxn>
                  <a:cxn ang="0">
                    <a:pos x="414" y="81"/>
                  </a:cxn>
                  <a:cxn ang="0">
                    <a:pos x="473" y="29"/>
                  </a:cxn>
                </a:cxnLst>
                <a:rect l="0" t="0" r="r" b="b"/>
                <a:pathLst>
                  <a:path w="723" h="893">
                    <a:moveTo>
                      <a:pt x="510" y="0"/>
                    </a:moveTo>
                    <a:lnTo>
                      <a:pt x="514" y="9"/>
                    </a:lnTo>
                    <a:lnTo>
                      <a:pt x="512" y="15"/>
                    </a:lnTo>
                    <a:lnTo>
                      <a:pt x="515" y="19"/>
                    </a:lnTo>
                    <a:lnTo>
                      <a:pt x="515" y="25"/>
                    </a:lnTo>
                    <a:lnTo>
                      <a:pt x="514" y="29"/>
                    </a:lnTo>
                    <a:lnTo>
                      <a:pt x="514" y="39"/>
                    </a:lnTo>
                    <a:lnTo>
                      <a:pt x="512" y="51"/>
                    </a:lnTo>
                    <a:lnTo>
                      <a:pt x="507" y="53"/>
                    </a:lnTo>
                    <a:lnTo>
                      <a:pt x="503" y="61"/>
                    </a:lnTo>
                    <a:lnTo>
                      <a:pt x="511" y="74"/>
                    </a:lnTo>
                    <a:lnTo>
                      <a:pt x="507" y="78"/>
                    </a:lnTo>
                    <a:lnTo>
                      <a:pt x="514" y="84"/>
                    </a:lnTo>
                    <a:lnTo>
                      <a:pt x="514" y="85"/>
                    </a:lnTo>
                    <a:lnTo>
                      <a:pt x="533" y="93"/>
                    </a:lnTo>
                    <a:lnTo>
                      <a:pt x="536" y="98"/>
                    </a:lnTo>
                    <a:lnTo>
                      <a:pt x="544" y="108"/>
                    </a:lnTo>
                    <a:lnTo>
                      <a:pt x="552" y="115"/>
                    </a:lnTo>
                    <a:lnTo>
                      <a:pt x="552" y="119"/>
                    </a:lnTo>
                    <a:lnTo>
                      <a:pt x="556" y="127"/>
                    </a:lnTo>
                    <a:lnTo>
                      <a:pt x="565" y="127"/>
                    </a:lnTo>
                    <a:lnTo>
                      <a:pt x="571" y="132"/>
                    </a:lnTo>
                    <a:lnTo>
                      <a:pt x="583" y="137"/>
                    </a:lnTo>
                    <a:lnTo>
                      <a:pt x="583" y="146"/>
                    </a:lnTo>
                    <a:lnTo>
                      <a:pt x="586" y="158"/>
                    </a:lnTo>
                    <a:lnTo>
                      <a:pt x="587" y="158"/>
                    </a:lnTo>
                    <a:lnTo>
                      <a:pt x="587" y="161"/>
                    </a:lnTo>
                    <a:lnTo>
                      <a:pt x="583" y="169"/>
                    </a:lnTo>
                    <a:lnTo>
                      <a:pt x="579" y="171"/>
                    </a:lnTo>
                    <a:lnTo>
                      <a:pt x="578" y="174"/>
                    </a:lnTo>
                    <a:lnTo>
                      <a:pt x="567" y="184"/>
                    </a:lnTo>
                    <a:lnTo>
                      <a:pt x="553" y="197"/>
                    </a:lnTo>
                    <a:lnTo>
                      <a:pt x="542" y="211"/>
                    </a:lnTo>
                    <a:lnTo>
                      <a:pt x="548" y="225"/>
                    </a:lnTo>
                    <a:lnTo>
                      <a:pt x="550" y="226"/>
                    </a:lnTo>
                    <a:lnTo>
                      <a:pt x="550" y="233"/>
                    </a:lnTo>
                    <a:lnTo>
                      <a:pt x="545" y="241"/>
                    </a:lnTo>
                    <a:lnTo>
                      <a:pt x="539" y="247"/>
                    </a:lnTo>
                    <a:lnTo>
                      <a:pt x="537" y="250"/>
                    </a:lnTo>
                    <a:lnTo>
                      <a:pt x="539" y="256"/>
                    </a:lnTo>
                    <a:lnTo>
                      <a:pt x="546" y="266"/>
                    </a:lnTo>
                    <a:lnTo>
                      <a:pt x="550" y="272"/>
                    </a:lnTo>
                    <a:lnTo>
                      <a:pt x="563" y="276"/>
                    </a:lnTo>
                    <a:lnTo>
                      <a:pt x="566" y="279"/>
                    </a:lnTo>
                    <a:lnTo>
                      <a:pt x="563" y="288"/>
                    </a:lnTo>
                    <a:lnTo>
                      <a:pt x="563" y="290"/>
                    </a:lnTo>
                    <a:lnTo>
                      <a:pt x="566" y="293"/>
                    </a:lnTo>
                    <a:lnTo>
                      <a:pt x="574" y="293"/>
                    </a:lnTo>
                    <a:lnTo>
                      <a:pt x="573" y="300"/>
                    </a:lnTo>
                    <a:lnTo>
                      <a:pt x="576" y="307"/>
                    </a:lnTo>
                    <a:lnTo>
                      <a:pt x="575" y="309"/>
                    </a:lnTo>
                    <a:lnTo>
                      <a:pt x="571" y="305"/>
                    </a:lnTo>
                    <a:lnTo>
                      <a:pt x="569" y="309"/>
                    </a:lnTo>
                    <a:lnTo>
                      <a:pt x="569" y="313"/>
                    </a:lnTo>
                    <a:lnTo>
                      <a:pt x="575" y="314"/>
                    </a:lnTo>
                    <a:lnTo>
                      <a:pt x="578" y="318"/>
                    </a:lnTo>
                    <a:lnTo>
                      <a:pt x="582" y="323"/>
                    </a:lnTo>
                    <a:lnTo>
                      <a:pt x="578" y="330"/>
                    </a:lnTo>
                    <a:lnTo>
                      <a:pt x="582" y="335"/>
                    </a:lnTo>
                    <a:lnTo>
                      <a:pt x="582" y="339"/>
                    </a:lnTo>
                    <a:lnTo>
                      <a:pt x="583" y="343"/>
                    </a:lnTo>
                    <a:lnTo>
                      <a:pt x="586" y="348"/>
                    </a:lnTo>
                    <a:lnTo>
                      <a:pt x="584" y="351"/>
                    </a:lnTo>
                    <a:lnTo>
                      <a:pt x="586" y="356"/>
                    </a:lnTo>
                    <a:lnTo>
                      <a:pt x="596" y="360"/>
                    </a:lnTo>
                    <a:lnTo>
                      <a:pt x="600" y="364"/>
                    </a:lnTo>
                    <a:lnTo>
                      <a:pt x="605" y="364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8" y="374"/>
                    </a:lnTo>
                    <a:lnTo>
                      <a:pt x="610" y="385"/>
                    </a:lnTo>
                    <a:lnTo>
                      <a:pt x="613" y="383"/>
                    </a:lnTo>
                    <a:lnTo>
                      <a:pt x="616" y="383"/>
                    </a:lnTo>
                    <a:lnTo>
                      <a:pt x="614" y="387"/>
                    </a:lnTo>
                    <a:lnTo>
                      <a:pt x="620" y="398"/>
                    </a:lnTo>
                    <a:lnTo>
                      <a:pt x="616" y="400"/>
                    </a:lnTo>
                    <a:lnTo>
                      <a:pt x="614" y="398"/>
                    </a:lnTo>
                    <a:lnTo>
                      <a:pt x="608" y="403"/>
                    </a:lnTo>
                    <a:lnTo>
                      <a:pt x="599" y="400"/>
                    </a:lnTo>
                    <a:lnTo>
                      <a:pt x="597" y="404"/>
                    </a:lnTo>
                    <a:lnTo>
                      <a:pt x="588" y="404"/>
                    </a:lnTo>
                    <a:lnTo>
                      <a:pt x="586" y="403"/>
                    </a:lnTo>
                    <a:lnTo>
                      <a:pt x="586" y="404"/>
                    </a:lnTo>
                    <a:lnTo>
                      <a:pt x="590" y="411"/>
                    </a:lnTo>
                    <a:lnTo>
                      <a:pt x="597" y="412"/>
                    </a:lnTo>
                    <a:lnTo>
                      <a:pt x="597" y="414"/>
                    </a:lnTo>
                    <a:lnTo>
                      <a:pt x="592" y="421"/>
                    </a:lnTo>
                    <a:lnTo>
                      <a:pt x="587" y="420"/>
                    </a:lnTo>
                    <a:lnTo>
                      <a:pt x="584" y="433"/>
                    </a:lnTo>
                    <a:lnTo>
                      <a:pt x="582" y="433"/>
                    </a:lnTo>
                    <a:lnTo>
                      <a:pt x="582" y="432"/>
                    </a:lnTo>
                    <a:lnTo>
                      <a:pt x="576" y="436"/>
                    </a:lnTo>
                    <a:lnTo>
                      <a:pt x="569" y="435"/>
                    </a:lnTo>
                    <a:lnTo>
                      <a:pt x="567" y="432"/>
                    </a:lnTo>
                    <a:lnTo>
                      <a:pt x="567" y="424"/>
                    </a:lnTo>
                    <a:lnTo>
                      <a:pt x="561" y="417"/>
                    </a:lnTo>
                    <a:lnTo>
                      <a:pt x="561" y="416"/>
                    </a:lnTo>
                    <a:lnTo>
                      <a:pt x="558" y="412"/>
                    </a:lnTo>
                    <a:lnTo>
                      <a:pt x="556" y="412"/>
                    </a:lnTo>
                    <a:lnTo>
                      <a:pt x="550" y="415"/>
                    </a:lnTo>
                    <a:lnTo>
                      <a:pt x="542" y="415"/>
                    </a:lnTo>
                    <a:lnTo>
                      <a:pt x="539" y="411"/>
                    </a:lnTo>
                    <a:lnTo>
                      <a:pt x="532" y="416"/>
                    </a:lnTo>
                    <a:lnTo>
                      <a:pt x="535" y="427"/>
                    </a:lnTo>
                    <a:lnTo>
                      <a:pt x="527" y="428"/>
                    </a:lnTo>
                    <a:lnTo>
                      <a:pt x="524" y="435"/>
                    </a:lnTo>
                    <a:lnTo>
                      <a:pt x="528" y="437"/>
                    </a:lnTo>
                    <a:lnTo>
                      <a:pt x="527" y="442"/>
                    </a:lnTo>
                    <a:lnTo>
                      <a:pt x="533" y="441"/>
                    </a:lnTo>
                    <a:lnTo>
                      <a:pt x="533" y="446"/>
                    </a:lnTo>
                    <a:lnTo>
                      <a:pt x="536" y="449"/>
                    </a:lnTo>
                    <a:lnTo>
                      <a:pt x="533" y="453"/>
                    </a:lnTo>
                    <a:lnTo>
                      <a:pt x="531" y="449"/>
                    </a:lnTo>
                    <a:lnTo>
                      <a:pt x="532" y="453"/>
                    </a:lnTo>
                    <a:lnTo>
                      <a:pt x="539" y="454"/>
                    </a:lnTo>
                    <a:lnTo>
                      <a:pt x="532" y="455"/>
                    </a:lnTo>
                    <a:lnTo>
                      <a:pt x="533" y="455"/>
                    </a:lnTo>
                    <a:lnTo>
                      <a:pt x="535" y="458"/>
                    </a:lnTo>
                    <a:lnTo>
                      <a:pt x="531" y="459"/>
                    </a:lnTo>
                    <a:lnTo>
                      <a:pt x="536" y="467"/>
                    </a:lnTo>
                    <a:lnTo>
                      <a:pt x="531" y="469"/>
                    </a:lnTo>
                    <a:lnTo>
                      <a:pt x="531" y="470"/>
                    </a:lnTo>
                    <a:lnTo>
                      <a:pt x="532" y="472"/>
                    </a:lnTo>
                    <a:lnTo>
                      <a:pt x="537" y="470"/>
                    </a:lnTo>
                    <a:lnTo>
                      <a:pt x="539" y="467"/>
                    </a:lnTo>
                    <a:lnTo>
                      <a:pt x="545" y="467"/>
                    </a:lnTo>
                    <a:lnTo>
                      <a:pt x="546" y="469"/>
                    </a:lnTo>
                    <a:lnTo>
                      <a:pt x="536" y="476"/>
                    </a:lnTo>
                    <a:lnTo>
                      <a:pt x="539" y="484"/>
                    </a:lnTo>
                    <a:lnTo>
                      <a:pt x="537" y="486"/>
                    </a:lnTo>
                    <a:lnTo>
                      <a:pt x="548" y="490"/>
                    </a:lnTo>
                    <a:lnTo>
                      <a:pt x="550" y="496"/>
                    </a:lnTo>
                    <a:lnTo>
                      <a:pt x="556" y="499"/>
                    </a:lnTo>
                    <a:lnTo>
                      <a:pt x="554" y="505"/>
                    </a:lnTo>
                    <a:lnTo>
                      <a:pt x="556" y="507"/>
                    </a:lnTo>
                    <a:lnTo>
                      <a:pt x="557" y="509"/>
                    </a:lnTo>
                    <a:lnTo>
                      <a:pt x="557" y="510"/>
                    </a:lnTo>
                    <a:lnTo>
                      <a:pt x="562" y="513"/>
                    </a:lnTo>
                    <a:lnTo>
                      <a:pt x="565" y="517"/>
                    </a:lnTo>
                    <a:lnTo>
                      <a:pt x="563" y="518"/>
                    </a:lnTo>
                    <a:lnTo>
                      <a:pt x="563" y="521"/>
                    </a:lnTo>
                    <a:lnTo>
                      <a:pt x="565" y="521"/>
                    </a:lnTo>
                    <a:lnTo>
                      <a:pt x="563" y="527"/>
                    </a:lnTo>
                    <a:lnTo>
                      <a:pt x="567" y="531"/>
                    </a:lnTo>
                    <a:lnTo>
                      <a:pt x="576" y="537"/>
                    </a:lnTo>
                    <a:lnTo>
                      <a:pt x="582" y="534"/>
                    </a:lnTo>
                    <a:lnTo>
                      <a:pt x="582" y="530"/>
                    </a:lnTo>
                    <a:lnTo>
                      <a:pt x="587" y="537"/>
                    </a:lnTo>
                    <a:lnTo>
                      <a:pt x="593" y="537"/>
                    </a:lnTo>
                    <a:lnTo>
                      <a:pt x="593" y="541"/>
                    </a:lnTo>
                    <a:lnTo>
                      <a:pt x="597" y="541"/>
                    </a:lnTo>
                    <a:lnTo>
                      <a:pt x="603" y="539"/>
                    </a:lnTo>
                    <a:lnTo>
                      <a:pt x="600" y="537"/>
                    </a:lnTo>
                    <a:lnTo>
                      <a:pt x="607" y="537"/>
                    </a:lnTo>
                    <a:lnTo>
                      <a:pt x="608" y="534"/>
                    </a:lnTo>
                    <a:lnTo>
                      <a:pt x="607" y="531"/>
                    </a:lnTo>
                    <a:lnTo>
                      <a:pt x="610" y="534"/>
                    </a:lnTo>
                    <a:lnTo>
                      <a:pt x="609" y="530"/>
                    </a:lnTo>
                    <a:lnTo>
                      <a:pt x="613" y="530"/>
                    </a:lnTo>
                    <a:lnTo>
                      <a:pt x="613" y="527"/>
                    </a:lnTo>
                    <a:lnTo>
                      <a:pt x="614" y="529"/>
                    </a:lnTo>
                    <a:lnTo>
                      <a:pt x="618" y="527"/>
                    </a:lnTo>
                    <a:lnTo>
                      <a:pt x="625" y="525"/>
                    </a:lnTo>
                    <a:lnTo>
                      <a:pt x="626" y="527"/>
                    </a:lnTo>
                    <a:lnTo>
                      <a:pt x="627" y="525"/>
                    </a:lnTo>
                    <a:lnTo>
                      <a:pt x="633" y="524"/>
                    </a:lnTo>
                    <a:lnTo>
                      <a:pt x="633" y="526"/>
                    </a:lnTo>
                    <a:lnTo>
                      <a:pt x="634" y="526"/>
                    </a:lnTo>
                    <a:lnTo>
                      <a:pt x="635" y="527"/>
                    </a:lnTo>
                    <a:lnTo>
                      <a:pt x="634" y="529"/>
                    </a:lnTo>
                    <a:lnTo>
                      <a:pt x="635" y="530"/>
                    </a:lnTo>
                    <a:lnTo>
                      <a:pt x="635" y="539"/>
                    </a:lnTo>
                    <a:lnTo>
                      <a:pt x="639" y="548"/>
                    </a:lnTo>
                    <a:lnTo>
                      <a:pt x="643" y="551"/>
                    </a:lnTo>
                    <a:lnTo>
                      <a:pt x="647" y="550"/>
                    </a:lnTo>
                    <a:lnTo>
                      <a:pt x="654" y="550"/>
                    </a:lnTo>
                    <a:lnTo>
                      <a:pt x="658" y="556"/>
                    </a:lnTo>
                    <a:lnTo>
                      <a:pt x="658" y="560"/>
                    </a:lnTo>
                    <a:lnTo>
                      <a:pt x="656" y="562"/>
                    </a:lnTo>
                    <a:lnTo>
                      <a:pt x="655" y="565"/>
                    </a:lnTo>
                    <a:lnTo>
                      <a:pt x="660" y="571"/>
                    </a:lnTo>
                    <a:lnTo>
                      <a:pt x="661" y="576"/>
                    </a:lnTo>
                    <a:lnTo>
                      <a:pt x="669" y="581"/>
                    </a:lnTo>
                    <a:lnTo>
                      <a:pt x="671" y="582"/>
                    </a:lnTo>
                    <a:lnTo>
                      <a:pt x="671" y="586"/>
                    </a:lnTo>
                    <a:lnTo>
                      <a:pt x="677" y="588"/>
                    </a:lnTo>
                    <a:lnTo>
                      <a:pt x="680" y="589"/>
                    </a:lnTo>
                    <a:lnTo>
                      <a:pt x="684" y="596"/>
                    </a:lnTo>
                    <a:lnTo>
                      <a:pt x="677" y="601"/>
                    </a:lnTo>
                    <a:lnTo>
                      <a:pt x="681" y="607"/>
                    </a:lnTo>
                    <a:lnTo>
                      <a:pt x="684" y="613"/>
                    </a:lnTo>
                    <a:lnTo>
                      <a:pt x="688" y="613"/>
                    </a:lnTo>
                    <a:lnTo>
                      <a:pt x="690" y="611"/>
                    </a:lnTo>
                    <a:lnTo>
                      <a:pt x="695" y="617"/>
                    </a:lnTo>
                    <a:lnTo>
                      <a:pt x="707" y="614"/>
                    </a:lnTo>
                    <a:lnTo>
                      <a:pt x="707" y="613"/>
                    </a:lnTo>
                    <a:lnTo>
                      <a:pt x="710" y="619"/>
                    </a:lnTo>
                    <a:lnTo>
                      <a:pt x="712" y="622"/>
                    </a:lnTo>
                    <a:lnTo>
                      <a:pt x="712" y="631"/>
                    </a:lnTo>
                    <a:lnTo>
                      <a:pt x="723" y="635"/>
                    </a:lnTo>
                    <a:lnTo>
                      <a:pt x="720" y="651"/>
                    </a:lnTo>
                    <a:lnTo>
                      <a:pt x="720" y="661"/>
                    </a:lnTo>
                    <a:lnTo>
                      <a:pt x="722" y="668"/>
                    </a:lnTo>
                    <a:lnTo>
                      <a:pt x="719" y="674"/>
                    </a:lnTo>
                    <a:lnTo>
                      <a:pt x="720" y="689"/>
                    </a:lnTo>
                    <a:lnTo>
                      <a:pt x="720" y="695"/>
                    </a:lnTo>
                    <a:lnTo>
                      <a:pt x="719" y="695"/>
                    </a:lnTo>
                    <a:lnTo>
                      <a:pt x="706" y="703"/>
                    </a:lnTo>
                    <a:lnTo>
                      <a:pt x="695" y="700"/>
                    </a:lnTo>
                    <a:lnTo>
                      <a:pt x="692" y="690"/>
                    </a:lnTo>
                    <a:lnTo>
                      <a:pt x="685" y="685"/>
                    </a:lnTo>
                    <a:lnTo>
                      <a:pt x="676" y="689"/>
                    </a:lnTo>
                    <a:lnTo>
                      <a:pt x="676" y="685"/>
                    </a:lnTo>
                    <a:lnTo>
                      <a:pt x="672" y="678"/>
                    </a:lnTo>
                    <a:lnTo>
                      <a:pt x="672" y="675"/>
                    </a:lnTo>
                    <a:lnTo>
                      <a:pt x="667" y="669"/>
                    </a:lnTo>
                    <a:lnTo>
                      <a:pt x="659" y="670"/>
                    </a:lnTo>
                    <a:lnTo>
                      <a:pt x="656" y="670"/>
                    </a:lnTo>
                    <a:lnTo>
                      <a:pt x="655" y="668"/>
                    </a:lnTo>
                    <a:lnTo>
                      <a:pt x="643" y="665"/>
                    </a:lnTo>
                    <a:lnTo>
                      <a:pt x="639" y="673"/>
                    </a:lnTo>
                    <a:lnTo>
                      <a:pt x="633" y="678"/>
                    </a:lnTo>
                    <a:lnTo>
                      <a:pt x="630" y="679"/>
                    </a:lnTo>
                    <a:lnTo>
                      <a:pt x="633" y="683"/>
                    </a:lnTo>
                    <a:lnTo>
                      <a:pt x="634" y="683"/>
                    </a:lnTo>
                    <a:lnTo>
                      <a:pt x="637" y="689"/>
                    </a:lnTo>
                    <a:lnTo>
                      <a:pt x="639" y="703"/>
                    </a:lnTo>
                    <a:lnTo>
                      <a:pt x="641" y="706"/>
                    </a:lnTo>
                    <a:lnTo>
                      <a:pt x="638" y="710"/>
                    </a:lnTo>
                    <a:lnTo>
                      <a:pt x="633" y="712"/>
                    </a:lnTo>
                    <a:lnTo>
                      <a:pt x="625" y="707"/>
                    </a:lnTo>
                    <a:lnTo>
                      <a:pt x="614" y="707"/>
                    </a:lnTo>
                    <a:lnTo>
                      <a:pt x="614" y="715"/>
                    </a:lnTo>
                    <a:lnTo>
                      <a:pt x="607" y="720"/>
                    </a:lnTo>
                    <a:lnTo>
                      <a:pt x="607" y="728"/>
                    </a:lnTo>
                    <a:lnTo>
                      <a:pt x="605" y="732"/>
                    </a:lnTo>
                    <a:lnTo>
                      <a:pt x="600" y="733"/>
                    </a:lnTo>
                    <a:lnTo>
                      <a:pt x="599" y="732"/>
                    </a:lnTo>
                    <a:lnTo>
                      <a:pt x="597" y="721"/>
                    </a:lnTo>
                    <a:lnTo>
                      <a:pt x="593" y="721"/>
                    </a:lnTo>
                    <a:lnTo>
                      <a:pt x="593" y="715"/>
                    </a:lnTo>
                    <a:lnTo>
                      <a:pt x="590" y="712"/>
                    </a:lnTo>
                    <a:lnTo>
                      <a:pt x="588" y="704"/>
                    </a:lnTo>
                    <a:lnTo>
                      <a:pt x="587" y="703"/>
                    </a:lnTo>
                    <a:lnTo>
                      <a:pt x="576" y="700"/>
                    </a:lnTo>
                    <a:lnTo>
                      <a:pt x="576" y="702"/>
                    </a:lnTo>
                    <a:lnTo>
                      <a:pt x="569" y="700"/>
                    </a:lnTo>
                    <a:lnTo>
                      <a:pt x="558" y="700"/>
                    </a:lnTo>
                    <a:lnTo>
                      <a:pt x="558" y="699"/>
                    </a:lnTo>
                    <a:lnTo>
                      <a:pt x="554" y="703"/>
                    </a:lnTo>
                    <a:lnTo>
                      <a:pt x="554" y="704"/>
                    </a:lnTo>
                    <a:lnTo>
                      <a:pt x="552" y="707"/>
                    </a:lnTo>
                    <a:lnTo>
                      <a:pt x="554" y="712"/>
                    </a:lnTo>
                    <a:lnTo>
                      <a:pt x="553" y="716"/>
                    </a:lnTo>
                    <a:lnTo>
                      <a:pt x="548" y="720"/>
                    </a:lnTo>
                    <a:lnTo>
                      <a:pt x="544" y="723"/>
                    </a:lnTo>
                    <a:lnTo>
                      <a:pt x="545" y="728"/>
                    </a:lnTo>
                    <a:lnTo>
                      <a:pt x="541" y="728"/>
                    </a:lnTo>
                    <a:lnTo>
                      <a:pt x="536" y="727"/>
                    </a:lnTo>
                    <a:lnTo>
                      <a:pt x="518" y="727"/>
                    </a:lnTo>
                    <a:lnTo>
                      <a:pt x="515" y="723"/>
                    </a:lnTo>
                    <a:lnTo>
                      <a:pt x="510" y="732"/>
                    </a:lnTo>
                    <a:lnTo>
                      <a:pt x="507" y="730"/>
                    </a:lnTo>
                    <a:lnTo>
                      <a:pt x="505" y="730"/>
                    </a:lnTo>
                    <a:lnTo>
                      <a:pt x="502" y="727"/>
                    </a:lnTo>
                    <a:lnTo>
                      <a:pt x="497" y="727"/>
                    </a:lnTo>
                    <a:lnTo>
                      <a:pt x="495" y="734"/>
                    </a:lnTo>
                    <a:lnTo>
                      <a:pt x="493" y="738"/>
                    </a:lnTo>
                    <a:lnTo>
                      <a:pt x="489" y="741"/>
                    </a:lnTo>
                    <a:lnTo>
                      <a:pt x="486" y="742"/>
                    </a:lnTo>
                    <a:lnTo>
                      <a:pt x="485" y="742"/>
                    </a:lnTo>
                    <a:lnTo>
                      <a:pt x="482" y="738"/>
                    </a:lnTo>
                    <a:lnTo>
                      <a:pt x="478" y="736"/>
                    </a:lnTo>
                    <a:lnTo>
                      <a:pt x="473" y="734"/>
                    </a:lnTo>
                    <a:lnTo>
                      <a:pt x="472" y="732"/>
                    </a:lnTo>
                    <a:lnTo>
                      <a:pt x="471" y="732"/>
                    </a:lnTo>
                    <a:lnTo>
                      <a:pt x="461" y="728"/>
                    </a:lnTo>
                    <a:lnTo>
                      <a:pt x="456" y="724"/>
                    </a:lnTo>
                    <a:lnTo>
                      <a:pt x="455" y="720"/>
                    </a:lnTo>
                    <a:lnTo>
                      <a:pt x="450" y="724"/>
                    </a:lnTo>
                    <a:lnTo>
                      <a:pt x="444" y="733"/>
                    </a:lnTo>
                    <a:lnTo>
                      <a:pt x="448" y="733"/>
                    </a:lnTo>
                    <a:lnTo>
                      <a:pt x="446" y="736"/>
                    </a:lnTo>
                    <a:lnTo>
                      <a:pt x="441" y="738"/>
                    </a:lnTo>
                    <a:lnTo>
                      <a:pt x="439" y="744"/>
                    </a:lnTo>
                    <a:lnTo>
                      <a:pt x="442" y="747"/>
                    </a:lnTo>
                    <a:lnTo>
                      <a:pt x="442" y="750"/>
                    </a:lnTo>
                    <a:lnTo>
                      <a:pt x="444" y="758"/>
                    </a:lnTo>
                    <a:lnTo>
                      <a:pt x="442" y="765"/>
                    </a:lnTo>
                    <a:lnTo>
                      <a:pt x="435" y="768"/>
                    </a:lnTo>
                    <a:lnTo>
                      <a:pt x="427" y="774"/>
                    </a:lnTo>
                    <a:lnTo>
                      <a:pt x="425" y="774"/>
                    </a:lnTo>
                    <a:lnTo>
                      <a:pt x="425" y="778"/>
                    </a:lnTo>
                    <a:lnTo>
                      <a:pt x="424" y="779"/>
                    </a:lnTo>
                    <a:lnTo>
                      <a:pt x="425" y="784"/>
                    </a:lnTo>
                    <a:lnTo>
                      <a:pt x="422" y="793"/>
                    </a:lnTo>
                    <a:lnTo>
                      <a:pt x="417" y="793"/>
                    </a:lnTo>
                    <a:lnTo>
                      <a:pt x="413" y="796"/>
                    </a:lnTo>
                    <a:lnTo>
                      <a:pt x="413" y="805"/>
                    </a:lnTo>
                    <a:lnTo>
                      <a:pt x="408" y="800"/>
                    </a:lnTo>
                    <a:lnTo>
                      <a:pt x="401" y="804"/>
                    </a:lnTo>
                    <a:lnTo>
                      <a:pt x="401" y="809"/>
                    </a:lnTo>
                    <a:lnTo>
                      <a:pt x="409" y="814"/>
                    </a:lnTo>
                    <a:lnTo>
                      <a:pt x="401" y="823"/>
                    </a:lnTo>
                    <a:lnTo>
                      <a:pt x="407" y="829"/>
                    </a:lnTo>
                    <a:lnTo>
                      <a:pt x="403" y="833"/>
                    </a:lnTo>
                    <a:lnTo>
                      <a:pt x="403" y="834"/>
                    </a:lnTo>
                    <a:lnTo>
                      <a:pt x="404" y="838"/>
                    </a:lnTo>
                    <a:lnTo>
                      <a:pt x="409" y="840"/>
                    </a:lnTo>
                    <a:lnTo>
                      <a:pt x="410" y="846"/>
                    </a:lnTo>
                    <a:lnTo>
                      <a:pt x="410" y="854"/>
                    </a:lnTo>
                    <a:lnTo>
                      <a:pt x="408" y="855"/>
                    </a:lnTo>
                    <a:lnTo>
                      <a:pt x="404" y="860"/>
                    </a:lnTo>
                    <a:lnTo>
                      <a:pt x="397" y="864"/>
                    </a:lnTo>
                    <a:lnTo>
                      <a:pt x="391" y="859"/>
                    </a:lnTo>
                    <a:lnTo>
                      <a:pt x="383" y="860"/>
                    </a:lnTo>
                    <a:lnTo>
                      <a:pt x="379" y="867"/>
                    </a:lnTo>
                    <a:lnTo>
                      <a:pt x="382" y="868"/>
                    </a:lnTo>
                    <a:lnTo>
                      <a:pt x="382" y="869"/>
                    </a:lnTo>
                    <a:lnTo>
                      <a:pt x="388" y="872"/>
                    </a:lnTo>
                    <a:lnTo>
                      <a:pt x="388" y="876"/>
                    </a:lnTo>
                    <a:lnTo>
                      <a:pt x="387" y="878"/>
                    </a:lnTo>
                    <a:lnTo>
                      <a:pt x="376" y="876"/>
                    </a:lnTo>
                    <a:lnTo>
                      <a:pt x="374" y="876"/>
                    </a:lnTo>
                    <a:lnTo>
                      <a:pt x="367" y="878"/>
                    </a:lnTo>
                    <a:lnTo>
                      <a:pt x="366" y="878"/>
                    </a:lnTo>
                    <a:lnTo>
                      <a:pt x="362" y="876"/>
                    </a:lnTo>
                    <a:lnTo>
                      <a:pt x="352" y="878"/>
                    </a:lnTo>
                    <a:lnTo>
                      <a:pt x="350" y="876"/>
                    </a:lnTo>
                    <a:lnTo>
                      <a:pt x="340" y="872"/>
                    </a:lnTo>
                    <a:lnTo>
                      <a:pt x="339" y="872"/>
                    </a:lnTo>
                    <a:lnTo>
                      <a:pt x="320" y="865"/>
                    </a:lnTo>
                    <a:lnTo>
                      <a:pt x="312" y="867"/>
                    </a:lnTo>
                    <a:lnTo>
                      <a:pt x="307" y="871"/>
                    </a:lnTo>
                    <a:lnTo>
                      <a:pt x="305" y="877"/>
                    </a:lnTo>
                    <a:lnTo>
                      <a:pt x="310" y="886"/>
                    </a:lnTo>
                    <a:lnTo>
                      <a:pt x="316" y="885"/>
                    </a:lnTo>
                    <a:lnTo>
                      <a:pt x="312" y="888"/>
                    </a:lnTo>
                    <a:lnTo>
                      <a:pt x="309" y="892"/>
                    </a:lnTo>
                    <a:lnTo>
                      <a:pt x="305" y="893"/>
                    </a:lnTo>
                    <a:lnTo>
                      <a:pt x="305" y="885"/>
                    </a:lnTo>
                    <a:lnTo>
                      <a:pt x="290" y="868"/>
                    </a:lnTo>
                    <a:lnTo>
                      <a:pt x="294" y="861"/>
                    </a:lnTo>
                    <a:lnTo>
                      <a:pt x="292" y="857"/>
                    </a:lnTo>
                    <a:lnTo>
                      <a:pt x="297" y="851"/>
                    </a:lnTo>
                    <a:lnTo>
                      <a:pt x="281" y="851"/>
                    </a:lnTo>
                    <a:lnTo>
                      <a:pt x="277" y="860"/>
                    </a:lnTo>
                    <a:lnTo>
                      <a:pt x="265" y="859"/>
                    </a:lnTo>
                    <a:lnTo>
                      <a:pt x="255" y="861"/>
                    </a:lnTo>
                    <a:lnTo>
                      <a:pt x="251" y="865"/>
                    </a:lnTo>
                    <a:lnTo>
                      <a:pt x="246" y="864"/>
                    </a:lnTo>
                    <a:lnTo>
                      <a:pt x="234" y="869"/>
                    </a:lnTo>
                    <a:lnTo>
                      <a:pt x="225" y="868"/>
                    </a:lnTo>
                    <a:lnTo>
                      <a:pt x="224" y="875"/>
                    </a:lnTo>
                    <a:lnTo>
                      <a:pt x="216" y="871"/>
                    </a:lnTo>
                    <a:lnTo>
                      <a:pt x="205" y="875"/>
                    </a:lnTo>
                    <a:lnTo>
                      <a:pt x="201" y="864"/>
                    </a:lnTo>
                    <a:lnTo>
                      <a:pt x="192" y="861"/>
                    </a:lnTo>
                    <a:lnTo>
                      <a:pt x="184" y="864"/>
                    </a:lnTo>
                    <a:lnTo>
                      <a:pt x="178" y="861"/>
                    </a:lnTo>
                    <a:lnTo>
                      <a:pt x="173" y="854"/>
                    </a:lnTo>
                    <a:lnTo>
                      <a:pt x="167" y="855"/>
                    </a:lnTo>
                    <a:lnTo>
                      <a:pt x="157" y="843"/>
                    </a:lnTo>
                    <a:lnTo>
                      <a:pt x="156" y="843"/>
                    </a:lnTo>
                    <a:lnTo>
                      <a:pt x="152" y="840"/>
                    </a:lnTo>
                    <a:lnTo>
                      <a:pt x="142" y="840"/>
                    </a:lnTo>
                    <a:lnTo>
                      <a:pt x="132" y="835"/>
                    </a:lnTo>
                    <a:lnTo>
                      <a:pt x="127" y="830"/>
                    </a:lnTo>
                    <a:lnTo>
                      <a:pt x="116" y="833"/>
                    </a:lnTo>
                    <a:lnTo>
                      <a:pt x="106" y="829"/>
                    </a:lnTo>
                    <a:lnTo>
                      <a:pt x="103" y="813"/>
                    </a:lnTo>
                    <a:lnTo>
                      <a:pt x="97" y="810"/>
                    </a:lnTo>
                    <a:lnTo>
                      <a:pt x="94" y="808"/>
                    </a:lnTo>
                    <a:lnTo>
                      <a:pt x="93" y="804"/>
                    </a:lnTo>
                    <a:lnTo>
                      <a:pt x="92" y="797"/>
                    </a:lnTo>
                    <a:lnTo>
                      <a:pt x="86" y="796"/>
                    </a:lnTo>
                    <a:lnTo>
                      <a:pt x="82" y="787"/>
                    </a:lnTo>
                    <a:lnTo>
                      <a:pt x="75" y="783"/>
                    </a:lnTo>
                    <a:lnTo>
                      <a:pt x="75" y="762"/>
                    </a:lnTo>
                    <a:lnTo>
                      <a:pt x="82" y="758"/>
                    </a:lnTo>
                    <a:lnTo>
                      <a:pt x="90" y="757"/>
                    </a:lnTo>
                    <a:lnTo>
                      <a:pt x="80" y="745"/>
                    </a:lnTo>
                    <a:lnTo>
                      <a:pt x="75" y="741"/>
                    </a:lnTo>
                    <a:lnTo>
                      <a:pt x="71" y="736"/>
                    </a:lnTo>
                    <a:lnTo>
                      <a:pt x="65" y="725"/>
                    </a:lnTo>
                    <a:lnTo>
                      <a:pt x="65" y="717"/>
                    </a:lnTo>
                    <a:lnTo>
                      <a:pt x="72" y="711"/>
                    </a:lnTo>
                    <a:lnTo>
                      <a:pt x="81" y="710"/>
                    </a:lnTo>
                    <a:lnTo>
                      <a:pt x="82" y="704"/>
                    </a:lnTo>
                    <a:lnTo>
                      <a:pt x="86" y="703"/>
                    </a:lnTo>
                    <a:lnTo>
                      <a:pt x="89" y="691"/>
                    </a:lnTo>
                    <a:lnTo>
                      <a:pt x="93" y="685"/>
                    </a:lnTo>
                    <a:lnTo>
                      <a:pt x="95" y="686"/>
                    </a:lnTo>
                    <a:lnTo>
                      <a:pt x="92" y="673"/>
                    </a:lnTo>
                    <a:lnTo>
                      <a:pt x="94" y="664"/>
                    </a:lnTo>
                    <a:lnTo>
                      <a:pt x="105" y="660"/>
                    </a:lnTo>
                    <a:lnTo>
                      <a:pt x="115" y="660"/>
                    </a:lnTo>
                    <a:lnTo>
                      <a:pt x="125" y="664"/>
                    </a:lnTo>
                    <a:lnTo>
                      <a:pt x="125" y="662"/>
                    </a:lnTo>
                    <a:lnTo>
                      <a:pt x="123" y="651"/>
                    </a:lnTo>
                    <a:lnTo>
                      <a:pt x="112" y="644"/>
                    </a:lnTo>
                    <a:lnTo>
                      <a:pt x="110" y="627"/>
                    </a:lnTo>
                    <a:lnTo>
                      <a:pt x="105" y="622"/>
                    </a:lnTo>
                    <a:lnTo>
                      <a:pt x="111" y="610"/>
                    </a:lnTo>
                    <a:lnTo>
                      <a:pt x="107" y="610"/>
                    </a:lnTo>
                    <a:lnTo>
                      <a:pt x="105" y="603"/>
                    </a:lnTo>
                    <a:lnTo>
                      <a:pt x="103" y="603"/>
                    </a:lnTo>
                    <a:lnTo>
                      <a:pt x="85" y="596"/>
                    </a:lnTo>
                    <a:lnTo>
                      <a:pt x="81" y="601"/>
                    </a:lnTo>
                    <a:lnTo>
                      <a:pt x="71" y="600"/>
                    </a:lnTo>
                    <a:lnTo>
                      <a:pt x="52" y="590"/>
                    </a:lnTo>
                    <a:lnTo>
                      <a:pt x="50" y="586"/>
                    </a:lnTo>
                    <a:lnTo>
                      <a:pt x="44" y="585"/>
                    </a:lnTo>
                    <a:lnTo>
                      <a:pt x="34" y="577"/>
                    </a:lnTo>
                    <a:lnTo>
                      <a:pt x="33" y="569"/>
                    </a:lnTo>
                    <a:lnTo>
                      <a:pt x="38" y="563"/>
                    </a:lnTo>
                    <a:lnTo>
                      <a:pt x="39" y="555"/>
                    </a:lnTo>
                    <a:lnTo>
                      <a:pt x="31" y="547"/>
                    </a:lnTo>
                    <a:lnTo>
                      <a:pt x="35" y="546"/>
                    </a:lnTo>
                    <a:lnTo>
                      <a:pt x="34" y="541"/>
                    </a:lnTo>
                    <a:lnTo>
                      <a:pt x="33" y="538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0" y="521"/>
                    </a:lnTo>
                    <a:lnTo>
                      <a:pt x="9" y="517"/>
                    </a:lnTo>
                    <a:lnTo>
                      <a:pt x="7" y="514"/>
                    </a:lnTo>
                    <a:lnTo>
                      <a:pt x="0" y="505"/>
                    </a:lnTo>
                    <a:lnTo>
                      <a:pt x="4" y="500"/>
                    </a:lnTo>
                    <a:lnTo>
                      <a:pt x="13" y="497"/>
                    </a:lnTo>
                    <a:lnTo>
                      <a:pt x="14" y="491"/>
                    </a:lnTo>
                    <a:lnTo>
                      <a:pt x="24" y="490"/>
                    </a:lnTo>
                    <a:lnTo>
                      <a:pt x="33" y="493"/>
                    </a:lnTo>
                    <a:lnTo>
                      <a:pt x="41" y="486"/>
                    </a:lnTo>
                    <a:lnTo>
                      <a:pt x="56" y="491"/>
                    </a:lnTo>
                    <a:lnTo>
                      <a:pt x="63" y="495"/>
                    </a:lnTo>
                    <a:lnTo>
                      <a:pt x="64" y="497"/>
                    </a:lnTo>
                    <a:lnTo>
                      <a:pt x="76" y="491"/>
                    </a:lnTo>
                    <a:lnTo>
                      <a:pt x="73" y="486"/>
                    </a:lnTo>
                    <a:lnTo>
                      <a:pt x="76" y="483"/>
                    </a:lnTo>
                    <a:lnTo>
                      <a:pt x="90" y="480"/>
                    </a:lnTo>
                    <a:lnTo>
                      <a:pt x="89" y="479"/>
                    </a:lnTo>
                    <a:lnTo>
                      <a:pt x="93" y="475"/>
                    </a:lnTo>
                    <a:lnTo>
                      <a:pt x="95" y="470"/>
                    </a:lnTo>
                    <a:lnTo>
                      <a:pt x="94" y="469"/>
                    </a:lnTo>
                    <a:lnTo>
                      <a:pt x="105" y="465"/>
                    </a:lnTo>
                    <a:lnTo>
                      <a:pt x="106" y="463"/>
                    </a:lnTo>
                    <a:lnTo>
                      <a:pt x="112" y="463"/>
                    </a:lnTo>
                    <a:lnTo>
                      <a:pt x="118" y="459"/>
                    </a:lnTo>
                    <a:lnTo>
                      <a:pt x="123" y="466"/>
                    </a:lnTo>
                    <a:lnTo>
                      <a:pt x="128" y="463"/>
                    </a:lnTo>
                    <a:lnTo>
                      <a:pt x="136" y="453"/>
                    </a:lnTo>
                    <a:lnTo>
                      <a:pt x="141" y="453"/>
                    </a:lnTo>
                    <a:lnTo>
                      <a:pt x="142" y="448"/>
                    </a:lnTo>
                    <a:lnTo>
                      <a:pt x="142" y="441"/>
                    </a:lnTo>
                    <a:lnTo>
                      <a:pt x="135" y="425"/>
                    </a:lnTo>
                    <a:lnTo>
                      <a:pt x="137" y="421"/>
                    </a:lnTo>
                    <a:lnTo>
                      <a:pt x="142" y="421"/>
                    </a:lnTo>
                    <a:lnTo>
                      <a:pt x="142" y="414"/>
                    </a:lnTo>
                    <a:lnTo>
                      <a:pt x="150" y="408"/>
                    </a:lnTo>
                    <a:lnTo>
                      <a:pt x="152" y="402"/>
                    </a:lnTo>
                    <a:lnTo>
                      <a:pt x="156" y="394"/>
                    </a:lnTo>
                    <a:lnTo>
                      <a:pt x="144" y="386"/>
                    </a:lnTo>
                    <a:lnTo>
                      <a:pt x="136" y="383"/>
                    </a:lnTo>
                    <a:lnTo>
                      <a:pt x="133" y="370"/>
                    </a:lnTo>
                    <a:lnTo>
                      <a:pt x="136" y="369"/>
                    </a:lnTo>
                    <a:lnTo>
                      <a:pt x="140" y="355"/>
                    </a:lnTo>
                    <a:lnTo>
                      <a:pt x="142" y="353"/>
                    </a:lnTo>
                    <a:lnTo>
                      <a:pt x="145" y="366"/>
                    </a:lnTo>
                    <a:lnTo>
                      <a:pt x="150" y="364"/>
                    </a:lnTo>
                    <a:lnTo>
                      <a:pt x="161" y="365"/>
                    </a:lnTo>
                    <a:lnTo>
                      <a:pt x="166" y="369"/>
                    </a:lnTo>
                    <a:lnTo>
                      <a:pt x="178" y="359"/>
                    </a:lnTo>
                    <a:lnTo>
                      <a:pt x="179" y="353"/>
                    </a:lnTo>
                    <a:lnTo>
                      <a:pt x="195" y="353"/>
                    </a:lnTo>
                    <a:lnTo>
                      <a:pt x="207" y="349"/>
                    </a:lnTo>
                    <a:lnTo>
                      <a:pt x="209" y="353"/>
                    </a:lnTo>
                    <a:lnTo>
                      <a:pt x="220" y="344"/>
                    </a:lnTo>
                    <a:lnTo>
                      <a:pt x="224" y="342"/>
                    </a:lnTo>
                    <a:lnTo>
                      <a:pt x="229" y="339"/>
                    </a:lnTo>
                    <a:lnTo>
                      <a:pt x="235" y="330"/>
                    </a:lnTo>
                    <a:lnTo>
                      <a:pt x="246" y="328"/>
                    </a:lnTo>
                    <a:lnTo>
                      <a:pt x="254" y="330"/>
                    </a:lnTo>
                    <a:lnTo>
                      <a:pt x="261" y="323"/>
                    </a:lnTo>
                    <a:lnTo>
                      <a:pt x="275" y="332"/>
                    </a:lnTo>
                    <a:lnTo>
                      <a:pt x="275" y="335"/>
                    </a:lnTo>
                    <a:lnTo>
                      <a:pt x="281" y="332"/>
                    </a:lnTo>
                    <a:lnTo>
                      <a:pt x="294" y="339"/>
                    </a:lnTo>
                    <a:lnTo>
                      <a:pt x="297" y="336"/>
                    </a:lnTo>
                    <a:lnTo>
                      <a:pt x="299" y="336"/>
                    </a:lnTo>
                    <a:lnTo>
                      <a:pt x="307" y="339"/>
                    </a:lnTo>
                    <a:lnTo>
                      <a:pt x="309" y="340"/>
                    </a:lnTo>
                    <a:lnTo>
                      <a:pt x="310" y="339"/>
                    </a:lnTo>
                    <a:lnTo>
                      <a:pt x="327" y="328"/>
                    </a:lnTo>
                    <a:lnTo>
                      <a:pt x="341" y="321"/>
                    </a:lnTo>
                    <a:lnTo>
                      <a:pt x="346" y="322"/>
                    </a:lnTo>
                    <a:lnTo>
                      <a:pt x="353" y="322"/>
                    </a:lnTo>
                    <a:lnTo>
                      <a:pt x="356" y="323"/>
                    </a:lnTo>
                    <a:lnTo>
                      <a:pt x="356" y="318"/>
                    </a:lnTo>
                    <a:lnTo>
                      <a:pt x="362" y="309"/>
                    </a:lnTo>
                    <a:lnTo>
                      <a:pt x="366" y="309"/>
                    </a:lnTo>
                    <a:lnTo>
                      <a:pt x="367" y="305"/>
                    </a:lnTo>
                    <a:lnTo>
                      <a:pt x="361" y="300"/>
                    </a:lnTo>
                    <a:lnTo>
                      <a:pt x="362" y="297"/>
                    </a:lnTo>
                    <a:lnTo>
                      <a:pt x="359" y="294"/>
                    </a:lnTo>
                    <a:lnTo>
                      <a:pt x="358" y="290"/>
                    </a:lnTo>
                    <a:lnTo>
                      <a:pt x="358" y="287"/>
                    </a:lnTo>
                    <a:lnTo>
                      <a:pt x="362" y="283"/>
                    </a:lnTo>
                    <a:lnTo>
                      <a:pt x="363" y="280"/>
                    </a:lnTo>
                    <a:lnTo>
                      <a:pt x="363" y="279"/>
                    </a:lnTo>
                    <a:lnTo>
                      <a:pt x="366" y="273"/>
                    </a:lnTo>
                    <a:lnTo>
                      <a:pt x="363" y="271"/>
                    </a:lnTo>
                    <a:lnTo>
                      <a:pt x="363" y="268"/>
                    </a:lnTo>
                    <a:lnTo>
                      <a:pt x="356" y="266"/>
                    </a:lnTo>
                    <a:lnTo>
                      <a:pt x="348" y="252"/>
                    </a:lnTo>
                    <a:lnTo>
                      <a:pt x="345" y="239"/>
                    </a:lnTo>
                    <a:lnTo>
                      <a:pt x="348" y="237"/>
                    </a:lnTo>
                    <a:lnTo>
                      <a:pt x="346" y="232"/>
                    </a:lnTo>
                    <a:lnTo>
                      <a:pt x="348" y="228"/>
                    </a:lnTo>
                    <a:lnTo>
                      <a:pt x="348" y="221"/>
                    </a:lnTo>
                    <a:lnTo>
                      <a:pt x="346" y="204"/>
                    </a:lnTo>
                    <a:lnTo>
                      <a:pt x="349" y="199"/>
                    </a:lnTo>
                    <a:lnTo>
                      <a:pt x="348" y="191"/>
                    </a:lnTo>
                    <a:lnTo>
                      <a:pt x="350" y="180"/>
                    </a:lnTo>
                    <a:lnTo>
                      <a:pt x="358" y="175"/>
                    </a:lnTo>
                    <a:lnTo>
                      <a:pt x="380" y="174"/>
                    </a:lnTo>
                    <a:lnTo>
                      <a:pt x="387" y="167"/>
                    </a:lnTo>
                    <a:lnTo>
                      <a:pt x="388" y="167"/>
                    </a:lnTo>
                    <a:lnTo>
                      <a:pt x="390" y="158"/>
                    </a:lnTo>
                    <a:lnTo>
                      <a:pt x="392" y="154"/>
                    </a:lnTo>
                    <a:lnTo>
                      <a:pt x="391" y="144"/>
                    </a:lnTo>
                    <a:lnTo>
                      <a:pt x="393" y="135"/>
                    </a:lnTo>
                    <a:lnTo>
                      <a:pt x="413" y="129"/>
                    </a:lnTo>
                    <a:lnTo>
                      <a:pt x="420" y="122"/>
                    </a:lnTo>
                    <a:lnTo>
                      <a:pt x="424" y="122"/>
                    </a:lnTo>
                    <a:lnTo>
                      <a:pt x="427" y="115"/>
                    </a:lnTo>
                    <a:lnTo>
                      <a:pt x="427" y="108"/>
                    </a:lnTo>
                    <a:lnTo>
                      <a:pt x="430" y="106"/>
                    </a:lnTo>
                    <a:lnTo>
                      <a:pt x="422" y="87"/>
                    </a:lnTo>
                    <a:lnTo>
                      <a:pt x="420" y="86"/>
                    </a:lnTo>
                    <a:lnTo>
                      <a:pt x="414" y="81"/>
                    </a:lnTo>
                    <a:lnTo>
                      <a:pt x="407" y="76"/>
                    </a:lnTo>
                    <a:lnTo>
                      <a:pt x="421" y="61"/>
                    </a:lnTo>
                    <a:lnTo>
                      <a:pt x="427" y="61"/>
                    </a:lnTo>
                    <a:lnTo>
                      <a:pt x="439" y="60"/>
                    </a:lnTo>
                    <a:lnTo>
                      <a:pt x="451" y="46"/>
                    </a:lnTo>
                    <a:lnTo>
                      <a:pt x="459" y="42"/>
                    </a:lnTo>
                    <a:lnTo>
                      <a:pt x="459" y="36"/>
                    </a:lnTo>
                    <a:lnTo>
                      <a:pt x="465" y="34"/>
                    </a:lnTo>
                    <a:lnTo>
                      <a:pt x="473" y="29"/>
                    </a:lnTo>
                    <a:lnTo>
                      <a:pt x="471" y="22"/>
                    </a:lnTo>
                    <a:lnTo>
                      <a:pt x="465" y="19"/>
                    </a:lnTo>
                    <a:lnTo>
                      <a:pt x="471" y="14"/>
                    </a:lnTo>
                    <a:lnTo>
                      <a:pt x="480" y="10"/>
                    </a:lnTo>
                    <a:lnTo>
                      <a:pt x="489" y="4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3"/>
              <p:cNvSpPr>
                <a:spLocks/>
              </p:cNvSpPr>
              <p:nvPr/>
            </p:nvSpPr>
            <p:spPr bwMode="auto">
              <a:xfrm>
                <a:off x="2890680" y="1630193"/>
                <a:ext cx="404652" cy="245865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24" y="6"/>
                  </a:cxn>
                  <a:cxn ang="0">
                    <a:pos x="246" y="10"/>
                  </a:cxn>
                  <a:cxn ang="0">
                    <a:pos x="251" y="21"/>
                  </a:cxn>
                  <a:cxn ang="0">
                    <a:pos x="264" y="17"/>
                  </a:cxn>
                  <a:cxn ang="0">
                    <a:pos x="286" y="22"/>
                  </a:cxn>
                  <a:cxn ang="0">
                    <a:pos x="297" y="43"/>
                  </a:cxn>
                  <a:cxn ang="0">
                    <a:pos x="295" y="54"/>
                  </a:cxn>
                  <a:cxn ang="0">
                    <a:pos x="294" y="61"/>
                  </a:cxn>
                  <a:cxn ang="0">
                    <a:pos x="305" y="88"/>
                  </a:cxn>
                  <a:cxn ang="0">
                    <a:pos x="312" y="93"/>
                  </a:cxn>
                  <a:cxn ang="0">
                    <a:pos x="312" y="101"/>
                  </a:cxn>
                  <a:cxn ang="0">
                    <a:pos x="311" y="105"/>
                  </a:cxn>
                  <a:cxn ang="0">
                    <a:pos x="307" y="112"/>
                  </a:cxn>
                  <a:cxn ang="0">
                    <a:pos x="311" y="119"/>
                  </a:cxn>
                  <a:cxn ang="0">
                    <a:pos x="316" y="127"/>
                  </a:cxn>
                  <a:cxn ang="0">
                    <a:pos x="311" y="131"/>
                  </a:cxn>
                  <a:cxn ang="0">
                    <a:pos x="305" y="145"/>
                  </a:cxn>
                  <a:cxn ang="0">
                    <a:pos x="295" y="144"/>
                  </a:cxn>
                  <a:cxn ang="0">
                    <a:pos x="276" y="150"/>
                  </a:cxn>
                  <a:cxn ang="0">
                    <a:pos x="258" y="162"/>
                  </a:cxn>
                  <a:cxn ang="0">
                    <a:pos x="248" y="158"/>
                  </a:cxn>
                  <a:cxn ang="0">
                    <a:pos x="243" y="161"/>
                  </a:cxn>
                  <a:cxn ang="0">
                    <a:pos x="224" y="157"/>
                  </a:cxn>
                  <a:cxn ang="0">
                    <a:pos x="210" y="145"/>
                  </a:cxn>
                  <a:cxn ang="0">
                    <a:pos x="195" y="150"/>
                  </a:cxn>
                  <a:cxn ang="0">
                    <a:pos x="178" y="161"/>
                  </a:cxn>
                  <a:cxn ang="0">
                    <a:pos x="169" y="166"/>
                  </a:cxn>
                  <a:cxn ang="0">
                    <a:pos x="156" y="171"/>
                  </a:cxn>
                  <a:cxn ang="0">
                    <a:pos x="128" y="175"/>
                  </a:cxn>
                  <a:cxn ang="0">
                    <a:pos x="115" y="191"/>
                  </a:cxn>
                  <a:cxn ang="0">
                    <a:pos x="99" y="186"/>
                  </a:cxn>
                  <a:cxn ang="0">
                    <a:pos x="91" y="175"/>
                  </a:cxn>
                  <a:cxn ang="0">
                    <a:pos x="85" y="191"/>
                  </a:cxn>
                  <a:cxn ang="0">
                    <a:pos x="67" y="191"/>
                  </a:cxn>
                  <a:cxn ang="0">
                    <a:pos x="65" y="182"/>
                  </a:cxn>
                  <a:cxn ang="0">
                    <a:pos x="54" y="175"/>
                  </a:cxn>
                  <a:cxn ang="0">
                    <a:pos x="52" y="156"/>
                  </a:cxn>
                  <a:cxn ang="0">
                    <a:pos x="50" y="135"/>
                  </a:cxn>
                  <a:cxn ang="0">
                    <a:pos x="52" y="127"/>
                  </a:cxn>
                  <a:cxn ang="0">
                    <a:pos x="38" y="124"/>
                  </a:cxn>
                  <a:cxn ang="0">
                    <a:pos x="30" y="122"/>
                  </a:cxn>
                  <a:cxn ang="0">
                    <a:pos x="27" y="114"/>
                  </a:cxn>
                  <a:cxn ang="0">
                    <a:pos x="20" y="114"/>
                  </a:cxn>
                  <a:cxn ang="0">
                    <a:pos x="1" y="98"/>
                  </a:cxn>
                  <a:cxn ang="0">
                    <a:pos x="0" y="90"/>
                  </a:cxn>
                  <a:cxn ang="0">
                    <a:pos x="3" y="57"/>
                  </a:cxn>
                  <a:cxn ang="0">
                    <a:pos x="14" y="57"/>
                  </a:cxn>
                  <a:cxn ang="0">
                    <a:pos x="24" y="54"/>
                  </a:cxn>
                  <a:cxn ang="0">
                    <a:pos x="41" y="47"/>
                  </a:cxn>
                  <a:cxn ang="0">
                    <a:pos x="54" y="34"/>
                  </a:cxn>
                  <a:cxn ang="0">
                    <a:pos x="67" y="23"/>
                  </a:cxn>
                  <a:cxn ang="0">
                    <a:pos x="82" y="47"/>
                  </a:cxn>
                  <a:cxn ang="0">
                    <a:pos x="99" y="39"/>
                  </a:cxn>
                  <a:cxn ang="0">
                    <a:pos x="107" y="47"/>
                  </a:cxn>
                  <a:cxn ang="0">
                    <a:pos x="123" y="34"/>
                  </a:cxn>
                  <a:cxn ang="0">
                    <a:pos x="136" y="23"/>
                  </a:cxn>
                  <a:cxn ang="0">
                    <a:pos x="153" y="29"/>
                  </a:cxn>
                  <a:cxn ang="0">
                    <a:pos x="163" y="31"/>
                  </a:cxn>
                  <a:cxn ang="0">
                    <a:pos x="173" y="26"/>
                  </a:cxn>
                  <a:cxn ang="0">
                    <a:pos x="187" y="18"/>
                  </a:cxn>
                  <a:cxn ang="0">
                    <a:pos x="195" y="9"/>
                  </a:cxn>
                  <a:cxn ang="0">
                    <a:pos x="207" y="0"/>
                  </a:cxn>
                </a:cxnLst>
                <a:rect l="0" t="0" r="r" b="b"/>
                <a:pathLst>
                  <a:path w="316" h="192">
                    <a:moveTo>
                      <a:pt x="207" y="0"/>
                    </a:moveTo>
                    <a:lnTo>
                      <a:pt x="216" y="0"/>
                    </a:lnTo>
                    <a:lnTo>
                      <a:pt x="218" y="5"/>
                    </a:lnTo>
                    <a:lnTo>
                      <a:pt x="224" y="6"/>
                    </a:lnTo>
                    <a:lnTo>
                      <a:pt x="238" y="2"/>
                    </a:lnTo>
                    <a:lnTo>
                      <a:pt x="246" y="10"/>
                    </a:lnTo>
                    <a:lnTo>
                      <a:pt x="251" y="13"/>
                    </a:lnTo>
                    <a:lnTo>
                      <a:pt x="251" y="21"/>
                    </a:lnTo>
                    <a:lnTo>
                      <a:pt x="259" y="22"/>
                    </a:lnTo>
                    <a:lnTo>
                      <a:pt x="264" y="17"/>
                    </a:lnTo>
                    <a:lnTo>
                      <a:pt x="277" y="26"/>
                    </a:lnTo>
                    <a:lnTo>
                      <a:pt x="286" y="22"/>
                    </a:lnTo>
                    <a:lnTo>
                      <a:pt x="295" y="26"/>
                    </a:lnTo>
                    <a:lnTo>
                      <a:pt x="297" y="43"/>
                    </a:lnTo>
                    <a:lnTo>
                      <a:pt x="297" y="50"/>
                    </a:lnTo>
                    <a:lnTo>
                      <a:pt x="295" y="54"/>
                    </a:lnTo>
                    <a:lnTo>
                      <a:pt x="297" y="59"/>
                    </a:lnTo>
                    <a:lnTo>
                      <a:pt x="294" y="61"/>
                    </a:lnTo>
                    <a:lnTo>
                      <a:pt x="297" y="74"/>
                    </a:lnTo>
                    <a:lnTo>
                      <a:pt x="305" y="88"/>
                    </a:lnTo>
                    <a:lnTo>
                      <a:pt x="312" y="90"/>
                    </a:lnTo>
                    <a:lnTo>
                      <a:pt x="312" y="93"/>
                    </a:lnTo>
                    <a:lnTo>
                      <a:pt x="315" y="95"/>
                    </a:lnTo>
                    <a:lnTo>
                      <a:pt x="312" y="101"/>
                    </a:lnTo>
                    <a:lnTo>
                      <a:pt x="312" y="102"/>
                    </a:lnTo>
                    <a:lnTo>
                      <a:pt x="311" y="105"/>
                    </a:lnTo>
                    <a:lnTo>
                      <a:pt x="307" y="109"/>
                    </a:lnTo>
                    <a:lnTo>
                      <a:pt x="307" y="112"/>
                    </a:lnTo>
                    <a:lnTo>
                      <a:pt x="308" y="116"/>
                    </a:lnTo>
                    <a:lnTo>
                      <a:pt x="311" y="119"/>
                    </a:lnTo>
                    <a:lnTo>
                      <a:pt x="310" y="122"/>
                    </a:lnTo>
                    <a:lnTo>
                      <a:pt x="316" y="127"/>
                    </a:lnTo>
                    <a:lnTo>
                      <a:pt x="315" y="131"/>
                    </a:lnTo>
                    <a:lnTo>
                      <a:pt x="311" y="131"/>
                    </a:lnTo>
                    <a:lnTo>
                      <a:pt x="305" y="140"/>
                    </a:lnTo>
                    <a:lnTo>
                      <a:pt x="305" y="145"/>
                    </a:lnTo>
                    <a:lnTo>
                      <a:pt x="302" y="144"/>
                    </a:lnTo>
                    <a:lnTo>
                      <a:pt x="295" y="144"/>
                    </a:lnTo>
                    <a:lnTo>
                      <a:pt x="290" y="143"/>
                    </a:lnTo>
                    <a:lnTo>
                      <a:pt x="276" y="150"/>
                    </a:lnTo>
                    <a:lnTo>
                      <a:pt x="259" y="161"/>
                    </a:lnTo>
                    <a:lnTo>
                      <a:pt x="258" y="162"/>
                    </a:lnTo>
                    <a:lnTo>
                      <a:pt x="256" y="161"/>
                    </a:lnTo>
                    <a:lnTo>
                      <a:pt x="248" y="158"/>
                    </a:lnTo>
                    <a:lnTo>
                      <a:pt x="246" y="158"/>
                    </a:lnTo>
                    <a:lnTo>
                      <a:pt x="243" y="161"/>
                    </a:lnTo>
                    <a:lnTo>
                      <a:pt x="230" y="154"/>
                    </a:lnTo>
                    <a:lnTo>
                      <a:pt x="224" y="157"/>
                    </a:lnTo>
                    <a:lnTo>
                      <a:pt x="224" y="154"/>
                    </a:lnTo>
                    <a:lnTo>
                      <a:pt x="210" y="145"/>
                    </a:lnTo>
                    <a:lnTo>
                      <a:pt x="203" y="152"/>
                    </a:lnTo>
                    <a:lnTo>
                      <a:pt x="195" y="150"/>
                    </a:lnTo>
                    <a:lnTo>
                      <a:pt x="184" y="152"/>
                    </a:lnTo>
                    <a:lnTo>
                      <a:pt x="178" y="161"/>
                    </a:lnTo>
                    <a:lnTo>
                      <a:pt x="173" y="164"/>
                    </a:lnTo>
                    <a:lnTo>
                      <a:pt x="169" y="166"/>
                    </a:lnTo>
                    <a:lnTo>
                      <a:pt x="158" y="175"/>
                    </a:lnTo>
                    <a:lnTo>
                      <a:pt x="156" y="171"/>
                    </a:lnTo>
                    <a:lnTo>
                      <a:pt x="144" y="175"/>
                    </a:lnTo>
                    <a:lnTo>
                      <a:pt x="128" y="175"/>
                    </a:lnTo>
                    <a:lnTo>
                      <a:pt x="127" y="181"/>
                    </a:lnTo>
                    <a:lnTo>
                      <a:pt x="115" y="191"/>
                    </a:lnTo>
                    <a:lnTo>
                      <a:pt x="110" y="187"/>
                    </a:lnTo>
                    <a:lnTo>
                      <a:pt x="99" y="186"/>
                    </a:lnTo>
                    <a:lnTo>
                      <a:pt x="94" y="188"/>
                    </a:lnTo>
                    <a:lnTo>
                      <a:pt x="91" y="175"/>
                    </a:lnTo>
                    <a:lnTo>
                      <a:pt x="89" y="177"/>
                    </a:lnTo>
                    <a:lnTo>
                      <a:pt x="85" y="191"/>
                    </a:lnTo>
                    <a:lnTo>
                      <a:pt x="82" y="192"/>
                    </a:lnTo>
                    <a:lnTo>
                      <a:pt x="67" y="191"/>
                    </a:lnTo>
                    <a:lnTo>
                      <a:pt x="69" y="184"/>
                    </a:lnTo>
                    <a:lnTo>
                      <a:pt x="65" y="182"/>
                    </a:lnTo>
                    <a:lnTo>
                      <a:pt x="55" y="181"/>
                    </a:lnTo>
                    <a:lnTo>
                      <a:pt x="54" y="175"/>
                    </a:lnTo>
                    <a:lnTo>
                      <a:pt x="51" y="170"/>
                    </a:lnTo>
                    <a:lnTo>
                      <a:pt x="52" y="156"/>
                    </a:lnTo>
                    <a:lnTo>
                      <a:pt x="48" y="150"/>
                    </a:lnTo>
                    <a:lnTo>
                      <a:pt x="50" y="135"/>
                    </a:lnTo>
                    <a:lnTo>
                      <a:pt x="52" y="132"/>
                    </a:lnTo>
                    <a:lnTo>
                      <a:pt x="52" y="127"/>
                    </a:lnTo>
                    <a:lnTo>
                      <a:pt x="44" y="123"/>
                    </a:lnTo>
                    <a:lnTo>
                      <a:pt x="38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29" y="120"/>
                    </a:lnTo>
                    <a:lnTo>
                      <a:pt x="27" y="114"/>
                    </a:lnTo>
                    <a:lnTo>
                      <a:pt x="24" y="115"/>
                    </a:lnTo>
                    <a:lnTo>
                      <a:pt x="20" y="114"/>
                    </a:lnTo>
                    <a:lnTo>
                      <a:pt x="5" y="105"/>
                    </a:lnTo>
                    <a:lnTo>
                      <a:pt x="1" y="98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64"/>
                    </a:lnTo>
                    <a:lnTo>
                      <a:pt x="3" y="57"/>
                    </a:lnTo>
                    <a:lnTo>
                      <a:pt x="10" y="54"/>
                    </a:lnTo>
                    <a:lnTo>
                      <a:pt x="14" y="57"/>
                    </a:lnTo>
                    <a:lnTo>
                      <a:pt x="20" y="51"/>
                    </a:lnTo>
                    <a:lnTo>
                      <a:pt x="24" y="54"/>
                    </a:lnTo>
                    <a:lnTo>
                      <a:pt x="34" y="51"/>
                    </a:lnTo>
                    <a:lnTo>
                      <a:pt x="41" y="47"/>
                    </a:lnTo>
                    <a:lnTo>
                      <a:pt x="52" y="42"/>
                    </a:lnTo>
                    <a:lnTo>
                      <a:pt x="54" y="34"/>
                    </a:lnTo>
                    <a:lnTo>
                      <a:pt x="60" y="26"/>
                    </a:lnTo>
                    <a:lnTo>
                      <a:pt x="67" y="23"/>
                    </a:lnTo>
                    <a:lnTo>
                      <a:pt x="73" y="31"/>
                    </a:lnTo>
                    <a:lnTo>
                      <a:pt x="82" y="47"/>
                    </a:lnTo>
                    <a:lnTo>
                      <a:pt x="90" y="44"/>
                    </a:lnTo>
                    <a:lnTo>
                      <a:pt x="99" y="39"/>
                    </a:lnTo>
                    <a:lnTo>
                      <a:pt x="103" y="44"/>
                    </a:lnTo>
                    <a:lnTo>
                      <a:pt x="107" y="47"/>
                    </a:lnTo>
                    <a:lnTo>
                      <a:pt x="115" y="37"/>
                    </a:lnTo>
                    <a:lnTo>
                      <a:pt x="123" y="34"/>
                    </a:lnTo>
                    <a:lnTo>
                      <a:pt x="127" y="34"/>
                    </a:lnTo>
                    <a:lnTo>
                      <a:pt x="136" y="23"/>
                    </a:lnTo>
                    <a:lnTo>
                      <a:pt x="146" y="27"/>
                    </a:lnTo>
                    <a:lnTo>
                      <a:pt x="153" y="29"/>
                    </a:lnTo>
                    <a:lnTo>
                      <a:pt x="158" y="31"/>
                    </a:lnTo>
                    <a:lnTo>
                      <a:pt x="163" y="31"/>
                    </a:lnTo>
                    <a:lnTo>
                      <a:pt x="166" y="27"/>
                    </a:lnTo>
                    <a:lnTo>
                      <a:pt x="173" y="26"/>
                    </a:lnTo>
                    <a:lnTo>
                      <a:pt x="183" y="18"/>
                    </a:lnTo>
                    <a:lnTo>
                      <a:pt x="187" y="18"/>
                    </a:lnTo>
                    <a:lnTo>
                      <a:pt x="186" y="13"/>
                    </a:lnTo>
                    <a:lnTo>
                      <a:pt x="195" y="9"/>
                    </a:lnTo>
                    <a:lnTo>
                      <a:pt x="205" y="1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3000256" y="1208082"/>
              <a:ext cx="866086" cy="818775"/>
              <a:chOff x="5774303" y="1914536"/>
              <a:chExt cx="1687759" cy="1595561"/>
            </a:xfrm>
          </p:grpSpPr>
          <p:sp>
            <p:nvSpPr>
              <p:cNvPr id="61" name="Freeform 90"/>
              <p:cNvSpPr>
                <a:spLocks/>
              </p:cNvSpPr>
              <p:nvPr/>
            </p:nvSpPr>
            <p:spPr bwMode="auto">
              <a:xfrm>
                <a:off x="5774303" y="2844213"/>
                <a:ext cx="1271582" cy="665884"/>
              </a:xfrm>
              <a:custGeom>
                <a:avLst/>
                <a:gdLst/>
                <a:ahLst/>
                <a:cxnLst>
                  <a:cxn ang="0">
                    <a:pos x="220" y="3"/>
                  </a:cxn>
                  <a:cxn ang="0">
                    <a:pos x="250" y="42"/>
                  </a:cxn>
                  <a:cxn ang="0">
                    <a:pos x="298" y="49"/>
                  </a:cxn>
                  <a:cxn ang="0">
                    <a:pos x="342" y="66"/>
                  </a:cxn>
                  <a:cxn ang="0">
                    <a:pos x="404" y="70"/>
                  </a:cxn>
                  <a:cxn ang="0">
                    <a:pos x="431" y="69"/>
                  </a:cxn>
                  <a:cxn ang="0">
                    <a:pos x="469" y="80"/>
                  </a:cxn>
                  <a:cxn ang="0">
                    <a:pos x="505" y="67"/>
                  </a:cxn>
                  <a:cxn ang="0">
                    <a:pos x="563" y="74"/>
                  </a:cxn>
                  <a:cxn ang="0">
                    <a:pos x="604" y="70"/>
                  </a:cxn>
                  <a:cxn ang="0">
                    <a:pos x="667" y="84"/>
                  </a:cxn>
                  <a:cxn ang="0">
                    <a:pos x="719" y="66"/>
                  </a:cxn>
                  <a:cxn ang="0">
                    <a:pos x="797" y="59"/>
                  </a:cxn>
                  <a:cxn ang="0">
                    <a:pos x="822" y="78"/>
                  </a:cxn>
                  <a:cxn ang="0">
                    <a:pos x="855" y="75"/>
                  </a:cxn>
                  <a:cxn ang="0">
                    <a:pos x="880" y="117"/>
                  </a:cxn>
                  <a:cxn ang="0">
                    <a:pos x="861" y="114"/>
                  </a:cxn>
                  <a:cxn ang="0">
                    <a:pos x="860" y="189"/>
                  </a:cxn>
                  <a:cxn ang="0">
                    <a:pos x="903" y="358"/>
                  </a:cxn>
                  <a:cxn ang="0">
                    <a:pos x="975" y="429"/>
                  </a:cxn>
                  <a:cxn ang="0">
                    <a:pos x="984" y="468"/>
                  </a:cxn>
                  <a:cxn ang="0">
                    <a:pos x="954" y="488"/>
                  </a:cxn>
                  <a:cxn ang="0">
                    <a:pos x="936" y="474"/>
                  </a:cxn>
                  <a:cxn ang="0">
                    <a:pos x="927" y="446"/>
                  </a:cxn>
                  <a:cxn ang="0">
                    <a:pos x="895" y="440"/>
                  </a:cxn>
                  <a:cxn ang="0">
                    <a:pos x="859" y="450"/>
                  </a:cxn>
                  <a:cxn ang="0">
                    <a:pos x="830" y="451"/>
                  </a:cxn>
                  <a:cxn ang="0">
                    <a:pos x="814" y="494"/>
                  </a:cxn>
                  <a:cxn ang="0">
                    <a:pos x="779" y="512"/>
                  </a:cxn>
                  <a:cxn ang="0">
                    <a:pos x="729" y="488"/>
                  </a:cxn>
                  <a:cxn ang="0">
                    <a:pos x="684" y="426"/>
                  </a:cxn>
                  <a:cxn ang="0">
                    <a:pos x="712" y="379"/>
                  </a:cxn>
                  <a:cxn ang="0">
                    <a:pos x="671" y="375"/>
                  </a:cxn>
                  <a:cxn ang="0">
                    <a:pos x="639" y="357"/>
                  </a:cxn>
                  <a:cxn ang="0">
                    <a:pos x="596" y="350"/>
                  </a:cxn>
                  <a:cxn ang="0">
                    <a:pos x="576" y="385"/>
                  </a:cxn>
                  <a:cxn ang="0">
                    <a:pos x="512" y="388"/>
                  </a:cxn>
                  <a:cxn ang="0">
                    <a:pos x="471" y="387"/>
                  </a:cxn>
                  <a:cxn ang="0">
                    <a:pos x="399" y="371"/>
                  </a:cxn>
                  <a:cxn ang="0">
                    <a:pos x="361" y="351"/>
                  </a:cxn>
                  <a:cxn ang="0">
                    <a:pos x="307" y="316"/>
                  </a:cxn>
                  <a:cxn ang="0">
                    <a:pos x="252" y="294"/>
                  </a:cxn>
                  <a:cxn ang="0">
                    <a:pos x="216" y="252"/>
                  </a:cxn>
                  <a:cxn ang="0">
                    <a:pos x="152" y="282"/>
                  </a:cxn>
                  <a:cxn ang="0">
                    <a:pos x="106" y="262"/>
                  </a:cxn>
                  <a:cxn ang="0">
                    <a:pos x="71" y="260"/>
                  </a:cxn>
                  <a:cxn ang="0">
                    <a:pos x="82" y="217"/>
                  </a:cxn>
                  <a:cxn ang="0">
                    <a:pos x="54" y="203"/>
                  </a:cxn>
                  <a:cxn ang="0">
                    <a:pos x="12" y="201"/>
                  </a:cxn>
                  <a:cxn ang="0">
                    <a:pos x="10" y="158"/>
                  </a:cxn>
                  <a:cxn ang="0">
                    <a:pos x="34" y="147"/>
                  </a:cxn>
                  <a:cxn ang="0">
                    <a:pos x="40" y="100"/>
                  </a:cxn>
                  <a:cxn ang="0">
                    <a:pos x="27" y="80"/>
                  </a:cxn>
                  <a:cxn ang="0">
                    <a:pos x="48" y="46"/>
                  </a:cxn>
                  <a:cxn ang="0">
                    <a:pos x="80" y="15"/>
                  </a:cxn>
                  <a:cxn ang="0">
                    <a:pos x="99" y="3"/>
                  </a:cxn>
                  <a:cxn ang="0">
                    <a:pos x="132" y="23"/>
                  </a:cxn>
                  <a:cxn ang="0">
                    <a:pos x="174" y="24"/>
                  </a:cxn>
                  <a:cxn ang="0">
                    <a:pos x="193" y="3"/>
                  </a:cxn>
                </a:cxnLst>
                <a:rect l="0" t="0" r="r" b="b"/>
                <a:pathLst>
                  <a:path w="993" h="520">
                    <a:moveTo>
                      <a:pt x="197" y="0"/>
                    </a:moveTo>
                    <a:lnTo>
                      <a:pt x="204" y="3"/>
                    </a:lnTo>
                    <a:lnTo>
                      <a:pt x="203" y="11"/>
                    </a:lnTo>
                    <a:lnTo>
                      <a:pt x="201" y="15"/>
                    </a:lnTo>
                    <a:lnTo>
                      <a:pt x="208" y="11"/>
                    </a:lnTo>
                    <a:lnTo>
                      <a:pt x="216" y="4"/>
                    </a:lnTo>
                    <a:lnTo>
                      <a:pt x="216" y="3"/>
                    </a:lnTo>
                    <a:lnTo>
                      <a:pt x="220" y="3"/>
                    </a:lnTo>
                    <a:lnTo>
                      <a:pt x="229" y="12"/>
                    </a:lnTo>
                    <a:lnTo>
                      <a:pt x="233" y="20"/>
                    </a:lnTo>
                    <a:lnTo>
                      <a:pt x="230" y="25"/>
                    </a:lnTo>
                    <a:lnTo>
                      <a:pt x="235" y="27"/>
                    </a:lnTo>
                    <a:lnTo>
                      <a:pt x="238" y="33"/>
                    </a:lnTo>
                    <a:lnTo>
                      <a:pt x="238" y="36"/>
                    </a:lnTo>
                    <a:lnTo>
                      <a:pt x="247" y="34"/>
                    </a:lnTo>
                    <a:lnTo>
                      <a:pt x="250" y="42"/>
                    </a:lnTo>
                    <a:lnTo>
                      <a:pt x="257" y="42"/>
                    </a:lnTo>
                    <a:lnTo>
                      <a:pt x="260" y="41"/>
                    </a:lnTo>
                    <a:lnTo>
                      <a:pt x="267" y="36"/>
                    </a:lnTo>
                    <a:lnTo>
                      <a:pt x="271" y="36"/>
                    </a:lnTo>
                    <a:lnTo>
                      <a:pt x="274" y="41"/>
                    </a:lnTo>
                    <a:lnTo>
                      <a:pt x="284" y="38"/>
                    </a:lnTo>
                    <a:lnTo>
                      <a:pt x="291" y="44"/>
                    </a:lnTo>
                    <a:lnTo>
                      <a:pt x="298" y="49"/>
                    </a:lnTo>
                    <a:lnTo>
                      <a:pt x="299" y="52"/>
                    </a:lnTo>
                    <a:lnTo>
                      <a:pt x="308" y="54"/>
                    </a:lnTo>
                    <a:lnTo>
                      <a:pt x="310" y="57"/>
                    </a:lnTo>
                    <a:lnTo>
                      <a:pt x="314" y="57"/>
                    </a:lnTo>
                    <a:lnTo>
                      <a:pt x="324" y="65"/>
                    </a:lnTo>
                    <a:lnTo>
                      <a:pt x="335" y="57"/>
                    </a:lnTo>
                    <a:lnTo>
                      <a:pt x="340" y="59"/>
                    </a:lnTo>
                    <a:lnTo>
                      <a:pt x="342" y="66"/>
                    </a:lnTo>
                    <a:lnTo>
                      <a:pt x="348" y="74"/>
                    </a:lnTo>
                    <a:lnTo>
                      <a:pt x="353" y="75"/>
                    </a:lnTo>
                    <a:lnTo>
                      <a:pt x="366" y="80"/>
                    </a:lnTo>
                    <a:lnTo>
                      <a:pt x="371" y="84"/>
                    </a:lnTo>
                    <a:lnTo>
                      <a:pt x="390" y="84"/>
                    </a:lnTo>
                    <a:lnTo>
                      <a:pt x="396" y="80"/>
                    </a:lnTo>
                    <a:lnTo>
                      <a:pt x="400" y="78"/>
                    </a:lnTo>
                    <a:lnTo>
                      <a:pt x="404" y="70"/>
                    </a:lnTo>
                    <a:lnTo>
                      <a:pt x="414" y="57"/>
                    </a:lnTo>
                    <a:lnTo>
                      <a:pt x="418" y="63"/>
                    </a:lnTo>
                    <a:lnTo>
                      <a:pt x="418" y="66"/>
                    </a:lnTo>
                    <a:lnTo>
                      <a:pt x="422" y="59"/>
                    </a:lnTo>
                    <a:lnTo>
                      <a:pt x="425" y="55"/>
                    </a:lnTo>
                    <a:lnTo>
                      <a:pt x="429" y="55"/>
                    </a:lnTo>
                    <a:lnTo>
                      <a:pt x="433" y="66"/>
                    </a:lnTo>
                    <a:lnTo>
                      <a:pt x="431" y="69"/>
                    </a:lnTo>
                    <a:lnTo>
                      <a:pt x="439" y="74"/>
                    </a:lnTo>
                    <a:lnTo>
                      <a:pt x="448" y="75"/>
                    </a:lnTo>
                    <a:lnTo>
                      <a:pt x="450" y="76"/>
                    </a:lnTo>
                    <a:lnTo>
                      <a:pt x="454" y="75"/>
                    </a:lnTo>
                    <a:lnTo>
                      <a:pt x="460" y="78"/>
                    </a:lnTo>
                    <a:lnTo>
                      <a:pt x="465" y="78"/>
                    </a:lnTo>
                    <a:lnTo>
                      <a:pt x="468" y="80"/>
                    </a:lnTo>
                    <a:lnTo>
                      <a:pt x="469" y="80"/>
                    </a:lnTo>
                    <a:lnTo>
                      <a:pt x="469" y="83"/>
                    </a:lnTo>
                    <a:lnTo>
                      <a:pt x="474" y="80"/>
                    </a:lnTo>
                    <a:lnTo>
                      <a:pt x="472" y="84"/>
                    </a:lnTo>
                    <a:lnTo>
                      <a:pt x="480" y="79"/>
                    </a:lnTo>
                    <a:lnTo>
                      <a:pt x="489" y="79"/>
                    </a:lnTo>
                    <a:lnTo>
                      <a:pt x="490" y="76"/>
                    </a:lnTo>
                    <a:lnTo>
                      <a:pt x="497" y="74"/>
                    </a:lnTo>
                    <a:lnTo>
                      <a:pt x="505" y="67"/>
                    </a:lnTo>
                    <a:lnTo>
                      <a:pt x="511" y="69"/>
                    </a:lnTo>
                    <a:lnTo>
                      <a:pt x="520" y="70"/>
                    </a:lnTo>
                    <a:lnTo>
                      <a:pt x="523" y="66"/>
                    </a:lnTo>
                    <a:lnTo>
                      <a:pt x="529" y="66"/>
                    </a:lnTo>
                    <a:lnTo>
                      <a:pt x="537" y="70"/>
                    </a:lnTo>
                    <a:lnTo>
                      <a:pt x="545" y="76"/>
                    </a:lnTo>
                    <a:lnTo>
                      <a:pt x="548" y="74"/>
                    </a:lnTo>
                    <a:lnTo>
                      <a:pt x="563" y="74"/>
                    </a:lnTo>
                    <a:lnTo>
                      <a:pt x="573" y="70"/>
                    </a:lnTo>
                    <a:lnTo>
                      <a:pt x="579" y="74"/>
                    </a:lnTo>
                    <a:lnTo>
                      <a:pt x="583" y="67"/>
                    </a:lnTo>
                    <a:lnTo>
                      <a:pt x="588" y="67"/>
                    </a:lnTo>
                    <a:lnTo>
                      <a:pt x="588" y="66"/>
                    </a:lnTo>
                    <a:lnTo>
                      <a:pt x="591" y="67"/>
                    </a:lnTo>
                    <a:lnTo>
                      <a:pt x="595" y="66"/>
                    </a:lnTo>
                    <a:lnTo>
                      <a:pt x="604" y="70"/>
                    </a:lnTo>
                    <a:lnTo>
                      <a:pt x="608" y="67"/>
                    </a:lnTo>
                    <a:lnTo>
                      <a:pt x="614" y="69"/>
                    </a:lnTo>
                    <a:lnTo>
                      <a:pt x="622" y="70"/>
                    </a:lnTo>
                    <a:lnTo>
                      <a:pt x="622" y="78"/>
                    </a:lnTo>
                    <a:lnTo>
                      <a:pt x="633" y="75"/>
                    </a:lnTo>
                    <a:lnTo>
                      <a:pt x="650" y="75"/>
                    </a:lnTo>
                    <a:lnTo>
                      <a:pt x="656" y="78"/>
                    </a:lnTo>
                    <a:lnTo>
                      <a:pt x="667" y="84"/>
                    </a:lnTo>
                    <a:lnTo>
                      <a:pt x="668" y="92"/>
                    </a:lnTo>
                    <a:lnTo>
                      <a:pt x="678" y="92"/>
                    </a:lnTo>
                    <a:lnTo>
                      <a:pt x="686" y="86"/>
                    </a:lnTo>
                    <a:lnTo>
                      <a:pt x="706" y="78"/>
                    </a:lnTo>
                    <a:lnTo>
                      <a:pt x="710" y="76"/>
                    </a:lnTo>
                    <a:lnTo>
                      <a:pt x="710" y="70"/>
                    </a:lnTo>
                    <a:lnTo>
                      <a:pt x="711" y="67"/>
                    </a:lnTo>
                    <a:lnTo>
                      <a:pt x="719" y="66"/>
                    </a:lnTo>
                    <a:lnTo>
                      <a:pt x="727" y="59"/>
                    </a:lnTo>
                    <a:lnTo>
                      <a:pt x="737" y="62"/>
                    </a:lnTo>
                    <a:lnTo>
                      <a:pt x="740" y="62"/>
                    </a:lnTo>
                    <a:lnTo>
                      <a:pt x="762" y="59"/>
                    </a:lnTo>
                    <a:lnTo>
                      <a:pt x="773" y="55"/>
                    </a:lnTo>
                    <a:lnTo>
                      <a:pt x="779" y="57"/>
                    </a:lnTo>
                    <a:lnTo>
                      <a:pt x="787" y="59"/>
                    </a:lnTo>
                    <a:lnTo>
                      <a:pt x="797" y="59"/>
                    </a:lnTo>
                    <a:lnTo>
                      <a:pt x="800" y="63"/>
                    </a:lnTo>
                    <a:lnTo>
                      <a:pt x="804" y="62"/>
                    </a:lnTo>
                    <a:lnTo>
                      <a:pt x="807" y="63"/>
                    </a:lnTo>
                    <a:lnTo>
                      <a:pt x="810" y="62"/>
                    </a:lnTo>
                    <a:lnTo>
                      <a:pt x="810" y="66"/>
                    </a:lnTo>
                    <a:lnTo>
                      <a:pt x="814" y="67"/>
                    </a:lnTo>
                    <a:lnTo>
                      <a:pt x="814" y="72"/>
                    </a:lnTo>
                    <a:lnTo>
                      <a:pt x="822" y="78"/>
                    </a:lnTo>
                    <a:lnTo>
                      <a:pt x="827" y="76"/>
                    </a:lnTo>
                    <a:lnTo>
                      <a:pt x="830" y="74"/>
                    </a:lnTo>
                    <a:lnTo>
                      <a:pt x="835" y="79"/>
                    </a:lnTo>
                    <a:lnTo>
                      <a:pt x="846" y="79"/>
                    </a:lnTo>
                    <a:lnTo>
                      <a:pt x="851" y="75"/>
                    </a:lnTo>
                    <a:lnTo>
                      <a:pt x="854" y="74"/>
                    </a:lnTo>
                    <a:lnTo>
                      <a:pt x="855" y="72"/>
                    </a:lnTo>
                    <a:lnTo>
                      <a:pt x="855" y="75"/>
                    </a:lnTo>
                    <a:lnTo>
                      <a:pt x="860" y="72"/>
                    </a:lnTo>
                    <a:lnTo>
                      <a:pt x="864" y="78"/>
                    </a:lnTo>
                    <a:lnTo>
                      <a:pt x="861" y="86"/>
                    </a:lnTo>
                    <a:lnTo>
                      <a:pt x="863" y="92"/>
                    </a:lnTo>
                    <a:lnTo>
                      <a:pt x="861" y="99"/>
                    </a:lnTo>
                    <a:lnTo>
                      <a:pt x="865" y="105"/>
                    </a:lnTo>
                    <a:lnTo>
                      <a:pt x="878" y="107"/>
                    </a:lnTo>
                    <a:lnTo>
                      <a:pt x="880" y="117"/>
                    </a:lnTo>
                    <a:lnTo>
                      <a:pt x="893" y="129"/>
                    </a:lnTo>
                    <a:lnTo>
                      <a:pt x="881" y="125"/>
                    </a:lnTo>
                    <a:lnTo>
                      <a:pt x="884" y="125"/>
                    </a:lnTo>
                    <a:lnTo>
                      <a:pt x="880" y="118"/>
                    </a:lnTo>
                    <a:lnTo>
                      <a:pt x="876" y="109"/>
                    </a:lnTo>
                    <a:lnTo>
                      <a:pt x="868" y="107"/>
                    </a:lnTo>
                    <a:lnTo>
                      <a:pt x="861" y="109"/>
                    </a:lnTo>
                    <a:lnTo>
                      <a:pt x="861" y="114"/>
                    </a:lnTo>
                    <a:lnTo>
                      <a:pt x="854" y="120"/>
                    </a:lnTo>
                    <a:lnTo>
                      <a:pt x="861" y="117"/>
                    </a:lnTo>
                    <a:lnTo>
                      <a:pt x="861" y="118"/>
                    </a:lnTo>
                    <a:lnTo>
                      <a:pt x="852" y="141"/>
                    </a:lnTo>
                    <a:lnTo>
                      <a:pt x="851" y="171"/>
                    </a:lnTo>
                    <a:lnTo>
                      <a:pt x="856" y="190"/>
                    </a:lnTo>
                    <a:lnTo>
                      <a:pt x="859" y="192"/>
                    </a:lnTo>
                    <a:lnTo>
                      <a:pt x="860" y="189"/>
                    </a:lnTo>
                    <a:lnTo>
                      <a:pt x="863" y="197"/>
                    </a:lnTo>
                    <a:lnTo>
                      <a:pt x="861" y="240"/>
                    </a:lnTo>
                    <a:lnTo>
                      <a:pt x="868" y="261"/>
                    </a:lnTo>
                    <a:lnTo>
                      <a:pt x="872" y="273"/>
                    </a:lnTo>
                    <a:lnTo>
                      <a:pt x="873" y="290"/>
                    </a:lnTo>
                    <a:lnTo>
                      <a:pt x="881" y="312"/>
                    </a:lnTo>
                    <a:lnTo>
                      <a:pt x="890" y="341"/>
                    </a:lnTo>
                    <a:lnTo>
                      <a:pt x="903" y="358"/>
                    </a:lnTo>
                    <a:lnTo>
                      <a:pt x="906" y="361"/>
                    </a:lnTo>
                    <a:lnTo>
                      <a:pt x="906" y="362"/>
                    </a:lnTo>
                    <a:lnTo>
                      <a:pt x="907" y="363"/>
                    </a:lnTo>
                    <a:lnTo>
                      <a:pt x="923" y="382"/>
                    </a:lnTo>
                    <a:lnTo>
                      <a:pt x="940" y="396"/>
                    </a:lnTo>
                    <a:lnTo>
                      <a:pt x="944" y="395"/>
                    </a:lnTo>
                    <a:lnTo>
                      <a:pt x="958" y="414"/>
                    </a:lnTo>
                    <a:lnTo>
                      <a:pt x="975" y="429"/>
                    </a:lnTo>
                    <a:lnTo>
                      <a:pt x="984" y="434"/>
                    </a:lnTo>
                    <a:lnTo>
                      <a:pt x="992" y="435"/>
                    </a:lnTo>
                    <a:lnTo>
                      <a:pt x="993" y="435"/>
                    </a:lnTo>
                    <a:lnTo>
                      <a:pt x="991" y="446"/>
                    </a:lnTo>
                    <a:lnTo>
                      <a:pt x="987" y="450"/>
                    </a:lnTo>
                    <a:lnTo>
                      <a:pt x="987" y="456"/>
                    </a:lnTo>
                    <a:lnTo>
                      <a:pt x="988" y="464"/>
                    </a:lnTo>
                    <a:lnTo>
                      <a:pt x="984" y="468"/>
                    </a:lnTo>
                    <a:lnTo>
                      <a:pt x="988" y="471"/>
                    </a:lnTo>
                    <a:lnTo>
                      <a:pt x="987" y="472"/>
                    </a:lnTo>
                    <a:lnTo>
                      <a:pt x="984" y="476"/>
                    </a:lnTo>
                    <a:lnTo>
                      <a:pt x="978" y="478"/>
                    </a:lnTo>
                    <a:lnTo>
                      <a:pt x="974" y="478"/>
                    </a:lnTo>
                    <a:lnTo>
                      <a:pt x="974" y="489"/>
                    </a:lnTo>
                    <a:lnTo>
                      <a:pt x="956" y="489"/>
                    </a:lnTo>
                    <a:lnTo>
                      <a:pt x="954" y="488"/>
                    </a:lnTo>
                    <a:lnTo>
                      <a:pt x="956" y="481"/>
                    </a:lnTo>
                    <a:lnTo>
                      <a:pt x="952" y="481"/>
                    </a:lnTo>
                    <a:lnTo>
                      <a:pt x="952" y="474"/>
                    </a:lnTo>
                    <a:lnTo>
                      <a:pt x="946" y="474"/>
                    </a:lnTo>
                    <a:lnTo>
                      <a:pt x="946" y="465"/>
                    </a:lnTo>
                    <a:lnTo>
                      <a:pt x="942" y="467"/>
                    </a:lnTo>
                    <a:lnTo>
                      <a:pt x="940" y="472"/>
                    </a:lnTo>
                    <a:lnTo>
                      <a:pt x="936" y="474"/>
                    </a:lnTo>
                    <a:lnTo>
                      <a:pt x="933" y="474"/>
                    </a:lnTo>
                    <a:lnTo>
                      <a:pt x="931" y="469"/>
                    </a:lnTo>
                    <a:lnTo>
                      <a:pt x="932" y="468"/>
                    </a:lnTo>
                    <a:lnTo>
                      <a:pt x="932" y="461"/>
                    </a:lnTo>
                    <a:lnTo>
                      <a:pt x="931" y="461"/>
                    </a:lnTo>
                    <a:lnTo>
                      <a:pt x="920" y="455"/>
                    </a:lnTo>
                    <a:lnTo>
                      <a:pt x="923" y="454"/>
                    </a:lnTo>
                    <a:lnTo>
                      <a:pt x="927" y="446"/>
                    </a:lnTo>
                    <a:lnTo>
                      <a:pt x="924" y="439"/>
                    </a:lnTo>
                    <a:lnTo>
                      <a:pt x="925" y="434"/>
                    </a:lnTo>
                    <a:lnTo>
                      <a:pt x="925" y="427"/>
                    </a:lnTo>
                    <a:lnTo>
                      <a:pt x="910" y="435"/>
                    </a:lnTo>
                    <a:lnTo>
                      <a:pt x="905" y="439"/>
                    </a:lnTo>
                    <a:lnTo>
                      <a:pt x="901" y="438"/>
                    </a:lnTo>
                    <a:lnTo>
                      <a:pt x="899" y="440"/>
                    </a:lnTo>
                    <a:lnTo>
                      <a:pt x="895" y="440"/>
                    </a:lnTo>
                    <a:lnTo>
                      <a:pt x="894" y="438"/>
                    </a:lnTo>
                    <a:lnTo>
                      <a:pt x="886" y="438"/>
                    </a:lnTo>
                    <a:lnTo>
                      <a:pt x="881" y="443"/>
                    </a:lnTo>
                    <a:lnTo>
                      <a:pt x="880" y="440"/>
                    </a:lnTo>
                    <a:lnTo>
                      <a:pt x="873" y="438"/>
                    </a:lnTo>
                    <a:lnTo>
                      <a:pt x="871" y="444"/>
                    </a:lnTo>
                    <a:lnTo>
                      <a:pt x="864" y="450"/>
                    </a:lnTo>
                    <a:lnTo>
                      <a:pt x="859" y="450"/>
                    </a:lnTo>
                    <a:lnTo>
                      <a:pt x="854" y="454"/>
                    </a:lnTo>
                    <a:lnTo>
                      <a:pt x="854" y="456"/>
                    </a:lnTo>
                    <a:lnTo>
                      <a:pt x="848" y="455"/>
                    </a:lnTo>
                    <a:lnTo>
                      <a:pt x="844" y="455"/>
                    </a:lnTo>
                    <a:lnTo>
                      <a:pt x="844" y="457"/>
                    </a:lnTo>
                    <a:lnTo>
                      <a:pt x="839" y="456"/>
                    </a:lnTo>
                    <a:lnTo>
                      <a:pt x="838" y="455"/>
                    </a:lnTo>
                    <a:lnTo>
                      <a:pt x="830" y="451"/>
                    </a:lnTo>
                    <a:lnTo>
                      <a:pt x="829" y="451"/>
                    </a:lnTo>
                    <a:lnTo>
                      <a:pt x="827" y="459"/>
                    </a:lnTo>
                    <a:lnTo>
                      <a:pt x="830" y="461"/>
                    </a:lnTo>
                    <a:lnTo>
                      <a:pt x="827" y="469"/>
                    </a:lnTo>
                    <a:lnTo>
                      <a:pt x="822" y="476"/>
                    </a:lnTo>
                    <a:lnTo>
                      <a:pt x="821" y="480"/>
                    </a:lnTo>
                    <a:lnTo>
                      <a:pt x="823" y="486"/>
                    </a:lnTo>
                    <a:lnTo>
                      <a:pt x="814" y="494"/>
                    </a:lnTo>
                    <a:lnTo>
                      <a:pt x="814" y="499"/>
                    </a:lnTo>
                    <a:lnTo>
                      <a:pt x="810" y="502"/>
                    </a:lnTo>
                    <a:lnTo>
                      <a:pt x="809" y="511"/>
                    </a:lnTo>
                    <a:lnTo>
                      <a:pt x="812" y="516"/>
                    </a:lnTo>
                    <a:lnTo>
                      <a:pt x="803" y="520"/>
                    </a:lnTo>
                    <a:lnTo>
                      <a:pt x="800" y="518"/>
                    </a:lnTo>
                    <a:lnTo>
                      <a:pt x="787" y="512"/>
                    </a:lnTo>
                    <a:lnTo>
                      <a:pt x="779" y="512"/>
                    </a:lnTo>
                    <a:lnTo>
                      <a:pt x="769" y="505"/>
                    </a:lnTo>
                    <a:lnTo>
                      <a:pt x="759" y="499"/>
                    </a:lnTo>
                    <a:lnTo>
                      <a:pt x="759" y="495"/>
                    </a:lnTo>
                    <a:lnTo>
                      <a:pt x="756" y="495"/>
                    </a:lnTo>
                    <a:lnTo>
                      <a:pt x="748" y="494"/>
                    </a:lnTo>
                    <a:lnTo>
                      <a:pt x="740" y="495"/>
                    </a:lnTo>
                    <a:lnTo>
                      <a:pt x="739" y="495"/>
                    </a:lnTo>
                    <a:lnTo>
                      <a:pt x="729" y="488"/>
                    </a:lnTo>
                    <a:lnTo>
                      <a:pt x="724" y="481"/>
                    </a:lnTo>
                    <a:lnTo>
                      <a:pt x="716" y="478"/>
                    </a:lnTo>
                    <a:lnTo>
                      <a:pt x="702" y="469"/>
                    </a:lnTo>
                    <a:lnTo>
                      <a:pt x="702" y="454"/>
                    </a:lnTo>
                    <a:lnTo>
                      <a:pt x="694" y="447"/>
                    </a:lnTo>
                    <a:lnTo>
                      <a:pt x="697" y="440"/>
                    </a:lnTo>
                    <a:lnTo>
                      <a:pt x="688" y="434"/>
                    </a:lnTo>
                    <a:lnTo>
                      <a:pt x="684" y="426"/>
                    </a:lnTo>
                    <a:lnTo>
                      <a:pt x="685" y="423"/>
                    </a:lnTo>
                    <a:lnTo>
                      <a:pt x="688" y="423"/>
                    </a:lnTo>
                    <a:lnTo>
                      <a:pt x="686" y="417"/>
                    </a:lnTo>
                    <a:lnTo>
                      <a:pt x="694" y="416"/>
                    </a:lnTo>
                    <a:lnTo>
                      <a:pt x="698" y="406"/>
                    </a:lnTo>
                    <a:lnTo>
                      <a:pt x="707" y="393"/>
                    </a:lnTo>
                    <a:lnTo>
                      <a:pt x="712" y="382"/>
                    </a:lnTo>
                    <a:lnTo>
                      <a:pt x="712" y="379"/>
                    </a:lnTo>
                    <a:lnTo>
                      <a:pt x="711" y="378"/>
                    </a:lnTo>
                    <a:lnTo>
                      <a:pt x="695" y="378"/>
                    </a:lnTo>
                    <a:lnTo>
                      <a:pt x="688" y="384"/>
                    </a:lnTo>
                    <a:lnTo>
                      <a:pt x="684" y="385"/>
                    </a:lnTo>
                    <a:lnTo>
                      <a:pt x="676" y="379"/>
                    </a:lnTo>
                    <a:lnTo>
                      <a:pt x="667" y="383"/>
                    </a:lnTo>
                    <a:lnTo>
                      <a:pt x="667" y="382"/>
                    </a:lnTo>
                    <a:lnTo>
                      <a:pt x="671" y="375"/>
                    </a:lnTo>
                    <a:lnTo>
                      <a:pt x="676" y="371"/>
                    </a:lnTo>
                    <a:lnTo>
                      <a:pt x="674" y="366"/>
                    </a:lnTo>
                    <a:lnTo>
                      <a:pt x="673" y="364"/>
                    </a:lnTo>
                    <a:lnTo>
                      <a:pt x="659" y="362"/>
                    </a:lnTo>
                    <a:lnTo>
                      <a:pt x="656" y="366"/>
                    </a:lnTo>
                    <a:lnTo>
                      <a:pt x="650" y="364"/>
                    </a:lnTo>
                    <a:lnTo>
                      <a:pt x="648" y="366"/>
                    </a:lnTo>
                    <a:lnTo>
                      <a:pt x="639" y="357"/>
                    </a:lnTo>
                    <a:lnTo>
                      <a:pt x="633" y="353"/>
                    </a:lnTo>
                    <a:lnTo>
                      <a:pt x="629" y="351"/>
                    </a:lnTo>
                    <a:lnTo>
                      <a:pt x="630" y="345"/>
                    </a:lnTo>
                    <a:lnTo>
                      <a:pt x="622" y="336"/>
                    </a:lnTo>
                    <a:lnTo>
                      <a:pt x="612" y="345"/>
                    </a:lnTo>
                    <a:lnTo>
                      <a:pt x="612" y="347"/>
                    </a:lnTo>
                    <a:lnTo>
                      <a:pt x="605" y="347"/>
                    </a:lnTo>
                    <a:lnTo>
                      <a:pt x="596" y="350"/>
                    </a:lnTo>
                    <a:lnTo>
                      <a:pt x="593" y="355"/>
                    </a:lnTo>
                    <a:lnTo>
                      <a:pt x="586" y="361"/>
                    </a:lnTo>
                    <a:lnTo>
                      <a:pt x="583" y="364"/>
                    </a:lnTo>
                    <a:lnTo>
                      <a:pt x="579" y="364"/>
                    </a:lnTo>
                    <a:lnTo>
                      <a:pt x="558" y="367"/>
                    </a:lnTo>
                    <a:lnTo>
                      <a:pt x="563" y="375"/>
                    </a:lnTo>
                    <a:lnTo>
                      <a:pt x="576" y="383"/>
                    </a:lnTo>
                    <a:lnTo>
                      <a:pt x="576" y="385"/>
                    </a:lnTo>
                    <a:lnTo>
                      <a:pt x="573" y="387"/>
                    </a:lnTo>
                    <a:lnTo>
                      <a:pt x="558" y="387"/>
                    </a:lnTo>
                    <a:lnTo>
                      <a:pt x="557" y="385"/>
                    </a:lnTo>
                    <a:lnTo>
                      <a:pt x="540" y="383"/>
                    </a:lnTo>
                    <a:lnTo>
                      <a:pt x="531" y="388"/>
                    </a:lnTo>
                    <a:lnTo>
                      <a:pt x="529" y="389"/>
                    </a:lnTo>
                    <a:lnTo>
                      <a:pt x="516" y="389"/>
                    </a:lnTo>
                    <a:lnTo>
                      <a:pt x="512" y="388"/>
                    </a:lnTo>
                    <a:lnTo>
                      <a:pt x="505" y="384"/>
                    </a:lnTo>
                    <a:lnTo>
                      <a:pt x="507" y="375"/>
                    </a:lnTo>
                    <a:lnTo>
                      <a:pt x="505" y="372"/>
                    </a:lnTo>
                    <a:lnTo>
                      <a:pt x="494" y="384"/>
                    </a:lnTo>
                    <a:lnTo>
                      <a:pt x="481" y="400"/>
                    </a:lnTo>
                    <a:lnTo>
                      <a:pt x="476" y="400"/>
                    </a:lnTo>
                    <a:lnTo>
                      <a:pt x="476" y="395"/>
                    </a:lnTo>
                    <a:lnTo>
                      <a:pt x="471" y="387"/>
                    </a:lnTo>
                    <a:lnTo>
                      <a:pt x="463" y="387"/>
                    </a:lnTo>
                    <a:lnTo>
                      <a:pt x="459" y="383"/>
                    </a:lnTo>
                    <a:lnTo>
                      <a:pt x="452" y="382"/>
                    </a:lnTo>
                    <a:lnTo>
                      <a:pt x="442" y="375"/>
                    </a:lnTo>
                    <a:lnTo>
                      <a:pt x="435" y="367"/>
                    </a:lnTo>
                    <a:lnTo>
                      <a:pt x="422" y="366"/>
                    </a:lnTo>
                    <a:lnTo>
                      <a:pt x="404" y="366"/>
                    </a:lnTo>
                    <a:lnTo>
                      <a:pt x="399" y="371"/>
                    </a:lnTo>
                    <a:lnTo>
                      <a:pt x="399" y="379"/>
                    </a:lnTo>
                    <a:lnTo>
                      <a:pt x="387" y="379"/>
                    </a:lnTo>
                    <a:lnTo>
                      <a:pt x="387" y="376"/>
                    </a:lnTo>
                    <a:lnTo>
                      <a:pt x="371" y="366"/>
                    </a:lnTo>
                    <a:lnTo>
                      <a:pt x="370" y="363"/>
                    </a:lnTo>
                    <a:lnTo>
                      <a:pt x="370" y="358"/>
                    </a:lnTo>
                    <a:lnTo>
                      <a:pt x="366" y="354"/>
                    </a:lnTo>
                    <a:lnTo>
                      <a:pt x="361" y="351"/>
                    </a:lnTo>
                    <a:lnTo>
                      <a:pt x="362" y="344"/>
                    </a:lnTo>
                    <a:lnTo>
                      <a:pt x="356" y="340"/>
                    </a:lnTo>
                    <a:lnTo>
                      <a:pt x="346" y="340"/>
                    </a:lnTo>
                    <a:lnTo>
                      <a:pt x="340" y="336"/>
                    </a:lnTo>
                    <a:lnTo>
                      <a:pt x="337" y="332"/>
                    </a:lnTo>
                    <a:lnTo>
                      <a:pt x="329" y="325"/>
                    </a:lnTo>
                    <a:lnTo>
                      <a:pt x="322" y="323"/>
                    </a:lnTo>
                    <a:lnTo>
                      <a:pt x="307" y="316"/>
                    </a:lnTo>
                    <a:lnTo>
                      <a:pt x="295" y="324"/>
                    </a:lnTo>
                    <a:lnTo>
                      <a:pt x="289" y="315"/>
                    </a:lnTo>
                    <a:lnTo>
                      <a:pt x="285" y="311"/>
                    </a:lnTo>
                    <a:lnTo>
                      <a:pt x="280" y="307"/>
                    </a:lnTo>
                    <a:lnTo>
                      <a:pt x="277" y="304"/>
                    </a:lnTo>
                    <a:lnTo>
                      <a:pt x="269" y="299"/>
                    </a:lnTo>
                    <a:lnTo>
                      <a:pt x="264" y="292"/>
                    </a:lnTo>
                    <a:lnTo>
                      <a:pt x="252" y="294"/>
                    </a:lnTo>
                    <a:lnTo>
                      <a:pt x="246" y="291"/>
                    </a:lnTo>
                    <a:lnTo>
                      <a:pt x="238" y="285"/>
                    </a:lnTo>
                    <a:lnTo>
                      <a:pt x="227" y="281"/>
                    </a:lnTo>
                    <a:lnTo>
                      <a:pt x="220" y="273"/>
                    </a:lnTo>
                    <a:lnTo>
                      <a:pt x="225" y="261"/>
                    </a:lnTo>
                    <a:lnTo>
                      <a:pt x="220" y="258"/>
                    </a:lnTo>
                    <a:lnTo>
                      <a:pt x="216" y="254"/>
                    </a:lnTo>
                    <a:lnTo>
                      <a:pt x="216" y="252"/>
                    </a:lnTo>
                    <a:lnTo>
                      <a:pt x="201" y="248"/>
                    </a:lnTo>
                    <a:lnTo>
                      <a:pt x="195" y="248"/>
                    </a:lnTo>
                    <a:lnTo>
                      <a:pt x="174" y="249"/>
                    </a:lnTo>
                    <a:lnTo>
                      <a:pt x="173" y="254"/>
                    </a:lnTo>
                    <a:lnTo>
                      <a:pt x="156" y="273"/>
                    </a:lnTo>
                    <a:lnTo>
                      <a:pt x="156" y="279"/>
                    </a:lnTo>
                    <a:lnTo>
                      <a:pt x="153" y="279"/>
                    </a:lnTo>
                    <a:lnTo>
                      <a:pt x="152" y="282"/>
                    </a:lnTo>
                    <a:lnTo>
                      <a:pt x="146" y="282"/>
                    </a:lnTo>
                    <a:lnTo>
                      <a:pt x="136" y="286"/>
                    </a:lnTo>
                    <a:lnTo>
                      <a:pt x="133" y="286"/>
                    </a:lnTo>
                    <a:lnTo>
                      <a:pt x="127" y="270"/>
                    </a:lnTo>
                    <a:lnTo>
                      <a:pt x="119" y="268"/>
                    </a:lnTo>
                    <a:lnTo>
                      <a:pt x="114" y="261"/>
                    </a:lnTo>
                    <a:lnTo>
                      <a:pt x="106" y="264"/>
                    </a:lnTo>
                    <a:lnTo>
                      <a:pt x="106" y="262"/>
                    </a:lnTo>
                    <a:lnTo>
                      <a:pt x="101" y="261"/>
                    </a:lnTo>
                    <a:lnTo>
                      <a:pt x="99" y="264"/>
                    </a:lnTo>
                    <a:lnTo>
                      <a:pt x="84" y="265"/>
                    </a:lnTo>
                    <a:lnTo>
                      <a:pt x="78" y="272"/>
                    </a:lnTo>
                    <a:lnTo>
                      <a:pt x="76" y="265"/>
                    </a:lnTo>
                    <a:lnTo>
                      <a:pt x="68" y="269"/>
                    </a:lnTo>
                    <a:lnTo>
                      <a:pt x="65" y="269"/>
                    </a:lnTo>
                    <a:lnTo>
                      <a:pt x="71" y="260"/>
                    </a:lnTo>
                    <a:lnTo>
                      <a:pt x="76" y="245"/>
                    </a:lnTo>
                    <a:lnTo>
                      <a:pt x="76" y="244"/>
                    </a:lnTo>
                    <a:lnTo>
                      <a:pt x="82" y="244"/>
                    </a:lnTo>
                    <a:lnTo>
                      <a:pt x="82" y="237"/>
                    </a:lnTo>
                    <a:lnTo>
                      <a:pt x="85" y="227"/>
                    </a:lnTo>
                    <a:lnTo>
                      <a:pt x="81" y="220"/>
                    </a:lnTo>
                    <a:lnTo>
                      <a:pt x="82" y="218"/>
                    </a:lnTo>
                    <a:lnTo>
                      <a:pt x="82" y="217"/>
                    </a:lnTo>
                    <a:lnTo>
                      <a:pt x="72" y="214"/>
                    </a:lnTo>
                    <a:lnTo>
                      <a:pt x="71" y="210"/>
                    </a:lnTo>
                    <a:lnTo>
                      <a:pt x="68" y="211"/>
                    </a:lnTo>
                    <a:lnTo>
                      <a:pt x="61" y="210"/>
                    </a:lnTo>
                    <a:lnTo>
                      <a:pt x="61" y="203"/>
                    </a:lnTo>
                    <a:lnTo>
                      <a:pt x="57" y="201"/>
                    </a:lnTo>
                    <a:lnTo>
                      <a:pt x="55" y="206"/>
                    </a:lnTo>
                    <a:lnTo>
                      <a:pt x="54" y="203"/>
                    </a:lnTo>
                    <a:lnTo>
                      <a:pt x="51" y="209"/>
                    </a:lnTo>
                    <a:lnTo>
                      <a:pt x="48" y="207"/>
                    </a:lnTo>
                    <a:lnTo>
                      <a:pt x="43" y="210"/>
                    </a:lnTo>
                    <a:lnTo>
                      <a:pt x="31" y="201"/>
                    </a:lnTo>
                    <a:lnTo>
                      <a:pt x="29" y="198"/>
                    </a:lnTo>
                    <a:lnTo>
                      <a:pt x="23" y="197"/>
                    </a:lnTo>
                    <a:lnTo>
                      <a:pt x="23" y="201"/>
                    </a:lnTo>
                    <a:lnTo>
                      <a:pt x="12" y="201"/>
                    </a:lnTo>
                    <a:lnTo>
                      <a:pt x="17" y="197"/>
                    </a:lnTo>
                    <a:lnTo>
                      <a:pt x="13" y="192"/>
                    </a:lnTo>
                    <a:lnTo>
                      <a:pt x="1" y="196"/>
                    </a:lnTo>
                    <a:lnTo>
                      <a:pt x="0" y="181"/>
                    </a:lnTo>
                    <a:lnTo>
                      <a:pt x="3" y="175"/>
                    </a:lnTo>
                    <a:lnTo>
                      <a:pt x="1" y="168"/>
                    </a:lnTo>
                    <a:lnTo>
                      <a:pt x="12" y="169"/>
                    </a:lnTo>
                    <a:lnTo>
                      <a:pt x="10" y="158"/>
                    </a:lnTo>
                    <a:lnTo>
                      <a:pt x="17" y="167"/>
                    </a:lnTo>
                    <a:lnTo>
                      <a:pt x="18" y="171"/>
                    </a:lnTo>
                    <a:lnTo>
                      <a:pt x="29" y="171"/>
                    </a:lnTo>
                    <a:lnTo>
                      <a:pt x="29" y="168"/>
                    </a:lnTo>
                    <a:lnTo>
                      <a:pt x="34" y="167"/>
                    </a:lnTo>
                    <a:lnTo>
                      <a:pt x="31" y="163"/>
                    </a:lnTo>
                    <a:lnTo>
                      <a:pt x="37" y="151"/>
                    </a:lnTo>
                    <a:lnTo>
                      <a:pt x="34" y="147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33" y="130"/>
                    </a:lnTo>
                    <a:lnTo>
                      <a:pt x="34" y="126"/>
                    </a:lnTo>
                    <a:lnTo>
                      <a:pt x="43" y="121"/>
                    </a:lnTo>
                    <a:lnTo>
                      <a:pt x="47" y="118"/>
                    </a:lnTo>
                    <a:lnTo>
                      <a:pt x="44" y="117"/>
                    </a:lnTo>
                    <a:lnTo>
                      <a:pt x="40" y="100"/>
                    </a:lnTo>
                    <a:lnTo>
                      <a:pt x="37" y="99"/>
                    </a:lnTo>
                    <a:lnTo>
                      <a:pt x="33" y="96"/>
                    </a:lnTo>
                    <a:lnTo>
                      <a:pt x="27" y="97"/>
                    </a:lnTo>
                    <a:lnTo>
                      <a:pt x="27" y="93"/>
                    </a:lnTo>
                    <a:lnTo>
                      <a:pt x="22" y="92"/>
                    </a:lnTo>
                    <a:lnTo>
                      <a:pt x="22" y="89"/>
                    </a:lnTo>
                    <a:lnTo>
                      <a:pt x="25" y="86"/>
                    </a:lnTo>
                    <a:lnTo>
                      <a:pt x="27" y="80"/>
                    </a:lnTo>
                    <a:lnTo>
                      <a:pt x="25" y="79"/>
                    </a:lnTo>
                    <a:lnTo>
                      <a:pt x="25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4" y="70"/>
                    </a:lnTo>
                    <a:lnTo>
                      <a:pt x="39" y="65"/>
                    </a:lnTo>
                    <a:lnTo>
                      <a:pt x="42" y="53"/>
                    </a:lnTo>
                    <a:lnTo>
                      <a:pt x="48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52" y="27"/>
                    </a:lnTo>
                    <a:lnTo>
                      <a:pt x="65" y="20"/>
                    </a:lnTo>
                    <a:lnTo>
                      <a:pt x="68" y="16"/>
                    </a:lnTo>
                    <a:lnTo>
                      <a:pt x="80" y="15"/>
                    </a:lnTo>
                    <a:lnTo>
                      <a:pt x="85" y="14"/>
                    </a:lnTo>
                    <a:lnTo>
                      <a:pt x="91" y="23"/>
                    </a:lnTo>
                    <a:lnTo>
                      <a:pt x="93" y="23"/>
                    </a:lnTo>
                    <a:lnTo>
                      <a:pt x="99" y="16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95" y="3"/>
                    </a:lnTo>
                    <a:lnTo>
                      <a:pt x="99" y="3"/>
                    </a:lnTo>
                    <a:lnTo>
                      <a:pt x="105" y="14"/>
                    </a:lnTo>
                    <a:lnTo>
                      <a:pt x="115" y="11"/>
                    </a:lnTo>
                    <a:lnTo>
                      <a:pt x="116" y="2"/>
                    </a:lnTo>
                    <a:lnTo>
                      <a:pt x="122" y="3"/>
                    </a:lnTo>
                    <a:lnTo>
                      <a:pt x="123" y="4"/>
                    </a:lnTo>
                    <a:lnTo>
                      <a:pt x="123" y="12"/>
                    </a:lnTo>
                    <a:lnTo>
                      <a:pt x="122" y="20"/>
                    </a:lnTo>
                    <a:lnTo>
                      <a:pt x="132" y="23"/>
                    </a:lnTo>
                    <a:lnTo>
                      <a:pt x="145" y="28"/>
                    </a:lnTo>
                    <a:lnTo>
                      <a:pt x="157" y="17"/>
                    </a:lnTo>
                    <a:lnTo>
                      <a:pt x="153" y="12"/>
                    </a:lnTo>
                    <a:lnTo>
                      <a:pt x="154" y="11"/>
                    </a:lnTo>
                    <a:lnTo>
                      <a:pt x="156" y="8"/>
                    </a:lnTo>
                    <a:lnTo>
                      <a:pt x="157" y="11"/>
                    </a:lnTo>
                    <a:lnTo>
                      <a:pt x="163" y="17"/>
                    </a:lnTo>
                    <a:lnTo>
                      <a:pt x="174" y="24"/>
                    </a:lnTo>
                    <a:lnTo>
                      <a:pt x="175" y="31"/>
                    </a:lnTo>
                    <a:lnTo>
                      <a:pt x="176" y="23"/>
                    </a:lnTo>
                    <a:lnTo>
                      <a:pt x="180" y="15"/>
                    </a:lnTo>
                    <a:lnTo>
                      <a:pt x="182" y="15"/>
                    </a:lnTo>
                    <a:lnTo>
                      <a:pt x="192" y="24"/>
                    </a:lnTo>
                    <a:lnTo>
                      <a:pt x="196" y="17"/>
                    </a:lnTo>
                    <a:lnTo>
                      <a:pt x="188" y="7"/>
                    </a:lnTo>
                    <a:lnTo>
                      <a:pt x="193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92"/>
              <p:cNvSpPr>
                <a:spLocks/>
              </p:cNvSpPr>
              <p:nvPr/>
            </p:nvSpPr>
            <p:spPr bwMode="auto">
              <a:xfrm>
                <a:off x="6890939" y="2125826"/>
                <a:ext cx="571123" cy="507096"/>
              </a:xfrm>
              <a:custGeom>
                <a:avLst/>
                <a:gdLst/>
                <a:ahLst/>
                <a:cxnLst>
                  <a:cxn ang="0">
                    <a:pos x="144" y="14"/>
                  </a:cxn>
                  <a:cxn ang="0">
                    <a:pos x="216" y="18"/>
                  </a:cxn>
                  <a:cxn ang="0">
                    <a:pos x="268" y="32"/>
                  </a:cxn>
                  <a:cxn ang="0">
                    <a:pos x="304" y="28"/>
                  </a:cxn>
                  <a:cxn ang="0">
                    <a:pos x="348" y="36"/>
                  </a:cxn>
                  <a:cxn ang="0">
                    <a:pos x="388" y="52"/>
                  </a:cxn>
                  <a:cxn ang="0">
                    <a:pos x="372" y="74"/>
                  </a:cxn>
                  <a:cxn ang="0">
                    <a:pos x="335" y="99"/>
                  </a:cxn>
                  <a:cxn ang="0">
                    <a:pos x="310" y="120"/>
                  </a:cxn>
                  <a:cxn ang="0">
                    <a:pos x="306" y="152"/>
                  </a:cxn>
                  <a:cxn ang="0">
                    <a:pos x="316" y="162"/>
                  </a:cxn>
                  <a:cxn ang="0">
                    <a:pos x="338" y="162"/>
                  </a:cxn>
                  <a:cxn ang="0">
                    <a:pos x="367" y="171"/>
                  </a:cxn>
                  <a:cxn ang="0">
                    <a:pos x="346" y="208"/>
                  </a:cxn>
                  <a:cxn ang="0">
                    <a:pos x="321" y="238"/>
                  </a:cxn>
                  <a:cxn ang="0">
                    <a:pos x="337" y="252"/>
                  </a:cxn>
                  <a:cxn ang="0">
                    <a:pos x="366" y="245"/>
                  </a:cxn>
                  <a:cxn ang="0">
                    <a:pos x="351" y="301"/>
                  </a:cxn>
                  <a:cxn ang="0">
                    <a:pos x="400" y="331"/>
                  </a:cxn>
                  <a:cxn ang="0">
                    <a:pos x="440" y="372"/>
                  </a:cxn>
                  <a:cxn ang="0">
                    <a:pos x="418" y="396"/>
                  </a:cxn>
                  <a:cxn ang="0">
                    <a:pos x="408" y="389"/>
                  </a:cxn>
                  <a:cxn ang="0">
                    <a:pos x="406" y="377"/>
                  </a:cxn>
                  <a:cxn ang="0">
                    <a:pos x="389" y="349"/>
                  </a:cxn>
                  <a:cxn ang="0">
                    <a:pos x="342" y="317"/>
                  </a:cxn>
                  <a:cxn ang="0">
                    <a:pos x="335" y="334"/>
                  </a:cxn>
                  <a:cxn ang="0">
                    <a:pos x="299" y="361"/>
                  </a:cxn>
                  <a:cxn ang="0">
                    <a:pos x="289" y="339"/>
                  </a:cxn>
                  <a:cxn ang="0">
                    <a:pos x="251" y="326"/>
                  </a:cxn>
                  <a:cxn ang="0">
                    <a:pos x="234" y="334"/>
                  </a:cxn>
                  <a:cxn ang="0">
                    <a:pos x="222" y="330"/>
                  </a:cxn>
                  <a:cxn ang="0">
                    <a:pos x="213" y="345"/>
                  </a:cxn>
                  <a:cxn ang="0">
                    <a:pos x="233" y="352"/>
                  </a:cxn>
                  <a:cxn ang="0">
                    <a:pos x="208" y="369"/>
                  </a:cxn>
                  <a:cxn ang="0">
                    <a:pos x="202" y="351"/>
                  </a:cxn>
                  <a:cxn ang="0">
                    <a:pos x="192" y="330"/>
                  </a:cxn>
                  <a:cxn ang="0">
                    <a:pos x="184" y="315"/>
                  </a:cxn>
                  <a:cxn ang="0">
                    <a:pos x="183" y="306"/>
                  </a:cxn>
                  <a:cxn ang="0">
                    <a:pos x="174" y="307"/>
                  </a:cxn>
                  <a:cxn ang="0">
                    <a:pos x="153" y="303"/>
                  </a:cxn>
                  <a:cxn ang="0">
                    <a:pos x="141" y="301"/>
                  </a:cxn>
                  <a:cxn ang="0">
                    <a:pos x="119" y="305"/>
                  </a:cxn>
                  <a:cxn ang="0">
                    <a:pos x="93" y="311"/>
                  </a:cxn>
                  <a:cxn ang="0">
                    <a:pos x="78" y="309"/>
                  </a:cxn>
                  <a:cxn ang="0">
                    <a:pos x="64" y="300"/>
                  </a:cxn>
                  <a:cxn ang="0">
                    <a:pos x="53" y="279"/>
                  </a:cxn>
                  <a:cxn ang="0">
                    <a:pos x="40" y="264"/>
                  </a:cxn>
                  <a:cxn ang="0">
                    <a:pos x="22" y="226"/>
                  </a:cxn>
                  <a:cxn ang="0">
                    <a:pos x="38" y="207"/>
                  </a:cxn>
                  <a:cxn ang="0">
                    <a:pos x="38" y="175"/>
                  </a:cxn>
                  <a:cxn ang="0">
                    <a:pos x="14" y="157"/>
                  </a:cxn>
                  <a:cxn ang="0">
                    <a:pos x="9" y="131"/>
                  </a:cxn>
                  <a:cxn ang="0">
                    <a:pos x="27" y="108"/>
                  </a:cxn>
                  <a:cxn ang="0">
                    <a:pos x="43" y="93"/>
                  </a:cxn>
                  <a:cxn ang="0">
                    <a:pos x="60" y="68"/>
                  </a:cxn>
                  <a:cxn ang="0">
                    <a:pos x="94" y="68"/>
                  </a:cxn>
                  <a:cxn ang="0">
                    <a:pos x="111" y="38"/>
                  </a:cxn>
                  <a:cxn ang="0">
                    <a:pos x="115" y="15"/>
                  </a:cxn>
                </a:cxnLst>
                <a:rect l="0" t="0" r="r" b="b"/>
                <a:pathLst>
                  <a:path w="446" h="396">
                    <a:moveTo>
                      <a:pt x="124" y="0"/>
                    </a:moveTo>
                    <a:lnTo>
                      <a:pt x="133" y="4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4" y="14"/>
                    </a:lnTo>
                    <a:lnTo>
                      <a:pt x="151" y="15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205" y="18"/>
                    </a:lnTo>
                    <a:lnTo>
                      <a:pt x="216" y="18"/>
                    </a:lnTo>
                    <a:lnTo>
                      <a:pt x="235" y="21"/>
                    </a:lnTo>
                    <a:lnTo>
                      <a:pt x="247" y="28"/>
                    </a:lnTo>
                    <a:lnTo>
                      <a:pt x="255" y="31"/>
                    </a:lnTo>
                    <a:lnTo>
                      <a:pt x="255" y="35"/>
                    </a:lnTo>
                    <a:lnTo>
                      <a:pt x="268" y="32"/>
                    </a:lnTo>
                    <a:lnTo>
                      <a:pt x="280" y="35"/>
                    </a:lnTo>
                    <a:lnTo>
                      <a:pt x="287" y="28"/>
                    </a:lnTo>
                    <a:lnTo>
                      <a:pt x="294" y="28"/>
                    </a:lnTo>
                    <a:lnTo>
                      <a:pt x="297" y="26"/>
                    </a:lnTo>
                    <a:lnTo>
                      <a:pt x="304" y="28"/>
                    </a:lnTo>
                    <a:lnTo>
                      <a:pt x="306" y="31"/>
                    </a:lnTo>
                    <a:lnTo>
                      <a:pt x="325" y="31"/>
                    </a:lnTo>
                    <a:lnTo>
                      <a:pt x="331" y="30"/>
                    </a:lnTo>
                    <a:lnTo>
                      <a:pt x="336" y="38"/>
                    </a:lnTo>
                    <a:lnTo>
                      <a:pt x="348" y="36"/>
                    </a:lnTo>
                    <a:lnTo>
                      <a:pt x="350" y="40"/>
                    </a:lnTo>
                    <a:lnTo>
                      <a:pt x="358" y="38"/>
                    </a:lnTo>
                    <a:lnTo>
                      <a:pt x="378" y="45"/>
                    </a:lnTo>
                    <a:lnTo>
                      <a:pt x="389" y="47"/>
                    </a:lnTo>
                    <a:lnTo>
                      <a:pt x="388" y="52"/>
                    </a:lnTo>
                    <a:lnTo>
                      <a:pt x="387" y="59"/>
                    </a:lnTo>
                    <a:lnTo>
                      <a:pt x="387" y="63"/>
                    </a:lnTo>
                    <a:lnTo>
                      <a:pt x="384" y="69"/>
                    </a:lnTo>
                    <a:lnTo>
                      <a:pt x="382" y="77"/>
                    </a:lnTo>
                    <a:lnTo>
                      <a:pt x="372" y="74"/>
                    </a:lnTo>
                    <a:lnTo>
                      <a:pt x="355" y="78"/>
                    </a:lnTo>
                    <a:lnTo>
                      <a:pt x="350" y="87"/>
                    </a:lnTo>
                    <a:lnTo>
                      <a:pt x="345" y="93"/>
                    </a:lnTo>
                    <a:lnTo>
                      <a:pt x="336" y="98"/>
                    </a:lnTo>
                    <a:lnTo>
                      <a:pt x="335" y="99"/>
                    </a:lnTo>
                    <a:lnTo>
                      <a:pt x="325" y="103"/>
                    </a:lnTo>
                    <a:lnTo>
                      <a:pt x="319" y="104"/>
                    </a:lnTo>
                    <a:lnTo>
                      <a:pt x="311" y="107"/>
                    </a:lnTo>
                    <a:lnTo>
                      <a:pt x="315" y="118"/>
                    </a:lnTo>
                    <a:lnTo>
                      <a:pt x="310" y="120"/>
                    </a:lnTo>
                    <a:lnTo>
                      <a:pt x="307" y="124"/>
                    </a:lnTo>
                    <a:lnTo>
                      <a:pt x="298" y="129"/>
                    </a:lnTo>
                    <a:lnTo>
                      <a:pt x="295" y="129"/>
                    </a:lnTo>
                    <a:lnTo>
                      <a:pt x="295" y="131"/>
                    </a:lnTo>
                    <a:lnTo>
                      <a:pt x="306" y="152"/>
                    </a:lnTo>
                    <a:lnTo>
                      <a:pt x="308" y="154"/>
                    </a:lnTo>
                    <a:lnTo>
                      <a:pt x="306" y="155"/>
                    </a:lnTo>
                    <a:lnTo>
                      <a:pt x="306" y="162"/>
                    </a:lnTo>
                    <a:lnTo>
                      <a:pt x="308" y="163"/>
                    </a:lnTo>
                    <a:lnTo>
                      <a:pt x="316" y="162"/>
                    </a:lnTo>
                    <a:lnTo>
                      <a:pt x="319" y="162"/>
                    </a:lnTo>
                    <a:lnTo>
                      <a:pt x="316" y="155"/>
                    </a:lnTo>
                    <a:lnTo>
                      <a:pt x="329" y="159"/>
                    </a:lnTo>
                    <a:lnTo>
                      <a:pt x="338" y="161"/>
                    </a:lnTo>
                    <a:lnTo>
                      <a:pt x="338" y="162"/>
                    </a:lnTo>
                    <a:lnTo>
                      <a:pt x="348" y="165"/>
                    </a:lnTo>
                    <a:lnTo>
                      <a:pt x="349" y="171"/>
                    </a:lnTo>
                    <a:lnTo>
                      <a:pt x="357" y="171"/>
                    </a:lnTo>
                    <a:lnTo>
                      <a:pt x="362" y="173"/>
                    </a:lnTo>
                    <a:lnTo>
                      <a:pt x="367" y="171"/>
                    </a:lnTo>
                    <a:lnTo>
                      <a:pt x="378" y="175"/>
                    </a:lnTo>
                    <a:lnTo>
                      <a:pt x="372" y="182"/>
                    </a:lnTo>
                    <a:lnTo>
                      <a:pt x="372" y="186"/>
                    </a:lnTo>
                    <a:lnTo>
                      <a:pt x="358" y="197"/>
                    </a:lnTo>
                    <a:lnTo>
                      <a:pt x="346" y="208"/>
                    </a:lnTo>
                    <a:lnTo>
                      <a:pt x="332" y="217"/>
                    </a:lnTo>
                    <a:lnTo>
                      <a:pt x="329" y="221"/>
                    </a:lnTo>
                    <a:lnTo>
                      <a:pt x="335" y="224"/>
                    </a:lnTo>
                    <a:lnTo>
                      <a:pt x="327" y="235"/>
                    </a:lnTo>
                    <a:lnTo>
                      <a:pt x="321" y="238"/>
                    </a:lnTo>
                    <a:lnTo>
                      <a:pt x="325" y="239"/>
                    </a:lnTo>
                    <a:lnTo>
                      <a:pt x="328" y="246"/>
                    </a:lnTo>
                    <a:lnTo>
                      <a:pt x="332" y="247"/>
                    </a:lnTo>
                    <a:lnTo>
                      <a:pt x="337" y="248"/>
                    </a:lnTo>
                    <a:lnTo>
                      <a:pt x="337" y="252"/>
                    </a:lnTo>
                    <a:lnTo>
                      <a:pt x="341" y="252"/>
                    </a:lnTo>
                    <a:lnTo>
                      <a:pt x="350" y="251"/>
                    </a:lnTo>
                    <a:lnTo>
                      <a:pt x="355" y="245"/>
                    </a:lnTo>
                    <a:lnTo>
                      <a:pt x="359" y="246"/>
                    </a:lnTo>
                    <a:lnTo>
                      <a:pt x="366" y="245"/>
                    </a:lnTo>
                    <a:lnTo>
                      <a:pt x="367" y="263"/>
                    </a:lnTo>
                    <a:lnTo>
                      <a:pt x="362" y="275"/>
                    </a:lnTo>
                    <a:lnTo>
                      <a:pt x="353" y="289"/>
                    </a:lnTo>
                    <a:lnTo>
                      <a:pt x="351" y="296"/>
                    </a:lnTo>
                    <a:lnTo>
                      <a:pt x="351" y="301"/>
                    </a:lnTo>
                    <a:lnTo>
                      <a:pt x="357" y="311"/>
                    </a:lnTo>
                    <a:lnTo>
                      <a:pt x="366" y="315"/>
                    </a:lnTo>
                    <a:lnTo>
                      <a:pt x="378" y="317"/>
                    </a:lnTo>
                    <a:lnTo>
                      <a:pt x="392" y="327"/>
                    </a:lnTo>
                    <a:lnTo>
                      <a:pt x="400" y="331"/>
                    </a:lnTo>
                    <a:lnTo>
                      <a:pt x="410" y="335"/>
                    </a:lnTo>
                    <a:lnTo>
                      <a:pt x="422" y="351"/>
                    </a:lnTo>
                    <a:lnTo>
                      <a:pt x="422" y="356"/>
                    </a:lnTo>
                    <a:lnTo>
                      <a:pt x="439" y="372"/>
                    </a:lnTo>
                    <a:lnTo>
                      <a:pt x="440" y="372"/>
                    </a:lnTo>
                    <a:lnTo>
                      <a:pt x="446" y="377"/>
                    </a:lnTo>
                    <a:lnTo>
                      <a:pt x="434" y="386"/>
                    </a:lnTo>
                    <a:lnTo>
                      <a:pt x="429" y="393"/>
                    </a:lnTo>
                    <a:lnTo>
                      <a:pt x="419" y="396"/>
                    </a:lnTo>
                    <a:lnTo>
                      <a:pt x="418" y="396"/>
                    </a:lnTo>
                    <a:lnTo>
                      <a:pt x="402" y="393"/>
                    </a:lnTo>
                    <a:lnTo>
                      <a:pt x="393" y="391"/>
                    </a:lnTo>
                    <a:lnTo>
                      <a:pt x="391" y="389"/>
                    </a:lnTo>
                    <a:lnTo>
                      <a:pt x="395" y="386"/>
                    </a:lnTo>
                    <a:lnTo>
                      <a:pt x="408" y="389"/>
                    </a:lnTo>
                    <a:lnTo>
                      <a:pt x="413" y="387"/>
                    </a:lnTo>
                    <a:lnTo>
                      <a:pt x="417" y="383"/>
                    </a:lnTo>
                    <a:lnTo>
                      <a:pt x="409" y="383"/>
                    </a:lnTo>
                    <a:lnTo>
                      <a:pt x="406" y="379"/>
                    </a:lnTo>
                    <a:lnTo>
                      <a:pt x="406" y="377"/>
                    </a:lnTo>
                    <a:lnTo>
                      <a:pt x="397" y="373"/>
                    </a:lnTo>
                    <a:lnTo>
                      <a:pt x="401" y="372"/>
                    </a:lnTo>
                    <a:lnTo>
                      <a:pt x="404" y="368"/>
                    </a:lnTo>
                    <a:lnTo>
                      <a:pt x="395" y="352"/>
                    </a:lnTo>
                    <a:lnTo>
                      <a:pt x="389" y="349"/>
                    </a:lnTo>
                    <a:lnTo>
                      <a:pt x="378" y="336"/>
                    </a:lnTo>
                    <a:lnTo>
                      <a:pt x="366" y="327"/>
                    </a:lnTo>
                    <a:lnTo>
                      <a:pt x="351" y="322"/>
                    </a:lnTo>
                    <a:lnTo>
                      <a:pt x="346" y="320"/>
                    </a:lnTo>
                    <a:lnTo>
                      <a:pt x="342" y="317"/>
                    </a:lnTo>
                    <a:lnTo>
                      <a:pt x="338" y="320"/>
                    </a:lnTo>
                    <a:lnTo>
                      <a:pt x="341" y="319"/>
                    </a:lnTo>
                    <a:lnTo>
                      <a:pt x="337" y="326"/>
                    </a:lnTo>
                    <a:lnTo>
                      <a:pt x="337" y="335"/>
                    </a:lnTo>
                    <a:lnTo>
                      <a:pt x="335" y="334"/>
                    </a:lnTo>
                    <a:lnTo>
                      <a:pt x="345" y="341"/>
                    </a:lnTo>
                    <a:lnTo>
                      <a:pt x="342" y="344"/>
                    </a:lnTo>
                    <a:lnTo>
                      <a:pt x="319" y="352"/>
                    </a:lnTo>
                    <a:lnTo>
                      <a:pt x="310" y="358"/>
                    </a:lnTo>
                    <a:lnTo>
                      <a:pt x="299" y="361"/>
                    </a:lnTo>
                    <a:lnTo>
                      <a:pt x="295" y="360"/>
                    </a:lnTo>
                    <a:lnTo>
                      <a:pt x="298" y="358"/>
                    </a:lnTo>
                    <a:lnTo>
                      <a:pt x="298" y="341"/>
                    </a:lnTo>
                    <a:lnTo>
                      <a:pt x="291" y="340"/>
                    </a:lnTo>
                    <a:lnTo>
                      <a:pt x="289" y="339"/>
                    </a:lnTo>
                    <a:lnTo>
                      <a:pt x="281" y="336"/>
                    </a:lnTo>
                    <a:lnTo>
                      <a:pt x="265" y="334"/>
                    </a:lnTo>
                    <a:lnTo>
                      <a:pt x="260" y="334"/>
                    </a:lnTo>
                    <a:lnTo>
                      <a:pt x="256" y="331"/>
                    </a:lnTo>
                    <a:lnTo>
                      <a:pt x="251" y="326"/>
                    </a:lnTo>
                    <a:lnTo>
                      <a:pt x="248" y="327"/>
                    </a:lnTo>
                    <a:lnTo>
                      <a:pt x="243" y="326"/>
                    </a:lnTo>
                    <a:lnTo>
                      <a:pt x="240" y="328"/>
                    </a:lnTo>
                    <a:lnTo>
                      <a:pt x="236" y="330"/>
                    </a:lnTo>
                    <a:lnTo>
                      <a:pt x="234" y="334"/>
                    </a:lnTo>
                    <a:lnTo>
                      <a:pt x="234" y="328"/>
                    </a:lnTo>
                    <a:lnTo>
                      <a:pt x="230" y="335"/>
                    </a:lnTo>
                    <a:lnTo>
                      <a:pt x="227" y="328"/>
                    </a:lnTo>
                    <a:lnTo>
                      <a:pt x="225" y="328"/>
                    </a:lnTo>
                    <a:lnTo>
                      <a:pt x="222" y="330"/>
                    </a:lnTo>
                    <a:lnTo>
                      <a:pt x="222" y="336"/>
                    </a:lnTo>
                    <a:lnTo>
                      <a:pt x="223" y="338"/>
                    </a:lnTo>
                    <a:lnTo>
                      <a:pt x="225" y="340"/>
                    </a:lnTo>
                    <a:lnTo>
                      <a:pt x="216" y="340"/>
                    </a:lnTo>
                    <a:lnTo>
                      <a:pt x="213" y="345"/>
                    </a:lnTo>
                    <a:lnTo>
                      <a:pt x="213" y="347"/>
                    </a:lnTo>
                    <a:lnTo>
                      <a:pt x="209" y="347"/>
                    </a:lnTo>
                    <a:lnTo>
                      <a:pt x="214" y="356"/>
                    </a:lnTo>
                    <a:lnTo>
                      <a:pt x="225" y="356"/>
                    </a:lnTo>
                    <a:lnTo>
                      <a:pt x="233" y="352"/>
                    </a:lnTo>
                    <a:lnTo>
                      <a:pt x="219" y="368"/>
                    </a:lnTo>
                    <a:lnTo>
                      <a:pt x="218" y="373"/>
                    </a:lnTo>
                    <a:lnTo>
                      <a:pt x="214" y="370"/>
                    </a:lnTo>
                    <a:lnTo>
                      <a:pt x="214" y="368"/>
                    </a:lnTo>
                    <a:lnTo>
                      <a:pt x="208" y="369"/>
                    </a:lnTo>
                    <a:lnTo>
                      <a:pt x="208" y="362"/>
                    </a:lnTo>
                    <a:lnTo>
                      <a:pt x="202" y="357"/>
                    </a:lnTo>
                    <a:lnTo>
                      <a:pt x="205" y="356"/>
                    </a:lnTo>
                    <a:lnTo>
                      <a:pt x="201" y="352"/>
                    </a:lnTo>
                    <a:lnTo>
                      <a:pt x="202" y="351"/>
                    </a:lnTo>
                    <a:lnTo>
                      <a:pt x="197" y="340"/>
                    </a:lnTo>
                    <a:lnTo>
                      <a:pt x="193" y="344"/>
                    </a:lnTo>
                    <a:lnTo>
                      <a:pt x="193" y="336"/>
                    </a:lnTo>
                    <a:lnTo>
                      <a:pt x="192" y="331"/>
                    </a:lnTo>
                    <a:lnTo>
                      <a:pt x="192" y="330"/>
                    </a:lnTo>
                    <a:lnTo>
                      <a:pt x="185" y="322"/>
                    </a:lnTo>
                    <a:lnTo>
                      <a:pt x="183" y="319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4" y="315"/>
                    </a:lnTo>
                    <a:lnTo>
                      <a:pt x="184" y="310"/>
                    </a:lnTo>
                    <a:lnTo>
                      <a:pt x="188" y="310"/>
                    </a:lnTo>
                    <a:lnTo>
                      <a:pt x="184" y="306"/>
                    </a:lnTo>
                    <a:lnTo>
                      <a:pt x="185" y="305"/>
                    </a:lnTo>
                    <a:lnTo>
                      <a:pt x="183" y="306"/>
                    </a:lnTo>
                    <a:lnTo>
                      <a:pt x="184" y="303"/>
                    </a:lnTo>
                    <a:lnTo>
                      <a:pt x="182" y="300"/>
                    </a:lnTo>
                    <a:lnTo>
                      <a:pt x="178" y="298"/>
                    </a:lnTo>
                    <a:lnTo>
                      <a:pt x="178" y="306"/>
                    </a:lnTo>
                    <a:lnTo>
                      <a:pt x="174" y="307"/>
                    </a:lnTo>
                    <a:lnTo>
                      <a:pt x="171" y="309"/>
                    </a:lnTo>
                    <a:lnTo>
                      <a:pt x="167" y="303"/>
                    </a:lnTo>
                    <a:lnTo>
                      <a:pt x="162" y="306"/>
                    </a:lnTo>
                    <a:lnTo>
                      <a:pt x="157" y="305"/>
                    </a:lnTo>
                    <a:lnTo>
                      <a:pt x="153" y="303"/>
                    </a:lnTo>
                    <a:lnTo>
                      <a:pt x="155" y="298"/>
                    </a:lnTo>
                    <a:lnTo>
                      <a:pt x="155" y="297"/>
                    </a:lnTo>
                    <a:lnTo>
                      <a:pt x="151" y="297"/>
                    </a:lnTo>
                    <a:lnTo>
                      <a:pt x="145" y="298"/>
                    </a:lnTo>
                    <a:lnTo>
                      <a:pt x="141" y="301"/>
                    </a:lnTo>
                    <a:lnTo>
                      <a:pt x="140" y="306"/>
                    </a:lnTo>
                    <a:lnTo>
                      <a:pt x="135" y="306"/>
                    </a:lnTo>
                    <a:lnTo>
                      <a:pt x="133" y="298"/>
                    </a:lnTo>
                    <a:lnTo>
                      <a:pt x="129" y="294"/>
                    </a:lnTo>
                    <a:lnTo>
                      <a:pt x="119" y="305"/>
                    </a:lnTo>
                    <a:lnTo>
                      <a:pt x="115" y="301"/>
                    </a:lnTo>
                    <a:lnTo>
                      <a:pt x="102" y="314"/>
                    </a:lnTo>
                    <a:lnTo>
                      <a:pt x="95" y="318"/>
                    </a:lnTo>
                    <a:lnTo>
                      <a:pt x="93" y="314"/>
                    </a:lnTo>
                    <a:lnTo>
                      <a:pt x="93" y="311"/>
                    </a:lnTo>
                    <a:lnTo>
                      <a:pt x="91" y="309"/>
                    </a:lnTo>
                    <a:lnTo>
                      <a:pt x="84" y="305"/>
                    </a:lnTo>
                    <a:lnTo>
                      <a:pt x="80" y="300"/>
                    </a:lnTo>
                    <a:lnTo>
                      <a:pt x="78" y="307"/>
                    </a:lnTo>
                    <a:lnTo>
                      <a:pt x="78" y="309"/>
                    </a:lnTo>
                    <a:lnTo>
                      <a:pt x="72" y="306"/>
                    </a:lnTo>
                    <a:lnTo>
                      <a:pt x="70" y="306"/>
                    </a:lnTo>
                    <a:lnTo>
                      <a:pt x="70" y="305"/>
                    </a:lnTo>
                    <a:lnTo>
                      <a:pt x="68" y="305"/>
                    </a:lnTo>
                    <a:lnTo>
                      <a:pt x="64" y="300"/>
                    </a:lnTo>
                    <a:lnTo>
                      <a:pt x="65" y="298"/>
                    </a:lnTo>
                    <a:lnTo>
                      <a:pt x="64" y="293"/>
                    </a:lnTo>
                    <a:lnTo>
                      <a:pt x="60" y="290"/>
                    </a:lnTo>
                    <a:lnTo>
                      <a:pt x="59" y="284"/>
                    </a:lnTo>
                    <a:lnTo>
                      <a:pt x="53" y="279"/>
                    </a:lnTo>
                    <a:lnTo>
                      <a:pt x="57" y="276"/>
                    </a:lnTo>
                    <a:lnTo>
                      <a:pt x="55" y="276"/>
                    </a:lnTo>
                    <a:lnTo>
                      <a:pt x="52" y="269"/>
                    </a:lnTo>
                    <a:lnTo>
                      <a:pt x="46" y="268"/>
                    </a:lnTo>
                    <a:lnTo>
                      <a:pt x="40" y="264"/>
                    </a:lnTo>
                    <a:lnTo>
                      <a:pt x="39" y="262"/>
                    </a:lnTo>
                    <a:lnTo>
                      <a:pt x="30" y="259"/>
                    </a:lnTo>
                    <a:lnTo>
                      <a:pt x="30" y="246"/>
                    </a:lnTo>
                    <a:lnTo>
                      <a:pt x="27" y="233"/>
                    </a:lnTo>
                    <a:lnTo>
                      <a:pt x="22" y="226"/>
                    </a:lnTo>
                    <a:lnTo>
                      <a:pt x="22" y="225"/>
                    </a:lnTo>
                    <a:lnTo>
                      <a:pt x="25" y="218"/>
                    </a:lnTo>
                    <a:lnTo>
                      <a:pt x="25" y="217"/>
                    </a:lnTo>
                    <a:lnTo>
                      <a:pt x="35" y="208"/>
                    </a:lnTo>
                    <a:lnTo>
                      <a:pt x="38" y="207"/>
                    </a:lnTo>
                    <a:lnTo>
                      <a:pt x="46" y="200"/>
                    </a:lnTo>
                    <a:lnTo>
                      <a:pt x="48" y="197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38" y="175"/>
                    </a:lnTo>
                    <a:lnTo>
                      <a:pt x="35" y="163"/>
                    </a:lnTo>
                    <a:lnTo>
                      <a:pt x="22" y="162"/>
                    </a:lnTo>
                    <a:lnTo>
                      <a:pt x="23" y="155"/>
                    </a:lnTo>
                    <a:lnTo>
                      <a:pt x="19" y="155"/>
                    </a:lnTo>
                    <a:lnTo>
                      <a:pt x="14" y="157"/>
                    </a:lnTo>
                    <a:lnTo>
                      <a:pt x="6" y="152"/>
                    </a:lnTo>
                    <a:lnTo>
                      <a:pt x="0" y="141"/>
                    </a:lnTo>
                    <a:lnTo>
                      <a:pt x="4" y="133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10" y="120"/>
                    </a:lnTo>
                    <a:lnTo>
                      <a:pt x="14" y="119"/>
                    </a:lnTo>
                    <a:lnTo>
                      <a:pt x="17" y="118"/>
                    </a:lnTo>
                    <a:lnTo>
                      <a:pt x="27" y="118"/>
                    </a:lnTo>
                    <a:lnTo>
                      <a:pt x="27" y="108"/>
                    </a:lnTo>
                    <a:lnTo>
                      <a:pt x="38" y="104"/>
                    </a:lnTo>
                    <a:lnTo>
                      <a:pt x="38" y="100"/>
                    </a:lnTo>
                    <a:lnTo>
                      <a:pt x="40" y="102"/>
                    </a:lnTo>
                    <a:lnTo>
                      <a:pt x="39" y="94"/>
                    </a:lnTo>
                    <a:lnTo>
                      <a:pt x="43" y="93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5" y="73"/>
                    </a:lnTo>
                    <a:lnTo>
                      <a:pt x="59" y="70"/>
                    </a:lnTo>
                    <a:lnTo>
                      <a:pt x="60" y="68"/>
                    </a:lnTo>
                    <a:lnTo>
                      <a:pt x="63" y="69"/>
                    </a:lnTo>
                    <a:lnTo>
                      <a:pt x="70" y="63"/>
                    </a:lnTo>
                    <a:lnTo>
                      <a:pt x="80" y="68"/>
                    </a:lnTo>
                    <a:lnTo>
                      <a:pt x="84" y="63"/>
                    </a:lnTo>
                    <a:lnTo>
                      <a:pt x="94" y="68"/>
                    </a:lnTo>
                    <a:lnTo>
                      <a:pt x="93" y="60"/>
                    </a:lnTo>
                    <a:lnTo>
                      <a:pt x="85" y="53"/>
                    </a:lnTo>
                    <a:lnTo>
                      <a:pt x="86" y="49"/>
                    </a:lnTo>
                    <a:lnTo>
                      <a:pt x="101" y="43"/>
                    </a:lnTo>
                    <a:lnTo>
                      <a:pt x="111" y="38"/>
                    </a:lnTo>
                    <a:lnTo>
                      <a:pt x="115" y="39"/>
                    </a:lnTo>
                    <a:lnTo>
                      <a:pt x="120" y="38"/>
                    </a:lnTo>
                    <a:lnTo>
                      <a:pt x="115" y="32"/>
                    </a:lnTo>
                    <a:lnTo>
                      <a:pt x="119" y="21"/>
                    </a:lnTo>
                    <a:lnTo>
                      <a:pt x="115" y="15"/>
                    </a:lnTo>
                    <a:lnTo>
                      <a:pt x="114" y="6"/>
                    </a:lnTo>
                    <a:lnTo>
                      <a:pt x="115" y="4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3CCCC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04"/>
              <p:cNvSpPr>
                <a:spLocks/>
              </p:cNvSpPr>
              <p:nvPr/>
            </p:nvSpPr>
            <p:spPr bwMode="auto">
              <a:xfrm>
                <a:off x="6282680" y="2109179"/>
                <a:ext cx="887419" cy="900224"/>
              </a:xfrm>
              <a:custGeom>
                <a:avLst/>
                <a:gdLst/>
                <a:ahLst/>
                <a:cxnLst>
                  <a:cxn ang="0">
                    <a:pos x="590" y="17"/>
                  </a:cxn>
                  <a:cxn ang="0">
                    <a:pos x="560" y="66"/>
                  </a:cxn>
                  <a:cxn ang="0">
                    <a:pos x="525" y="94"/>
                  </a:cxn>
                  <a:cxn ang="0">
                    <a:pos x="489" y="132"/>
                  </a:cxn>
                  <a:cxn ang="0">
                    <a:pos x="497" y="175"/>
                  </a:cxn>
                  <a:cxn ang="0">
                    <a:pos x="500" y="231"/>
                  </a:cxn>
                  <a:cxn ang="0">
                    <a:pos x="530" y="289"/>
                  </a:cxn>
                  <a:cxn ang="0">
                    <a:pos x="545" y="319"/>
                  </a:cxn>
                  <a:cxn ang="0">
                    <a:pos x="577" y="327"/>
                  </a:cxn>
                  <a:cxn ang="0">
                    <a:pos x="630" y="310"/>
                  </a:cxn>
                  <a:cxn ang="0">
                    <a:pos x="657" y="313"/>
                  </a:cxn>
                  <a:cxn ang="0">
                    <a:pos x="658" y="332"/>
                  </a:cxn>
                  <a:cxn ang="0">
                    <a:pos x="677" y="370"/>
                  </a:cxn>
                  <a:cxn ang="0">
                    <a:pos x="658" y="392"/>
                  </a:cxn>
                  <a:cxn ang="0">
                    <a:pos x="633" y="368"/>
                  </a:cxn>
                  <a:cxn ang="0">
                    <a:pos x="591" y="425"/>
                  </a:cxn>
                  <a:cxn ang="0">
                    <a:pos x="510" y="450"/>
                  </a:cxn>
                  <a:cxn ang="0">
                    <a:pos x="532" y="440"/>
                  </a:cxn>
                  <a:cxn ang="0">
                    <a:pos x="519" y="420"/>
                  </a:cxn>
                  <a:cxn ang="0">
                    <a:pos x="510" y="446"/>
                  </a:cxn>
                  <a:cxn ang="0">
                    <a:pos x="500" y="445"/>
                  </a:cxn>
                  <a:cxn ang="0">
                    <a:pos x="474" y="446"/>
                  </a:cxn>
                  <a:cxn ang="0">
                    <a:pos x="487" y="464"/>
                  </a:cxn>
                  <a:cxn ang="0">
                    <a:pos x="471" y="463"/>
                  </a:cxn>
                  <a:cxn ang="0">
                    <a:pos x="459" y="478"/>
                  </a:cxn>
                  <a:cxn ang="0">
                    <a:pos x="446" y="530"/>
                  </a:cxn>
                  <a:cxn ang="0">
                    <a:pos x="462" y="555"/>
                  </a:cxn>
                  <a:cxn ang="0">
                    <a:pos x="476" y="581"/>
                  </a:cxn>
                  <a:cxn ang="0">
                    <a:pos x="521" y="629"/>
                  </a:cxn>
                  <a:cxn ang="0">
                    <a:pos x="526" y="654"/>
                  </a:cxn>
                  <a:cxn ang="0">
                    <a:pos x="508" y="684"/>
                  </a:cxn>
                  <a:cxn ang="0">
                    <a:pos x="496" y="687"/>
                  </a:cxn>
                  <a:cxn ang="0">
                    <a:pos x="464" y="673"/>
                  </a:cxn>
                  <a:cxn ang="0">
                    <a:pos x="438" y="653"/>
                  </a:cxn>
                  <a:cxn ang="0">
                    <a:pos x="403" y="637"/>
                  </a:cxn>
                  <a:cxn ang="0">
                    <a:pos x="314" y="641"/>
                  </a:cxn>
                  <a:cxn ang="0">
                    <a:pos x="236" y="649"/>
                  </a:cxn>
                  <a:cxn ang="0">
                    <a:pos x="181" y="610"/>
                  </a:cxn>
                  <a:cxn ang="0">
                    <a:pos x="164" y="585"/>
                  </a:cxn>
                  <a:cxn ang="0">
                    <a:pos x="118" y="576"/>
                  </a:cxn>
                  <a:cxn ang="0">
                    <a:pos x="88" y="539"/>
                  </a:cxn>
                  <a:cxn ang="0">
                    <a:pos x="32" y="508"/>
                  </a:cxn>
                  <a:cxn ang="0">
                    <a:pos x="13" y="467"/>
                  </a:cxn>
                  <a:cxn ang="0">
                    <a:pos x="3" y="416"/>
                  </a:cxn>
                  <a:cxn ang="0">
                    <a:pos x="72" y="330"/>
                  </a:cxn>
                  <a:cxn ang="0">
                    <a:pos x="98" y="365"/>
                  </a:cxn>
                  <a:cxn ang="0">
                    <a:pos x="145" y="365"/>
                  </a:cxn>
                  <a:cxn ang="0">
                    <a:pos x="168" y="310"/>
                  </a:cxn>
                  <a:cxn ang="0">
                    <a:pos x="190" y="277"/>
                  </a:cxn>
                  <a:cxn ang="0">
                    <a:pos x="215" y="271"/>
                  </a:cxn>
                  <a:cxn ang="0">
                    <a:pos x="281" y="268"/>
                  </a:cxn>
                  <a:cxn ang="0">
                    <a:pos x="297" y="220"/>
                  </a:cxn>
                  <a:cxn ang="0">
                    <a:pos x="359" y="203"/>
                  </a:cxn>
                  <a:cxn ang="0">
                    <a:pos x="348" y="153"/>
                  </a:cxn>
                  <a:cxn ang="0">
                    <a:pos x="339" y="115"/>
                  </a:cxn>
                  <a:cxn ang="0">
                    <a:pos x="362" y="55"/>
                  </a:cxn>
                  <a:cxn ang="0">
                    <a:pos x="404" y="7"/>
                  </a:cxn>
                  <a:cxn ang="0">
                    <a:pos x="453" y="23"/>
                  </a:cxn>
                  <a:cxn ang="0">
                    <a:pos x="519" y="0"/>
                  </a:cxn>
                </a:cxnLst>
                <a:rect l="0" t="0" r="r" b="b"/>
                <a:pathLst>
                  <a:path w="693" h="703">
                    <a:moveTo>
                      <a:pt x="519" y="0"/>
                    </a:moveTo>
                    <a:lnTo>
                      <a:pt x="534" y="2"/>
                    </a:lnTo>
                    <a:lnTo>
                      <a:pt x="538" y="7"/>
                    </a:lnTo>
                    <a:lnTo>
                      <a:pt x="545" y="10"/>
                    </a:lnTo>
                    <a:lnTo>
                      <a:pt x="547" y="9"/>
                    </a:lnTo>
                    <a:lnTo>
                      <a:pt x="561" y="9"/>
                    </a:lnTo>
                    <a:lnTo>
                      <a:pt x="568" y="10"/>
                    </a:lnTo>
                    <a:lnTo>
                      <a:pt x="570" y="9"/>
                    </a:lnTo>
                    <a:lnTo>
                      <a:pt x="586" y="11"/>
                    </a:lnTo>
                    <a:lnTo>
                      <a:pt x="590" y="17"/>
                    </a:lnTo>
                    <a:lnTo>
                      <a:pt x="589" y="19"/>
                    </a:lnTo>
                    <a:lnTo>
                      <a:pt x="590" y="28"/>
                    </a:lnTo>
                    <a:lnTo>
                      <a:pt x="594" y="34"/>
                    </a:lnTo>
                    <a:lnTo>
                      <a:pt x="590" y="45"/>
                    </a:lnTo>
                    <a:lnTo>
                      <a:pt x="595" y="51"/>
                    </a:lnTo>
                    <a:lnTo>
                      <a:pt x="590" y="52"/>
                    </a:lnTo>
                    <a:lnTo>
                      <a:pt x="586" y="51"/>
                    </a:lnTo>
                    <a:lnTo>
                      <a:pt x="576" y="56"/>
                    </a:lnTo>
                    <a:lnTo>
                      <a:pt x="561" y="62"/>
                    </a:lnTo>
                    <a:lnTo>
                      <a:pt x="560" y="66"/>
                    </a:lnTo>
                    <a:lnTo>
                      <a:pt x="568" y="73"/>
                    </a:lnTo>
                    <a:lnTo>
                      <a:pt x="569" y="81"/>
                    </a:lnTo>
                    <a:lnTo>
                      <a:pt x="559" y="76"/>
                    </a:lnTo>
                    <a:lnTo>
                      <a:pt x="555" y="81"/>
                    </a:lnTo>
                    <a:lnTo>
                      <a:pt x="545" y="76"/>
                    </a:lnTo>
                    <a:lnTo>
                      <a:pt x="538" y="82"/>
                    </a:lnTo>
                    <a:lnTo>
                      <a:pt x="535" y="81"/>
                    </a:lnTo>
                    <a:lnTo>
                      <a:pt x="534" y="83"/>
                    </a:lnTo>
                    <a:lnTo>
                      <a:pt x="530" y="86"/>
                    </a:lnTo>
                    <a:lnTo>
                      <a:pt x="525" y="94"/>
                    </a:lnTo>
                    <a:lnTo>
                      <a:pt x="525" y="98"/>
                    </a:lnTo>
                    <a:lnTo>
                      <a:pt x="518" y="106"/>
                    </a:lnTo>
                    <a:lnTo>
                      <a:pt x="514" y="107"/>
                    </a:lnTo>
                    <a:lnTo>
                      <a:pt x="515" y="115"/>
                    </a:lnTo>
                    <a:lnTo>
                      <a:pt x="513" y="113"/>
                    </a:lnTo>
                    <a:lnTo>
                      <a:pt x="513" y="117"/>
                    </a:lnTo>
                    <a:lnTo>
                      <a:pt x="502" y="121"/>
                    </a:lnTo>
                    <a:lnTo>
                      <a:pt x="502" y="131"/>
                    </a:lnTo>
                    <a:lnTo>
                      <a:pt x="492" y="131"/>
                    </a:lnTo>
                    <a:lnTo>
                      <a:pt x="489" y="132"/>
                    </a:lnTo>
                    <a:lnTo>
                      <a:pt x="485" y="133"/>
                    </a:lnTo>
                    <a:lnTo>
                      <a:pt x="484" y="144"/>
                    </a:lnTo>
                    <a:lnTo>
                      <a:pt x="483" y="145"/>
                    </a:lnTo>
                    <a:lnTo>
                      <a:pt x="479" y="146"/>
                    </a:lnTo>
                    <a:lnTo>
                      <a:pt x="475" y="154"/>
                    </a:lnTo>
                    <a:lnTo>
                      <a:pt x="481" y="165"/>
                    </a:lnTo>
                    <a:lnTo>
                      <a:pt x="489" y="170"/>
                    </a:lnTo>
                    <a:lnTo>
                      <a:pt x="494" y="168"/>
                    </a:lnTo>
                    <a:lnTo>
                      <a:pt x="498" y="168"/>
                    </a:lnTo>
                    <a:lnTo>
                      <a:pt x="497" y="175"/>
                    </a:lnTo>
                    <a:lnTo>
                      <a:pt x="510" y="176"/>
                    </a:lnTo>
                    <a:lnTo>
                      <a:pt x="513" y="188"/>
                    </a:lnTo>
                    <a:lnTo>
                      <a:pt x="525" y="199"/>
                    </a:lnTo>
                    <a:lnTo>
                      <a:pt x="525" y="205"/>
                    </a:lnTo>
                    <a:lnTo>
                      <a:pt x="523" y="210"/>
                    </a:lnTo>
                    <a:lnTo>
                      <a:pt x="521" y="213"/>
                    </a:lnTo>
                    <a:lnTo>
                      <a:pt x="513" y="220"/>
                    </a:lnTo>
                    <a:lnTo>
                      <a:pt x="510" y="221"/>
                    </a:lnTo>
                    <a:lnTo>
                      <a:pt x="500" y="230"/>
                    </a:lnTo>
                    <a:lnTo>
                      <a:pt x="500" y="231"/>
                    </a:lnTo>
                    <a:lnTo>
                      <a:pt x="497" y="238"/>
                    </a:lnTo>
                    <a:lnTo>
                      <a:pt x="497" y="239"/>
                    </a:lnTo>
                    <a:lnTo>
                      <a:pt x="502" y="246"/>
                    </a:lnTo>
                    <a:lnTo>
                      <a:pt x="505" y="259"/>
                    </a:lnTo>
                    <a:lnTo>
                      <a:pt x="505" y="272"/>
                    </a:lnTo>
                    <a:lnTo>
                      <a:pt x="514" y="275"/>
                    </a:lnTo>
                    <a:lnTo>
                      <a:pt x="515" y="277"/>
                    </a:lnTo>
                    <a:lnTo>
                      <a:pt x="521" y="281"/>
                    </a:lnTo>
                    <a:lnTo>
                      <a:pt x="527" y="282"/>
                    </a:lnTo>
                    <a:lnTo>
                      <a:pt x="530" y="289"/>
                    </a:lnTo>
                    <a:lnTo>
                      <a:pt x="532" y="289"/>
                    </a:lnTo>
                    <a:lnTo>
                      <a:pt x="528" y="292"/>
                    </a:lnTo>
                    <a:lnTo>
                      <a:pt x="534" y="297"/>
                    </a:lnTo>
                    <a:lnTo>
                      <a:pt x="535" y="303"/>
                    </a:lnTo>
                    <a:lnTo>
                      <a:pt x="539" y="306"/>
                    </a:lnTo>
                    <a:lnTo>
                      <a:pt x="540" y="311"/>
                    </a:lnTo>
                    <a:lnTo>
                      <a:pt x="539" y="313"/>
                    </a:lnTo>
                    <a:lnTo>
                      <a:pt x="543" y="318"/>
                    </a:lnTo>
                    <a:lnTo>
                      <a:pt x="545" y="318"/>
                    </a:lnTo>
                    <a:lnTo>
                      <a:pt x="545" y="319"/>
                    </a:lnTo>
                    <a:lnTo>
                      <a:pt x="547" y="319"/>
                    </a:lnTo>
                    <a:lnTo>
                      <a:pt x="553" y="322"/>
                    </a:lnTo>
                    <a:lnTo>
                      <a:pt x="553" y="320"/>
                    </a:lnTo>
                    <a:lnTo>
                      <a:pt x="555" y="313"/>
                    </a:lnTo>
                    <a:lnTo>
                      <a:pt x="559" y="318"/>
                    </a:lnTo>
                    <a:lnTo>
                      <a:pt x="566" y="322"/>
                    </a:lnTo>
                    <a:lnTo>
                      <a:pt x="568" y="324"/>
                    </a:lnTo>
                    <a:lnTo>
                      <a:pt x="568" y="327"/>
                    </a:lnTo>
                    <a:lnTo>
                      <a:pt x="570" y="331"/>
                    </a:lnTo>
                    <a:lnTo>
                      <a:pt x="577" y="327"/>
                    </a:lnTo>
                    <a:lnTo>
                      <a:pt x="590" y="314"/>
                    </a:lnTo>
                    <a:lnTo>
                      <a:pt x="594" y="318"/>
                    </a:lnTo>
                    <a:lnTo>
                      <a:pt x="604" y="307"/>
                    </a:lnTo>
                    <a:lnTo>
                      <a:pt x="608" y="311"/>
                    </a:lnTo>
                    <a:lnTo>
                      <a:pt x="610" y="319"/>
                    </a:lnTo>
                    <a:lnTo>
                      <a:pt x="615" y="319"/>
                    </a:lnTo>
                    <a:lnTo>
                      <a:pt x="616" y="314"/>
                    </a:lnTo>
                    <a:lnTo>
                      <a:pt x="620" y="311"/>
                    </a:lnTo>
                    <a:lnTo>
                      <a:pt x="626" y="310"/>
                    </a:lnTo>
                    <a:lnTo>
                      <a:pt x="630" y="310"/>
                    </a:lnTo>
                    <a:lnTo>
                      <a:pt x="630" y="311"/>
                    </a:lnTo>
                    <a:lnTo>
                      <a:pt x="628" y="316"/>
                    </a:lnTo>
                    <a:lnTo>
                      <a:pt x="632" y="318"/>
                    </a:lnTo>
                    <a:lnTo>
                      <a:pt x="637" y="319"/>
                    </a:lnTo>
                    <a:lnTo>
                      <a:pt x="642" y="316"/>
                    </a:lnTo>
                    <a:lnTo>
                      <a:pt x="646" y="322"/>
                    </a:lnTo>
                    <a:lnTo>
                      <a:pt x="649" y="320"/>
                    </a:lnTo>
                    <a:lnTo>
                      <a:pt x="653" y="319"/>
                    </a:lnTo>
                    <a:lnTo>
                      <a:pt x="653" y="311"/>
                    </a:lnTo>
                    <a:lnTo>
                      <a:pt x="657" y="313"/>
                    </a:lnTo>
                    <a:lnTo>
                      <a:pt x="659" y="316"/>
                    </a:lnTo>
                    <a:lnTo>
                      <a:pt x="658" y="319"/>
                    </a:lnTo>
                    <a:lnTo>
                      <a:pt x="660" y="318"/>
                    </a:lnTo>
                    <a:lnTo>
                      <a:pt x="659" y="319"/>
                    </a:lnTo>
                    <a:lnTo>
                      <a:pt x="663" y="323"/>
                    </a:lnTo>
                    <a:lnTo>
                      <a:pt x="659" y="323"/>
                    </a:lnTo>
                    <a:lnTo>
                      <a:pt x="659" y="328"/>
                    </a:lnTo>
                    <a:lnTo>
                      <a:pt x="662" y="328"/>
                    </a:lnTo>
                    <a:lnTo>
                      <a:pt x="662" y="330"/>
                    </a:lnTo>
                    <a:lnTo>
                      <a:pt x="658" y="332"/>
                    </a:lnTo>
                    <a:lnTo>
                      <a:pt x="660" y="335"/>
                    </a:lnTo>
                    <a:lnTo>
                      <a:pt x="667" y="343"/>
                    </a:lnTo>
                    <a:lnTo>
                      <a:pt x="667" y="344"/>
                    </a:lnTo>
                    <a:lnTo>
                      <a:pt x="668" y="349"/>
                    </a:lnTo>
                    <a:lnTo>
                      <a:pt x="668" y="357"/>
                    </a:lnTo>
                    <a:lnTo>
                      <a:pt x="672" y="353"/>
                    </a:lnTo>
                    <a:lnTo>
                      <a:pt x="677" y="364"/>
                    </a:lnTo>
                    <a:lnTo>
                      <a:pt x="676" y="365"/>
                    </a:lnTo>
                    <a:lnTo>
                      <a:pt x="680" y="369"/>
                    </a:lnTo>
                    <a:lnTo>
                      <a:pt x="677" y="370"/>
                    </a:lnTo>
                    <a:lnTo>
                      <a:pt x="683" y="375"/>
                    </a:lnTo>
                    <a:lnTo>
                      <a:pt x="683" y="382"/>
                    </a:lnTo>
                    <a:lnTo>
                      <a:pt x="689" y="381"/>
                    </a:lnTo>
                    <a:lnTo>
                      <a:pt x="689" y="383"/>
                    </a:lnTo>
                    <a:lnTo>
                      <a:pt x="693" y="386"/>
                    </a:lnTo>
                    <a:lnTo>
                      <a:pt x="692" y="390"/>
                    </a:lnTo>
                    <a:lnTo>
                      <a:pt x="662" y="392"/>
                    </a:lnTo>
                    <a:lnTo>
                      <a:pt x="663" y="390"/>
                    </a:lnTo>
                    <a:lnTo>
                      <a:pt x="658" y="385"/>
                    </a:lnTo>
                    <a:lnTo>
                      <a:pt x="658" y="392"/>
                    </a:lnTo>
                    <a:lnTo>
                      <a:pt x="641" y="395"/>
                    </a:lnTo>
                    <a:lnTo>
                      <a:pt x="642" y="392"/>
                    </a:lnTo>
                    <a:lnTo>
                      <a:pt x="649" y="390"/>
                    </a:lnTo>
                    <a:lnTo>
                      <a:pt x="641" y="379"/>
                    </a:lnTo>
                    <a:lnTo>
                      <a:pt x="646" y="375"/>
                    </a:lnTo>
                    <a:lnTo>
                      <a:pt x="641" y="373"/>
                    </a:lnTo>
                    <a:lnTo>
                      <a:pt x="638" y="369"/>
                    </a:lnTo>
                    <a:lnTo>
                      <a:pt x="638" y="365"/>
                    </a:lnTo>
                    <a:lnTo>
                      <a:pt x="636" y="368"/>
                    </a:lnTo>
                    <a:lnTo>
                      <a:pt x="633" y="368"/>
                    </a:lnTo>
                    <a:lnTo>
                      <a:pt x="630" y="369"/>
                    </a:lnTo>
                    <a:lnTo>
                      <a:pt x="630" y="373"/>
                    </a:lnTo>
                    <a:lnTo>
                      <a:pt x="640" y="381"/>
                    </a:lnTo>
                    <a:lnTo>
                      <a:pt x="640" y="383"/>
                    </a:lnTo>
                    <a:lnTo>
                      <a:pt x="641" y="386"/>
                    </a:lnTo>
                    <a:lnTo>
                      <a:pt x="636" y="392"/>
                    </a:lnTo>
                    <a:lnTo>
                      <a:pt x="638" y="396"/>
                    </a:lnTo>
                    <a:lnTo>
                      <a:pt x="630" y="404"/>
                    </a:lnTo>
                    <a:lnTo>
                      <a:pt x="606" y="417"/>
                    </a:lnTo>
                    <a:lnTo>
                      <a:pt x="591" y="425"/>
                    </a:lnTo>
                    <a:lnTo>
                      <a:pt x="598" y="424"/>
                    </a:lnTo>
                    <a:lnTo>
                      <a:pt x="590" y="426"/>
                    </a:lnTo>
                    <a:lnTo>
                      <a:pt x="547" y="445"/>
                    </a:lnTo>
                    <a:lnTo>
                      <a:pt x="547" y="446"/>
                    </a:lnTo>
                    <a:lnTo>
                      <a:pt x="530" y="455"/>
                    </a:lnTo>
                    <a:lnTo>
                      <a:pt x="509" y="462"/>
                    </a:lnTo>
                    <a:lnTo>
                      <a:pt x="506" y="466"/>
                    </a:lnTo>
                    <a:lnTo>
                      <a:pt x="504" y="462"/>
                    </a:lnTo>
                    <a:lnTo>
                      <a:pt x="505" y="457"/>
                    </a:lnTo>
                    <a:lnTo>
                      <a:pt x="510" y="450"/>
                    </a:lnTo>
                    <a:lnTo>
                      <a:pt x="518" y="447"/>
                    </a:lnTo>
                    <a:lnTo>
                      <a:pt x="519" y="445"/>
                    </a:lnTo>
                    <a:lnTo>
                      <a:pt x="518" y="442"/>
                    </a:lnTo>
                    <a:lnTo>
                      <a:pt x="519" y="442"/>
                    </a:lnTo>
                    <a:lnTo>
                      <a:pt x="521" y="440"/>
                    </a:lnTo>
                    <a:lnTo>
                      <a:pt x="526" y="441"/>
                    </a:lnTo>
                    <a:lnTo>
                      <a:pt x="528" y="441"/>
                    </a:lnTo>
                    <a:lnTo>
                      <a:pt x="527" y="442"/>
                    </a:lnTo>
                    <a:lnTo>
                      <a:pt x="532" y="441"/>
                    </a:lnTo>
                    <a:lnTo>
                      <a:pt x="532" y="440"/>
                    </a:lnTo>
                    <a:lnTo>
                      <a:pt x="534" y="437"/>
                    </a:lnTo>
                    <a:lnTo>
                      <a:pt x="532" y="434"/>
                    </a:lnTo>
                    <a:lnTo>
                      <a:pt x="535" y="434"/>
                    </a:lnTo>
                    <a:lnTo>
                      <a:pt x="547" y="425"/>
                    </a:lnTo>
                    <a:lnTo>
                      <a:pt x="551" y="423"/>
                    </a:lnTo>
                    <a:lnTo>
                      <a:pt x="545" y="420"/>
                    </a:lnTo>
                    <a:lnTo>
                      <a:pt x="539" y="412"/>
                    </a:lnTo>
                    <a:lnTo>
                      <a:pt x="526" y="413"/>
                    </a:lnTo>
                    <a:lnTo>
                      <a:pt x="517" y="416"/>
                    </a:lnTo>
                    <a:lnTo>
                      <a:pt x="519" y="420"/>
                    </a:lnTo>
                    <a:lnTo>
                      <a:pt x="521" y="421"/>
                    </a:lnTo>
                    <a:lnTo>
                      <a:pt x="518" y="421"/>
                    </a:lnTo>
                    <a:lnTo>
                      <a:pt x="510" y="429"/>
                    </a:lnTo>
                    <a:lnTo>
                      <a:pt x="508" y="430"/>
                    </a:lnTo>
                    <a:lnTo>
                      <a:pt x="509" y="432"/>
                    </a:lnTo>
                    <a:lnTo>
                      <a:pt x="514" y="436"/>
                    </a:lnTo>
                    <a:lnTo>
                      <a:pt x="509" y="436"/>
                    </a:lnTo>
                    <a:lnTo>
                      <a:pt x="508" y="441"/>
                    </a:lnTo>
                    <a:lnTo>
                      <a:pt x="505" y="441"/>
                    </a:lnTo>
                    <a:lnTo>
                      <a:pt x="510" y="446"/>
                    </a:lnTo>
                    <a:lnTo>
                      <a:pt x="515" y="443"/>
                    </a:lnTo>
                    <a:lnTo>
                      <a:pt x="515" y="446"/>
                    </a:lnTo>
                    <a:lnTo>
                      <a:pt x="517" y="445"/>
                    </a:lnTo>
                    <a:lnTo>
                      <a:pt x="518" y="442"/>
                    </a:lnTo>
                    <a:lnTo>
                      <a:pt x="518" y="445"/>
                    </a:lnTo>
                    <a:lnTo>
                      <a:pt x="515" y="447"/>
                    </a:lnTo>
                    <a:lnTo>
                      <a:pt x="513" y="447"/>
                    </a:lnTo>
                    <a:lnTo>
                      <a:pt x="508" y="450"/>
                    </a:lnTo>
                    <a:lnTo>
                      <a:pt x="506" y="443"/>
                    </a:lnTo>
                    <a:lnTo>
                      <a:pt x="500" y="445"/>
                    </a:lnTo>
                    <a:lnTo>
                      <a:pt x="497" y="445"/>
                    </a:lnTo>
                    <a:lnTo>
                      <a:pt x="496" y="443"/>
                    </a:lnTo>
                    <a:lnTo>
                      <a:pt x="492" y="442"/>
                    </a:lnTo>
                    <a:lnTo>
                      <a:pt x="493" y="441"/>
                    </a:lnTo>
                    <a:lnTo>
                      <a:pt x="496" y="442"/>
                    </a:lnTo>
                    <a:lnTo>
                      <a:pt x="488" y="436"/>
                    </a:lnTo>
                    <a:lnTo>
                      <a:pt x="487" y="437"/>
                    </a:lnTo>
                    <a:lnTo>
                      <a:pt x="487" y="434"/>
                    </a:lnTo>
                    <a:lnTo>
                      <a:pt x="481" y="443"/>
                    </a:lnTo>
                    <a:lnTo>
                      <a:pt x="474" y="446"/>
                    </a:lnTo>
                    <a:lnTo>
                      <a:pt x="468" y="450"/>
                    </a:lnTo>
                    <a:lnTo>
                      <a:pt x="466" y="447"/>
                    </a:lnTo>
                    <a:lnTo>
                      <a:pt x="464" y="450"/>
                    </a:lnTo>
                    <a:lnTo>
                      <a:pt x="464" y="453"/>
                    </a:lnTo>
                    <a:lnTo>
                      <a:pt x="475" y="458"/>
                    </a:lnTo>
                    <a:lnTo>
                      <a:pt x="477" y="458"/>
                    </a:lnTo>
                    <a:lnTo>
                      <a:pt x="481" y="462"/>
                    </a:lnTo>
                    <a:lnTo>
                      <a:pt x="487" y="462"/>
                    </a:lnTo>
                    <a:lnTo>
                      <a:pt x="484" y="464"/>
                    </a:lnTo>
                    <a:lnTo>
                      <a:pt x="487" y="464"/>
                    </a:lnTo>
                    <a:lnTo>
                      <a:pt x="487" y="467"/>
                    </a:lnTo>
                    <a:lnTo>
                      <a:pt x="485" y="466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6"/>
                    </a:lnTo>
                    <a:lnTo>
                      <a:pt x="472" y="464"/>
                    </a:lnTo>
                    <a:lnTo>
                      <a:pt x="474" y="463"/>
                    </a:lnTo>
                    <a:lnTo>
                      <a:pt x="471" y="464"/>
                    </a:lnTo>
                    <a:lnTo>
                      <a:pt x="472" y="462"/>
                    </a:lnTo>
                    <a:lnTo>
                      <a:pt x="471" y="463"/>
                    </a:lnTo>
                    <a:lnTo>
                      <a:pt x="471" y="461"/>
                    </a:lnTo>
                    <a:lnTo>
                      <a:pt x="474" y="462"/>
                    </a:lnTo>
                    <a:lnTo>
                      <a:pt x="463" y="453"/>
                    </a:lnTo>
                    <a:lnTo>
                      <a:pt x="462" y="453"/>
                    </a:lnTo>
                    <a:lnTo>
                      <a:pt x="463" y="454"/>
                    </a:lnTo>
                    <a:lnTo>
                      <a:pt x="463" y="458"/>
                    </a:lnTo>
                    <a:lnTo>
                      <a:pt x="457" y="458"/>
                    </a:lnTo>
                    <a:lnTo>
                      <a:pt x="458" y="471"/>
                    </a:lnTo>
                    <a:lnTo>
                      <a:pt x="455" y="478"/>
                    </a:lnTo>
                    <a:lnTo>
                      <a:pt x="459" y="478"/>
                    </a:lnTo>
                    <a:lnTo>
                      <a:pt x="459" y="492"/>
                    </a:lnTo>
                    <a:lnTo>
                      <a:pt x="457" y="497"/>
                    </a:lnTo>
                    <a:lnTo>
                      <a:pt x="447" y="512"/>
                    </a:lnTo>
                    <a:lnTo>
                      <a:pt x="446" y="514"/>
                    </a:lnTo>
                    <a:lnTo>
                      <a:pt x="443" y="517"/>
                    </a:lnTo>
                    <a:lnTo>
                      <a:pt x="446" y="519"/>
                    </a:lnTo>
                    <a:lnTo>
                      <a:pt x="449" y="519"/>
                    </a:lnTo>
                    <a:lnTo>
                      <a:pt x="445" y="527"/>
                    </a:lnTo>
                    <a:lnTo>
                      <a:pt x="446" y="526"/>
                    </a:lnTo>
                    <a:lnTo>
                      <a:pt x="446" y="530"/>
                    </a:lnTo>
                    <a:lnTo>
                      <a:pt x="449" y="530"/>
                    </a:lnTo>
                    <a:lnTo>
                      <a:pt x="451" y="536"/>
                    </a:lnTo>
                    <a:lnTo>
                      <a:pt x="445" y="536"/>
                    </a:lnTo>
                    <a:lnTo>
                      <a:pt x="445" y="540"/>
                    </a:lnTo>
                    <a:lnTo>
                      <a:pt x="449" y="543"/>
                    </a:lnTo>
                    <a:lnTo>
                      <a:pt x="447" y="547"/>
                    </a:lnTo>
                    <a:lnTo>
                      <a:pt x="451" y="548"/>
                    </a:lnTo>
                    <a:lnTo>
                      <a:pt x="451" y="555"/>
                    </a:lnTo>
                    <a:lnTo>
                      <a:pt x="459" y="556"/>
                    </a:lnTo>
                    <a:lnTo>
                      <a:pt x="462" y="555"/>
                    </a:lnTo>
                    <a:lnTo>
                      <a:pt x="458" y="547"/>
                    </a:lnTo>
                    <a:lnTo>
                      <a:pt x="462" y="548"/>
                    </a:lnTo>
                    <a:lnTo>
                      <a:pt x="463" y="540"/>
                    </a:lnTo>
                    <a:lnTo>
                      <a:pt x="466" y="543"/>
                    </a:lnTo>
                    <a:lnTo>
                      <a:pt x="466" y="539"/>
                    </a:lnTo>
                    <a:lnTo>
                      <a:pt x="474" y="540"/>
                    </a:lnTo>
                    <a:lnTo>
                      <a:pt x="468" y="540"/>
                    </a:lnTo>
                    <a:lnTo>
                      <a:pt x="472" y="557"/>
                    </a:lnTo>
                    <a:lnTo>
                      <a:pt x="479" y="564"/>
                    </a:lnTo>
                    <a:lnTo>
                      <a:pt x="476" y="581"/>
                    </a:lnTo>
                    <a:lnTo>
                      <a:pt x="477" y="591"/>
                    </a:lnTo>
                    <a:lnTo>
                      <a:pt x="487" y="601"/>
                    </a:lnTo>
                    <a:lnTo>
                      <a:pt x="500" y="610"/>
                    </a:lnTo>
                    <a:lnTo>
                      <a:pt x="504" y="612"/>
                    </a:lnTo>
                    <a:lnTo>
                      <a:pt x="502" y="612"/>
                    </a:lnTo>
                    <a:lnTo>
                      <a:pt x="508" y="619"/>
                    </a:lnTo>
                    <a:lnTo>
                      <a:pt x="508" y="618"/>
                    </a:lnTo>
                    <a:lnTo>
                      <a:pt x="506" y="612"/>
                    </a:lnTo>
                    <a:lnTo>
                      <a:pt x="519" y="632"/>
                    </a:lnTo>
                    <a:lnTo>
                      <a:pt x="521" y="629"/>
                    </a:lnTo>
                    <a:lnTo>
                      <a:pt x="518" y="628"/>
                    </a:lnTo>
                    <a:lnTo>
                      <a:pt x="530" y="629"/>
                    </a:lnTo>
                    <a:lnTo>
                      <a:pt x="532" y="632"/>
                    </a:lnTo>
                    <a:lnTo>
                      <a:pt x="536" y="637"/>
                    </a:lnTo>
                    <a:lnTo>
                      <a:pt x="536" y="641"/>
                    </a:lnTo>
                    <a:lnTo>
                      <a:pt x="532" y="644"/>
                    </a:lnTo>
                    <a:lnTo>
                      <a:pt x="532" y="648"/>
                    </a:lnTo>
                    <a:lnTo>
                      <a:pt x="534" y="648"/>
                    </a:lnTo>
                    <a:lnTo>
                      <a:pt x="526" y="658"/>
                    </a:lnTo>
                    <a:lnTo>
                      <a:pt x="526" y="654"/>
                    </a:lnTo>
                    <a:lnTo>
                      <a:pt x="525" y="650"/>
                    </a:lnTo>
                    <a:lnTo>
                      <a:pt x="525" y="657"/>
                    </a:lnTo>
                    <a:lnTo>
                      <a:pt x="526" y="662"/>
                    </a:lnTo>
                    <a:lnTo>
                      <a:pt x="525" y="662"/>
                    </a:lnTo>
                    <a:lnTo>
                      <a:pt x="526" y="666"/>
                    </a:lnTo>
                    <a:lnTo>
                      <a:pt x="518" y="679"/>
                    </a:lnTo>
                    <a:lnTo>
                      <a:pt x="518" y="681"/>
                    </a:lnTo>
                    <a:lnTo>
                      <a:pt x="519" y="681"/>
                    </a:lnTo>
                    <a:lnTo>
                      <a:pt x="510" y="691"/>
                    </a:lnTo>
                    <a:lnTo>
                      <a:pt x="508" y="684"/>
                    </a:lnTo>
                    <a:lnTo>
                      <a:pt x="505" y="682"/>
                    </a:lnTo>
                    <a:lnTo>
                      <a:pt x="509" y="671"/>
                    </a:lnTo>
                    <a:lnTo>
                      <a:pt x="508" y="663"/>
                    </a:lnTo>
                    <a:lnTo>
                      <a:pt x="502" y="663"/>
                    </a:lnTo>
                    <a:lnTo>
                      <a:pt x="500" y="666"/>
                    </a:lnTo>
                    <a:lnTo>
                      <a:pt x="494" y="677"/>
                    </a:lnTo>
                    <a:lnTo>
                      <a:pt x="497" y="679"/>
                    </a:lnTo>
                    <a:lnTo>
                      <a:pt x="497" y="678"/>
                    </a:lnTo>
                    <a:lnTo>
                      <a:pt x="504" y="684"/>
                    </a:lnTo>
                    <a:lnTo>
                      <a:pt x="496" y="687"/>
                    </a:lnTo>
                    <a:lnTo>
                      <a:pt x="497" y="691"/>
                    </a:lnTo>
                    <a:lnTo>
                      <a:pt x="502" y="691"/>
                    </a:lnTo>
                    <a:lnTo>
                      <a:pt x="505" y="694"/>
                    </a:lnTo>
                    <a:lnTo>
                      <a:pt x="502" y="699"/>
                    </a:lnTo>
                    <a:lnTo>
                      <a:pt x="500" y="700"/>
                    </a:lnTo>
                    <a:lnTo>
                      <a:pt x="496" y="703"/>
                    </a:lnTo>
                    <a:lnTo>
                      <a:pt x="483" y="691"/>
                    </a:lnTo>
                    <a:lnTo>
                      <a:pt x="481" y="681"/>
                    </a:lnTo>
                    <a:lnTo>
                      <a:pt x="468" y="679"/>
                    </a:lnTo>
                    <a:lnTo>
                      <a:pt x="464" y="673"/>
                    </a:lnTo>
                    <a:lnTo>
                      <a:pt x="466" y="666"/>
                    </a:lnTo>
                    <a:lnTo>
                      <a:pt x="464" y="660"/>
                    </a:lnTo>
                    <a:lnTo>
                      <a:pt x="467" y="652"/>
                    </a:lnTo>
                    <a:lnTo>
                      <a:pt x="463" y="646"/>
                    </a:lnTo>
                    <a:lnTo>
                      <a:pt x="458" y="649"/>
                    </a:lnTo>
                    <a:lnTo>
                      <a:pt x="458" y="646"/>
                    </a:lnTo>
                    <a:lnTo>
                      <a:pt x="457" y="648"/>
                    </a:lnTo>
                    <a:lnTo>
                      <a:pt x="454" y="649"/>
                    </a:lnTo>
                    <a:lnTo>
                      <a:pt x="449" y="653"/>
                    </a:lnTo>
                    <a:lnTo>
                      <a:pt x="438" y="653"/>
                    </a:lnTo>
                    <a:lnTo>
                      <a:pt x="433" y="648"/>
                    </a:lnTo>
                    <a:lnTo>
                      <a:pt x="430" y="650"/>
                    </a:lnTo>
                    <a:lnTo>
                      <a:pt x="425" y="652"/>
                    </a:lnTo>
                    <a:lnTo>
                      <a:pt x="417" y="646"/>
                    </a:lnTo>
                    <a:lnTo>
                      <a:pt x="417" y="641"/>
                    </a:lnTo>
                    <a:lnTo>
                      <a:pt x="413" y="640"/>
                    </a:lnTo>
                    <a:lnTo>
                      <a:pt x="413" y="636"/>
                    </a:lnTo>
                    <a:lnTo>
                      <a:pt x="410" y="637"/>
                    </a:lnTo>
                    <a:lnTo>
                      <a:pt x="407" y="636"/>
                    </a:lnTo>
                    <a:lnTo>
                      <a:pt x="403" y="637"/>
                    </a:lnTo>
                    <a:lnTo>
                      <a:pt x="400" y="633"/>
                    </a:lnTo>
                    <a:lnTo>
                      <a:pt x="390" y="633"/>
                    </a:lnTo>
                    <a:lnTo>
                      <a:pt x="382" y="631"/>
                    </a:lnTo>
                    <a:lnTo>
                      <a:pt x="376" y="629"/>
                    </a:lnTo>
                    <a:lnTo>
                      <a:pt x="365" y="633"/>
                    </a:lnTo>
                    <a:lnTo>
                      <a:pt x="343" y="636"/>
                    </a:lnTo>
                    <a:lnTo>
                      <a:pt x="340" y="636"/>
                    </a:lnTo>
                    <a:lnTo>
                      <a:pt x="330" y="633"/>
                    </a:lnTo>
                    <a:lnTo>
                      <a:pt x="322" y="640"/>
                    </a:lnTo>
                    <a:lnTo>
                      <a:pt x="314" y="641"/>
                    </a:lnTo>
                    <a:lnTo>
                      <a:pt x="313" y="644"/>
                    </a:lnTo>
                    <a:lnTo>
                      <a:pt x="313" y="650"/>
                    </a:lnTo>
                    <a:lnTo>
                      <a:pt x="309" y="652"/>
                    </a:lnTo>
                    <a:lnTo>
                      <a:pt x="289" y="660"/>
                    </a:lnTo>
                    <a:lnTo>
                      <a:pt x="281" y="666"/>
                    </a:lnTo>
                    <a:lnTo>
                      <a:pt x="271" y="666"/>
                    </a:lnTo>
                    <a:lnTo>
                      <a:pt x="270" y="658"/>
                    </a:lnTo>
                    <a:lnTo>
                      <a:pt x="259" y="652"/>
                    </a:lnTo>
                    <a:lnTo>
                      <a:pt x="253" y="649"/>
                    </a:lnTo>
                    <a:lnTo>
                      <a:pt x="236" y="649"/>
                    </a:lnTo>
                    <a:lnTo>
                      <a:pt x="225" y="652"/>
                    </a:lnTo>
                    <a:lnTo>
                      <a:pt x="225" y="644"/>
                    </a:lnTo>
                    <a:lnTo>
                      <a:pt x="226" y="641"/>
                    </a:lnTo>
                    <a:lnTo>
                      <a:pt x="221" y="637"/>
                    </a:lnTo>
                    <a:lnTo>
                      <a:pt x="215" y="636"/>
                    </a:lnTo>
                    <a:lnTo>
                      <a:pt x="198" y="627"/>
                    </a:lnTo>
                    <a:lnTo>
                      <a:pt x="190" y="620"/>
                    </a:lnTo>
                    <a:lnTo>
                      <a:pt x="186" y="620"/>
                    </a:lnTo>
                    <a:lnTo>
                      <a:pt x="179" y="615"/>
                    </a:lnTo>
                    <a:lnTo>
                      <a:pt x="181" y="610"/>
                    </a:lnTo>
                    <a:lnTo>
                      <a:pt x="181" y="606"/>
                    </a:lnTo>
                    <a:lnTo>
                      <a:pt x="176" y="608"/>
                    </a:lnTo>
                    <a:lnTo>
                      <a:pt x="170" y="608"/>
                    </a:lnTo>
                    <a:lnTo>
                      <a:pt x="169" y="607"/>
                    </a:lnTo>
                    <a:lnTo>
                      <a:pt x="164" y="605"/>
                    </a:lnTo>
                    <a:lnTo>
                      <a:pt x="156" y="605"/>
                    </a:lnTo>
                    <a:lnTo>
                      <a:pt x="155" y="602"/>
                    </a:lnTo>
                    <a:lnTo>
                      <a:pt x="157" y="595"/>
                    </a:lnTo>
                    <a:lnTo>
                      <a:pt x="156" y="590"/>
                    </a:lnTo>
                    <a:lnTo>
                      <a:pt x="164" y="585"/>
                    </a:lnTo>
                    <a:lnTo>
                      <a:pt x="161" y="585"/>
                    </a:lnTo>
                    <a:lnTo>
                      <a:pt x="147" y="578"/>
                    </a:lnTo>
                    <a:lnTo>
                      <a:pt x="145" y="580"/>
                    </a:lnTo>
                    <a:lnTo>
                      <a:pt x="143" y="588"/>
                    </a:lnTo>
                    <a:lnTo>
                      <a:pt x="135" y="582"/>
                    </a:lnTo>
                    <a:lnTo>
                      <a:pt x="134" y="590"/>
                    </a:lnTo>
                    <a:lnTo>
                      <a:pt x="127" y="589"/>
                    </a:lnTo>
                    <a:lnTo>
                      <a:pt x="119" y="585"/>
                    </a:lnTo>
                    <a:lnTo>
                      <a:pt x="115" y="580"/>
                    </a:lnTo>
                    <a:lnTo>
                      <a:pt x="118" y="576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5" y="568"/>
                    </a:lnTo>
                    <a:lnTo>
                      <a:pt x="109" y="569"/>
                    </a:lnTo>
                    <a:lnTo>
                      <a:pt x="105" y="568"/>
                    </a:lnTo>
                    <a:lnTo>
                      <a:pt x="106" y="556"/>
                    </a:lnTo>
                    <a:lnTo>
                      <a:pt x="100" y="551"/>
                    </a:lnTo>
                    <a:lnTo>
                      <a:pt x="92" y="548"/>
                    </a:lnTo>
                    <a:lnTo>
                      <a:pt x="88" y="546"/>
                    </a:lnTo>
                    <a:lnTo>
                      <a:pt x="88" y="539"/>
                    </a:lnTo>
                    <a:lnTo>
                      <a:pt x="79" y="538"/>
                    </a:lnTo>
                    <a:lnTo>
                      <a:pt x="77" y="534"/>
                    </a:lnTo>
                    <a:lnTo>
                      <a:pt x="72" y="534"/>
                    </a:lnTo>
                    <a:lnTo>
                      <a:pt x="63" y="530"/>
                    </a:lnTo>
                    <a:lnTo>
                      <a:pt x="62" y="525"/>
                    </a:lnTo>
                    <a:lnTo>
                      <a:pt x="45" y="508"/>
                    </a:lnTo>
                    <a:lnTo>
                      <a:pt x="36" y="517"/>
                    </a:lnTo>
                    <a:lnTo>
                      <a:pt x="33" y="518"/>
                    </a:lnTo>
                    <a:lnTo>
                      <a:pt x="30" y="517"/>
                    </a:lnTo>
                    <a:lnTo>
                      <a:pt x="32" y="508"/>
                    </a:lnTo>
                    <a:lnTo>
                      <a:pt x="24" y="508"/>
                    </a:lnTo>
                    <a:lnTo>
                      <a:pt x="25" y="501"/>
                    </a:lnTo>
                    <a:lnTo>
                      <a:pt x="17" y="498"/>
                    </a:lnTo>
                    <a:lnTo>
                      <a:pt x="17" y="495"/>
                    </a:lnTo>
                    <a:lnTo>
                      <a:pt x="25" y="488"/>
                    </a:lnTo>
                    <a:lnTo>
                      <a:pt x="23" y="484"/>
                    </a:lnTo>
                    <a:lnTo>
                      <a:pt x="28" y="476"/>
                    </a:lnTo>
                    <a:lnTo>
                      <a:pt x="26" y="476"/>
                    </a:lnTo>
                    <a:lnTo>
                      <a:pt x="25" y="471"/>
                    </a:lnTo>
                    <a:lnTo>
                      <a:pt x="13" y="467"/>
                    </a:lnTo>
                    <a:lnTo>
                      <a:pt x="11" y="471"/>
                    </a:lnTo>
                    <a:lnTo>
                      <a:pt x="7" y="471"/>
                    </a:lnTo>
                    <a:lnTo>
                      <a:pt x="9" y="462"/>
                    </a:lnTo>
                    <a:lnTo>
                      <a:pt x="2" y="463"/>
                    </a:lnTo>
                    <a:lnTo>
                      <a:pt x="0" y="461"/>
                    </a:lnTo>
                    <a:lnTo>
                      <a:pt x="6" y="461"/>
                    </a:lnTo>
                    <a:lnTo>
                      <a:pt x="6" y="446"/>
                    </a:lnTo>
                    <a:lnTo>
                      <a:pt x="4" y="434"/>
                    </a:lnTo>
                    <a:lnTo>
                      <a:pt x="4" y="429"/>
                    </a:lnTo>
                    <a:lnTo>
                      <a:pt x="3" y="416"/>
                    </a:lnTo>
                    <a:lnTo>
                      <a:pt x="3" y="411"/>
                    </a:lnTo>
                    <a:lnTo>
                      <a:pt x="2" y="400"/>
                    </a:lnTo>
                    <a:lnTo>
                      <a:pt x="20" y="379"/>
                    </a:lnTo>
                    <a:lnTo>
                      <a:pt x="32" y="362"/>
                    </a:lnTo>
                    <a:lnTo>
                      <a:pt x="41" y="349"/>
                    </a:lnTo>
                    <a:lnTo>
                      <a:pt x="53" y="331"/>
                    </a:lnTo>
                    <a:lnTo>
                      <a:pt x="63" y="316"/>
                    </a:lnTo>
                    <a:lnTo>
                      <a:pt x="75" y="323"/>
                    </a:lnTo>
                    <a:lnTo>
                      <a:pt x="74" y="324"/>
                    </a:lnTo>
                    <a:lnTo>
                      <a:pt x="72" y="330"/>
                    </a:lnTo>
                    <a:lnTo>
                      <a:pt x="75" y="335"/>
                    </a:lnTo>
                    <a:lnTo>
                      <a:pt x="68" y="344"/>
                    </a:lnTo>
                    <a:lnTo>
                      <a:pt x="63" y="358"/>
                    </a:lnTo>
                    <a:lnTo>
                      <a:pt x="72" y="358"/>
                    </a:lnTo>
                    <a:lnTo>
                      <a:pt x="85" y="364"/>
                    </a:lnTo>
                    <a:lnTo>
                      <a:pt x="83" y="369"/>
                    </a:lnTo>
                    <a:lnTo>
                      <a:pt x="89" y="374"/>
                    </a:lnTo>
                    <a:lnTo>
                      <a:pt x="94" y="370"/>
                    </a:lnTo>
                    <a:lnTo>
                      <a:pt x="96" y="370"/>
                    </a:lnTo>
                    <a:lnTo>
                      <a:pt x="98" y="365"/>
                    </a:lnTo>
                    <a:lnTo>
                      <a:pt x="97" y="371"/>
                    </a:lnTo>
                    <a:lnTo>
                      <a:pt x="106" y="364"/>
                    </a:lnTo>
                    <a:lnTo>
                      <a:pt x="106" y="362"/>
                    </a:lnTo>
                    <a:lnTo>
                      <a:pt x="110" y="358"/>
                    </a:lnTo>
                    <a:lnTo>
                      <a:pt x="110" y="362"/>
                    </a:lnTo>
                    <a:lnTo>
                      <a:pt x="118" y="362"/>
                    </a:lnTo>
                    <a:lnTo>
                      <a:pt x="123" y="358"/>
                    </a:lnTo>
                    <a:lnTo>
                      <a:pt x="134" y="368"/>
                    </a:lnTo>
                    <a:lnTo>
                      <a:pt x="140" y="368"/>
                    </a:lnTo>
                    <a:lnTo>
                      <a:pt x="145" y="365"/>
                    </a:lnTo>
                    <a:lnTo>
                      <a:pt x="147" y="360"/>
                    </a:lnTo>
                    <a:lnTo>
                      <a:pt x="155" y="353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64" y="333"/>
                    </a:lnTo>
                    <a:lnTo>
                      <a:pt x="161" y="330"/>
                    </a:lnTo>
                    <a:lnTo>
                      <a:pt x="160" y="322"/>
                    </a:lnTo>
                    <a:lnTo>
                      <a:pt x="161" y="319"/>
                    </a:lnTo>
                    <a:lnTo>
                      <a:pt x="168" y="316"/>
                    </a:lnTo>
                    <a:lnTo>
                      <a:pt x="168" y="310"/>
                    </a:lnTo>
                    <a:lnTo>
                      <a:pt x="174" y="303"/>
                    </a:lnTo>
                    <a:lnTo>
                      <a:pt x="174" y="299"/>
                    </a:lnTo>
                    <a:lnTo>
                      <a:pt x="172" y="298"/>
                    </a:lnTo>
                    <a:lnTo>
                      <a:pt x="177" y="296"/>
                    </a:lnTo>
                    <a:lnTo>
                      <a:pt x="177" y="290"/>
                    </a:lnTo>
                    <a:lnTo>
                      <a:pt x="179" y="285"/>
                    </a:lnTo>
                    <a:lnTo>
                      <a:pt x="178" y="282"/>
                    </a:lnTo>
                    <a:lnTo>
                      <a:pt x="181" y="285"/>
                    </a:lnTo>
                    <a:lnTo>
                      <a:pt x="190" y="282"/>
                    </a:lnTo>
                    <a:lnTo>
                      <a:pt x="190" y="277"/>
                    </a:lnTo>
                    <a:lnTo>
                      <a:pt x="191" y="280"/>
                    </a:lnTo>
                    <a:lnTo>
                      <a:pt x="194" y="278"/>
                    </a:lnTo>
                    <a:lnTo>
                      <a:pt x="198" y="285"/>
                    </a:lnTo>
                    <a:lnTo>
                      <a:pt x="202" y="286"/>
                    </a:lnTo>
                    <a:lnTo>
                      <a:pt x="204" y="286"/>
                    </a:lnTo>
                    <a:lnTo>
                      <a:pt x="204" y="281"/>
                    </a:lnTo>
                    <a:lnTo>
                      <a:pt x="207" y="280"/>
                    </a:lnTo>
                    <a:lnTo>
                      <a:pt x="207" y="275"/>
                    </a:lnTo>
                    <a:lnTo>
                      <a:pt x="215" y="272"/>
                    </a:lnTo>
                    <a:lnTo>
                      <a:pt x="215" y="271"/>
                    </a:lnTo>
                    <a:lnTo>
                      <a:pt x="211" y="259"/>
                    </a:lnTo>
                    <a:lnTo>
                      <a:pt x="232" y="260"/>
                    </a:lnTo>
                    <a:lnTo>
                      <a:pt x="240" y="252"/>
                    </a:lnTo>
                    <a:lnTo>
                      <a:pt x="243" y="250"/>
                    </a:lnTo>
                    <a:lnTo>
                      <a:pt x="249" y="248"/>
                    </a:lnTo>
                    <a:lnTo>
                      <a:pt x="259" y="248"/>
                    </a:lnTo>
                    <a:lnTo>
                      <a:pt x="268" y="250"/>
                    </a:lnTo>
                    <a:lnTo>
                      <a:pt x="270" y="265"/>
                    </a:lnTo>
                    <a:lnTo>
                      <a:pt x="281" y="265"/>
                    </a:lnTo>
                    <a:lnTo>
                      <a:pt x="281" y="268"/>
                    </a:lnTo>
                    <a:lnTo>
                      <a:pt x="298" y="265"/>
                    </a:lnTo>
                    <a:lnTo>
                      <a:pt x="297" y="259"/>
                    </a:lnTo>
                    <a:lnTo>
                      <a:pt x="298" y="258"/>
                    </a:lnTo>
                    <a:lnTo>
                      <a:pt x="293" y="247"/>
                    </a:lnTo>
                    <a:lnTo>
                      <a:pt x="297" y="242"/>
                    </a:lnTo>
                    <a:lnTo>
                      <a:pt x="292" y="239"/>
                    </a:lnTo>
                    <a:lnTo>
                      <a:pt x="300" y="237"/>
                    </a:lnTo>
                    <a:lnTo>
                      <a:pt x="304" y="237"/>
                    </a:lnTo>
                    <a:lnTo>
                      <a:pt x="301" y="230"/>
                    </a:lnTo>
                    <a:lnTo>
                      <a:pt x="297" y="220"/>
                    </a:lnTo>
                    <a:lnTo>
                      <a:pt x="313" y="214"/>
                    </a:lnTo>
                    <a:lnTo>
                      <a:pt x="315" y="214"/>
                    </a:lnTo>
                    <a:lnTo>
                      <a:pt x="319" y="218"/>
                    </a:lnTo>
                    <a:lnTo>
                      <a:pt x="322" y="214"/>
                    </a:lnTo>
                    <a:lnTo>
                      <a:pt x="334" y="214"/>
                    </a:lnTo>
                    <a:lnTo>
                      <a:pt x="338" y="213"/>
                    </a:lnTo>
                    <a:lnTo>
                      <a:pt x="342" y="213"/>
                    </a:lnTo>
                    <a:lnTo>
                      <a:pt x="355" y="208"/>
                    </a:lnTo>
                    <a:lnTo>
                      <a:pt x="360" y="204"/>
                    </a:lnTo>
                    <a:lnTo>
                      <a:pt x="359" y="203"/>
                    </a:lnTo>
                    <a:lnTo>
                      <a:pt x="362" y="196"/>
                    </a:lnTo>
                    <a:lnTo>
                      <a:pt x="365" y="188"/>
                    </a:lnTo>
                    <a:lnTo>
                      <a:pt x="372" y="189"/>
                    </a:lnTo>
                    <a:lnTo>
                      <a:pt x="374" y="182"/>
                    </a:lnTo>
                    <a:lnTo>
                      <a:pt x="370" y="179"/>
                    </a:lnTo>
                    <a:lnTo>
                      <a:pt x="361" y="170"/>
                    </a:lnTo>
                    <a:lnTo>
                      <a:pt x="365" y="159"/>
                    </a:lnTo>
                    <a:lnTo>
                      <a:pt x="356" y="159"/>
                    </a:lnTo>
                    <a:lnTo>
                      <a:pt x="353" y="149"/>
                    </a:lnTo>
                    <a:lnTo>
                      <a:pt x="348" y="153"/>
                    </a:lnTo>
                    <a:lnTo>
                      <a:pt x="340" y="153"/>
                    </a:lnTo>
                    <a:lnTo>
                      <a:pt x="339" y="148"/>
                    </a:lnTo>
                    <a:lnTo>
                      <a:pt x="342" y="138"/>
                    </a:lnTo>
                    <a:lnTo>
                      <a:pt x="339" y="134"/>
                    </a:lnTo>
                    <a:lnTo>
                      <a:pt x="330" y="127"/>
                    </a:lnTo>
                    <a:lnTo>
                      <a:pt x="322" y="120"/>
                    </a:lnTo>
                    <a:lnTo>
                      <a:pt x="330" y="116"/>
                    </a:lnTo>
                    <a:lnTo>
                      <a:pt x="334" y="113"/>
                    </a:lnTo>
                    <a:lnTo>
                      <a:pt x="335" y="112"/>
                    </a:lnTo>
                    <a:lnTo>
                      <a:pt x="339" y="115"/>
                    </a:lnTo>
                    <a:lnTo>
                      <a:pt x="342" y="100"/>
                    </a:lnTo>
                    <a:lnTo>
                      <a:pt x="340" y="98"/>
                    </a:lnTo>
                    <a:lnTo>
                      <a:pt x="343" y="93"/>
                    </a:lnTo>
                    <a:lnTo>
                      <a:pt x="351" y="87"/>
                    </a:lnTo>
                    <a:lnTo>
                      <a:pt x="353" y="82"/>
                    </a:lnTo>
                    <a:lnTo>
                      <a:pt x="344" y="77"/>
                    </a:lnTo>
                    <a:lnTo>
                      <a:pt x="332" y="76"/>
                    </a:lnTo>
                    <a:lnTo>
                      <a:pt x="334" y="66"/>
                    </a:lnTo>
                    <a:lnTo>
                      <a:pt x="338" y="64"/>
                    </a:lnTo>
                    <a:lnTo>
                      <a:pt x="362" y="55"/>
                    </a:lnTo>
                    <a:lnTo>
                      <a:pt x="370" y="55"/>
                    </a:lnTo>
                    <a:lnTo>
                      <a:pt x="374" y="51"/>
                    </a:lnTo>
                    <a:lnTo>
                      <a:pt x="382" y="51"/>
                    </a:lnTo>
                    <a:lnTo>
                      <a:pt x="383" y="55"/>
                    </a:lnTo>
                    <a:lnTo>
                      <a:pt x="390" y="49"/>
                    </a:lnTo>
                    <a:lnTo>
                      <a:pt x="399" y="31"/>
                    </a:lnTo>
                    <a:lnTo>
                      <a:pt x="399" y="27"/>
                    </a:lnTo>
                    <a:lnTo>
                      <a:pt x="403" y="18"/>
                    </a:lnTo>
                    <a:lnTo>
                      <a:pt x="406" y="14"/>
                    </a:lnTo>
                    <a:lnTo>
                      <a:pt x="404" y="7"/>
                    </a:lnTo>
                    <a:lnTo>
                      <a:pt x="404" y="2"/>
                    </a:lnTo>
                    <a:lnTo>
                      <a:pt x="424" y="17"/>
                    </a:lnTo>
                    <a:lnTo>
                      <a:pt x="425" y="18"/>
                    </a:lnTo>
                    <a:lnTo>
                      <a:pt x="433" y="18"/>
                    </a:lnTo>
                    <a:lnTo>
                      <a:pt x="437" y="22"/>
                    </a:lnTo>
                    <a:lnTo>
                      <a:pt x="441" y="27"/>
                    </a:lnTo>
                    <a:lnTo>
                      <a:pt x="438" y="28"/>
                    </a:lnTo>
                    <a:lnTo>
                      <a:pt x="438" y="32"/>
                    </a:lnTo>
                    <a:lnTo>
                      <a:pt x="447" y="24"/>
                    </a:lnTo>
                    <a:lnTo>
                      <a:pt x="453" y="23"/>
                    </a:lnTo>
                    <a:lnTo>
                      <a:pt x="455" y="21"/>
                    </a:lnTo>
                    <a:lnTo>
                      <a:pt x="468" y="22"/>
                    </a:lnTo>
                    <a:lnTo>
                      <a:pt x="474" y="19"/>
                    </a:lnTo>
                    <a:lnTo>
                      <a:pt x="481" y="19"/>
                    </a:lnTo>
                    <a:lnTo>
                      <a:pt x="487" y="22"/>
                    </a:lnTo>
                    <a:lnTo>
                      <a:pt x="494" y="19"/>
                    </a:lnTo>
                    <a:lnTo>
                      <a:pt x="492" y="13"/>
                    </a:lnTo>
                    <a:lnTo>
                      <a:pt x="500" y="11"/>
                    </a:lnTo>
                    <a:lnTo>
                      <a:pt x="510" y="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33CCCC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05"/>
              <p:cNvSpPr>
                <a:spLocks/>
              </p:cNvSpPr>
              <p:nvPr/>
            </p:nvSpPr>
            <p:spPr bwMode="auto">
              <a:xfrm>
                <a:off x="6198164" y="1914536"/>
                <a:ext cx="749119" cy="673567"/>
              </a:xfrm>
              <a:custGeom>
                <a:avLst/>
                <a:gdLst/>
                <a:ahLst/>
                <a:cxnLst>
                  <a:cxn ang="0">
                    <a:pos x="509" y="22"/>
                  </a:cxn>
                  <a:cxn ang="0">
                    <a:pos x="490" y="49"/>
                  </a:cxn>
                  <a:cxn ang="0">
                    <a:pos x="519" y="74"/>
                  </a:cxn>
                  <a:cxn ang="0">
                    <a:pos x="532" y="104"/>
                  </a:cxn>
                  <a:cxn ang="0">
                    <a:pos x="559" y="138"/>
                  </a:cxn>
                  <a:cxn ang="0">
                    <a:pos x="566" y="163"/>
                  </a:cxn>
                  <a:cxn ang="0">
                    <a:pos x="540" y="171"/>
                  </a:cxn>
                  <a:cxn ang="0">
                    <a:pos x="504" y="184"/>
                  </a:cxn>
                  <a:cxn ang="0">
                    <a:pos x="491" y="170"/>
                  </a:cxn>
                  <a:cxn ang="0">
                    <a:pos x="469" y="170"/>
                  </a:cxn>
                  <a:cxn ang="0">
                    <a:pos x="448" y="203"/>
                  </a:cxn>
                  <a:cxn ang="0">
                    <a:pos x="400" y="218"/>
                  </a:cxn>
                  <a:cxn ang="0">
                    <a:pos x="409" y="245"/>
                  </a:cxn>
                  <a:cxn ang="0">
                    <a:pos x="400" y="265"/>
                  </a:cxn>
                  <a:cxn ang="0">
                    <a:pos x="408" y="290"/>
                  </a:cxn>
                  <a:cxn ang="0">
                    <a:pos x="422" y="311"/>
                  </a:cxn>
                  <a:cxn ang="0">
                    <a:pos x="438" y="341"/>
                  </a:cxn>
                  <a:cxn ang="0">
                    <a:pos x="421" y="360"/>
                  </a:cxn>
                  <a:cxn ang="0">
                    <a:pos x="385" y="370"/>
                  </a:cxn>
                  <a:cxn ang="0">
                    <a:pos x="370" y="389"/>
                  </a:cxn>
                  <a:cxn ang="0">
                    <a:pos x="364" y="410"/>
                  </a:cxn>
                  <a:cxn ang="0">
                    <a:pos x="336" y="417"/>
                  </a:cxn>
                  <a:cxn ang="0">
                    <a:pos x="306" y="404"/>
                  </a:cxn>
                  <a:cxn ang="0">
                    <a:pos x="273" y="427"/>
                  </a:cxn>
                  <a:cxn ang="0">
                    <a:pos x="264" y="437"/>
                  </a:cxn>
                  <a:cxn ang="0">
                    <a:pos x="247" y="437"/>
                  </a:cxn>
                  <a:cxn ang="0">
                    <a:pos x="238" y="450"/>
                  </a:cxn>
                  <a:cxn ang="0">
                    <a:pos x="227" y="471"/>
                  </a:cxn>
                  <a:cxn ang="0">
                    <a:pos x="222" y="489"/>
                  </a:cxn>
                  <a:cxn ang="0">
                    <a:pos x="200" y="520"/>
                  </a:cxn>
                  <a:cxn ang="0">
                    <a:pos x="172" y="514"/>
                  </a:cxn>
                  <a:cxn ang="0">
                    <a:pos x="160" y="522"/>
                  </a:cxn>
                  <a:cxn ang="0">
                    <a:pos x="129" y="510"/>
                  </a:cxn>
                  <a:cxn ang="0">
                    <a:pos x="141" y="475"/>
                  </a:cxn>
                  <a:cxn ang="0">
                    <a:pos x="103" y="468"/>
                  </a:cxn>
                  <a:cxn ang="0">
                    <a:pos x="77" y="470"/>
                  </a:cxn>
                  <a:cxn ang="0">
                    <a:pos x="45" y="485"/>
                  </a:cxn>
                  <a:cxn ang="0">
                    <a:pos x="32" y="470"/>
                  </a:cxn>
                  <a:cxn ang="0">
                    <a:pos x="32" y="433"/>
                  </a:cxn>
                  <a:cxn ang="0">
                    <a:pos x="21" y="407"/>
                  </a:cxn>
                  <a:cxn ang="0">
                    <a:pos x="44" y="369"/>
                  </a:cxn>
                  <a:cxn ang="0">
                    <a:pos x="52" y="320"/>
                  </a:cxn>
                  <a:cxn ang="0">
                    <a:pos x="51" y="285"/>
                  </a:cxn>
                  <a:cxn ang="0">
                    <a:pos x="52" y="265"/>
                  </a:cxn>
                  <a:cxn ang="0">
                    <a:pos x="60" y="231"/>
                  </a:cxn>
                  <a:cxn ang="0">
                    <a:pos x="18" y="207"/>
                  </a:cxn>
                  <a:cxn ang="0">
                    <a:pos x="4" y="155"/>
                  </a:cxn>
                  <a:cxn ang="0">
                    <a:pos x="15" y="124"/>
                  </a:cxn>
                  <a:cxn ang="0">
                    <a:pos x="25" y="85"/>
                  </a:cxn>
                  <a:cxn ang="0">
                    <a:pos x="77" y="80"/>
                  </a:cxn>
                  <a:cxn ang="0">
                    <a:pos x="96" y="108"/>
                  </a:cxn>
                  <a:cxn ang="0">
                    <a:pos x="128" y="115"/>
                  </a:cxn>
                  <a:cxn ang="0">
                    <a:pos x="179" y="120"/>
                  </a:cxn>
                  <a:cxn ang="0">
                    <a:pos x="201" y="64"/>
                  </a:cxn>
                  <a:cxn ang="0">
                    <a:pos x="219" y="45"/>
                  </a:cxn>
                  <a:cxn ang="0">
                    <a:pos x="260" y="38"/>
                  </a:cxn>
                  <a:cxn ang="0">
                    <a:pos x="289" y="45"/>
                  </a:cxn>
                  <a:cxn ang="0">
                    <a:pos x="317" y="32"/>
                  </a:cxn>
                  <a:cxn ang="0">
                    <a:pos x="374" y="38"/>
                  </a:cxn>
                  <a:cxn ang="0">
                    <a:pos x="398" y="36"/>
                  </a:cxn>
                  <a:cxn ang="0">
                    <a:pos x="443" y="17"/>
                  </a:cxn>
                  <a:cxn ang="0">
                    <a:pos x="479" y="5"/>
                  </a:cxn>
                </a:cxnLst>
                <a:rect l="0" t="0" r="r" b="b"/>
                <a:pathLst>
                  <a:path w="585" h="526">
                    <a:moveTo>
                      <a:pt x="507" y="0"/>
                    </a:moveTo>
                    <a:lnTo>
                      <a:pt x="515" y="2"/>
                    </a:lnTo>
                    <a:lnTo>
                      <a:pt x="519" y="8"/>
                    </a:lnTo>
                    <a:lnTo>
                      <a:pt x="511" y="11"/>
                    </a:lnTo>
                    <a:lnTo>
                      <a:pt x="509" y="22"/>
                    </a:lnTo>
                    <a:lnTo>
                      <a:pt x="496" y="25"/>
                    </a:lnTo>
                    <a:lnTo>
                      <a:pt x="487" y="27"/>
                    </a:lnTo>
                    <a:lnTo>
                      <a:pt x="486" y="30"/>
                    </a:lnTo>
                    <a:lnTo>
                      <a:pt x="490" y="40"/>
                    </a:lnTo>
                    <a:lnTo>
                      <a:pt x="490" y="49"/>
                    </a:lnTo>
                    <a:lnTo>
                      <a:pt x="499" y="57"/>
                    </a:lnTo>
                    <a:lnTo>
                      <a:pt x="492" y="64"/>
                    </a:lnTo>
                    <a:lnTo>
                      <a:pt x="507" y="70"/>
                    </a:lnTo>
                    <a:lnTo>
                      <a:pt x="512" y="81"/>
                    </a:lnTo>
                    <a:lnTo>
                      <a:pt x="519" y="74"/>
                    </a:lnTo>
                    <a:lnTo>
                      <a:pt x="525" y="74"/>
                    </a:lnTo>
                    <a:lnTo>
                      <a:pt x="532" y="85"/>
                    </a:lnTo>
                    <a:lnTo>
                      <a:pt x="537" y="91"/>
                    </a:lnTo>
                    <a:lnTo>
                      <a:pt x="533" y="99"/>
                    </a:lnTo>
                    <a:lnTo>
                      <a:pt x="532" y="104"/>
                    </a:lnTo>
                    <a:lnTo>
                      <a:pt x="530" y="111"/>
                    </a:lnTo>
                    <a:lnTo>
                      <a:pt x="533" y="114"/>
                    </a:lnTo>
                    <a:lnTo>
                      <a:pt x="543" y="114"/>
                    </a:lnTo>
                    <a:lnTo>
                      <a:pt x="551" y="119"/>
                    </a:lnTo>
                    <a:lnTo>
                      <a:pt x="559" y="138"/>
                    </a:lnTo>
                    <a:lnTo>
                      <a:pt x="579" y="149"/>
                    </a:lnTo>
                    <a:lnTo>
                      <a:pt x="584" y="150"/>
                    </a:lnTo>
                    <a:lnTo>
                      <a:pt x="585" y="152"/>
                    </a:lnTo>
                    <a:lnTo>
                      <a:pt x="576" y="154"/>
                    </a:lnTo>
                    <a:lnTo>
                      <a:pt x="566" y="163"/>
                    </a:lnTo>
                    <a:lnTo>
                      <a:pt x="558" y="165"/>
                    </a:lnTo>
                    <a:lnTo>
                      <a:pt x="560" y="171"/>
                    </a:lnTo>
                    <a:lnTo>
                      <a:pt x="553" y="174"/>
                    </a:lnTo>
                    <a:lnTo>
                      <a:pt x="547" y="171"/>
                    </a:lnTo>
                    <a:lnTo>
                      <a:pt x="540" y="171"/>
                    </a:lnTo>
                    <a:lnTo>
                      <a:pt x="534" y="174"/>
                    </a:lnTo>
                    <a:lnTo>
                      <a:pt x="521" y="173"/>
                    </a:lnTo>
                    <a:lnTo>
                      <a:pt x="519" y="175"/>
                    </a:lnTo>
                    <a:lnTo>
                      <a:pt x="513" y="176"/>
                    </a:lnTo>
                    <a:lnTo>
                      <a:pt x="504" y="184"/>
                    </a:lnTo>
                    <a:lnTo>
                      <a:pt x="504" y="180"/>
                    </a:lnTo>
                    <a:lnTo>
                      <a:pt x="507" y="179"/>
                    </a:lnTo>
                    <a:lnTo>
                      <a:pt x="503" y="174"/>
                    </a:lnTo>
                    <a:lnTo>
                      <a:pt x="499" y="170"/>
                    </a:lnTo>
                    <a:lnTo>
                      <a:pt x="491" y="170"/>
                    </a:lnTo>
                    <a:lnTo>
                      <a:pt x="490" y="169"/>
                    </a:lnTo>
                    <a:lnTo>
                      <a:pt x="470" y="154"/>
                    </a:lnTo>
                    <a:lnTo>
                      <a:pt x="470" y="159"/>
                    </a:lnTo>
                    <a:lnTo>
                      <a:pt x="472" y="166"/>
                    </a:lnTo>
                    <a:lnTo>
                      <a:pt x="469" y="170"/>
                    </a:lnTo>
                    <a:lnTo>
                      <a:pt x="465" y="179"/>
                    </a:lnTo>
                    <a:lnTo>
                      <a:pt x="465" y="183"/>
                    </a:lnTo>
                    <a:lnTo>
                      <a:pt x="456" y="201"/>
                    </a:lnTo>
                    <a:lnTo>
                      <a:pt x="449" y="207"/>
                    </a:lnTo>
                    <a:lnTo>
                      <a:pt x="448" y="203"/>
                    </a:lnTo>
                    <a:lnTo>
                      <a:pt x="440" y="203"/>
                    </a:lnTo>
                    <a:lnTo>
                      <a:pt x="436" y="207"/>
                    </a:lnTo>
                    <a:lnTo>
                      <a:pt x="428" y="207"/>
                    </a:lnTo>
                    <a:lnTo>
                      <a:pt x="404" y="216"/>
                    </a:lnTo>
                    <a:lnTo>
                      <a:pt x="400" y="218"/>
                    </a:lnTo>
                    <a:lnTo>
                      <a:pt x="398" y="228"/>
                    </a:lnTo>
                    <a:lnTo>
                      <a:pt x="410" y="229"/>
                    </a:lnTo>
                    <a:lnTo>
                      <a:pt x="419" y="234"/>
                    </a:lnTo>
                    <a:lnTo>
                      <a:pt x="417" y="239"/>
                    </a:lnTo>
                    <a:lnTo>
                      <a:pt x="409" y="245"/>
                    </a:lnTo>
                    <a:lnTo>
                      <a:pt x="406" y="250"/>
                    </a:lnTo>
                    <a:lnTo>
                      <a:pt x="408" y="252"/>
                    </a:lnTo>
                    <a:lnTo>
                      <a:pt x="405" y="267"/>
                    </a:lnTo>
                    <a:lnTo>
                      <a:pt x="401" y="264"/>
                    </a:lnTo>
                    <a:lnTo>
                      <a:pt x="400" y="265"/>
                    </a:lnTo>
                    <a:lnTo>
                      <a:pt x="396" y="268"/>
                    </a:lnTo>
                    <a:lnTo>
                      <a:pt x="388" y="272"/>
                    </a:lnTo>
                    <a:lnTo>
                      <a:pt x="396" y="279"/>
                    </a:lnTo>
                    <a:lnTo>
                      <a:pt x="405" y="286"/>
                    </a:lnTo>
                    <a:lnTo>
                      <a:pt x="408" y="290"/>
                    </a:lnTo>
                    <a:lnTo>
                      <a:pt x="405" y="300"/>
                    </a:lnTo>
                    <a:lnTo>
                      <a:pt x="406" y="305"/>
                    </a:lnTo>
                    <a:lnTo>
                      <a:pt x="414" y="305"/>
                    </a:lnTo>
                    <a:lnTo>
                      <a:pt x="419" y="301"/>
                    </a:lnTo>
                    <a:lnTo>
                      <a:pt x="422" y="311"/>
                    </a:lnTo>
                    <a:lnTo>
                      <a:pt x="431" y="311"/>
                    </a:lnTo>
                    <a:lnTo>
                      <a:pt x="427" y="322"/>
                    </a:lnTo>
                    <a:lnTo>
                      <a:pt x="436" y="331"/>
                    </a:lnTo>
                    <a:lnTo>
                      <a:pt x="440" y="334"/>
                    </a:lnTo>
                    <a:lnTo>
                      <a:pt x="438" y="341"/>
                    </a:lnTo>
                    <a:lnTo>
                      <a:pt x="431" y="340"/>
                    </a:lnTo>
                    <a:lnTo>
                      <a:pt x="428" y="348"/>
                    </a:lnTo>
                    <a:lnTo>
                      <a:pt x="425" y="355"/>
                    </a:lnTo>
                    <a:lnTo>
                      <a:pt x="426" y="356"/>
                    </a:lnTo>
                    <a:lnTo>
                      <a:pt x="421" y="360"/>
                    </a:lnTo>
                    <a:lnTo>
                      <a:pt x="408" y="365"/>
                    </a:lnTo>
                    <a:lnTo>
                      <a:pt x="404" y="365"/>
                    </a:lnTo>
                    <a:lnTo>
                      <a:pt x="400" y="366"/>
                    </a:lnTo>
                    <a:lnTo>
                      <a:pt x="388" y="366"/>
                    </a:lnTo>
                    <a:lnTo>
                      <a:pt x="385" y="370"/>
                    </a:lnTo>
                    <a:lnTo>
                      <a:pt x="381" y="366"/>
                    </a:lnTo>
                    <a:lnTo>
                      <a:pt x="379" y="366"/>
                    </a:lnTo>
                    <a:lnTo>
                      <a:pt x="363" y="372"/>
                    </a:lnTo>
                    <a:lnTo>
                      <a:pt x="367" y="382"/>
                    </a:lnTo>
                    <a:lnTo>
                      <a:pt x="370" y="389"/>
                    </a:lnTo>
                    <a:lnTo>
                      <a:pt x="366" y="389"/>
                    </a:lnTo>
                    <a:lnTo>
                      <a:pt x="358" y="391"/>
                    </a:lnTo>
                    <a:lnTo>
                      <a:pt x="363" y="394"/>
                    </a:lnTo>
                    <a:lnTo>
                      <a:pt x="359" y="399"/>
                    </a:lnTo>
                    <a:lnTo>
                      <a:pt x="364" y="410"/>
                    </a:lnTo>
                    <a:lnTo>
                      <a:pt x="363" y="411"/>
                    </a:lnTo>
                    <a:lnTo>
                      <a:pt x="364" y="417"/>
                    </a:lnTo>
                    <a:lnTo>
                      <a:pt x="347" y="420"/>
                    </a:lnTo>
                    <a:lnTo>
                      <a:pt x="347" y="417"/>
                    </a:lnTo>
                    <a:lnTo>
                      <a:pt x="336" y="417"/>
                    </a:lnTo>
                    <a:lnTo>
                      <a:pt x="334" y="402"/>
                    </a:lnTo>
                    <a:lnTo>
                      <a:pt x="325" y="400"/>
                    </a:lnTo>
                    <a:lnTo>
                      <a:pt x="315" y="400"/>
                    </a:lnTo>
                    <a:lnTo>
                      <a:pt x="309" y="402"/>
                    </a:lnTo>
                    <a:lnTo>
                      <a:pt x="306" y="404"/>
                    </a:lnTo>
                    <a:lnTo>
                      <a:pt x="298" y="412"/>
                    </a:lnTo>
                    <a:lnTo>
                      <a:pt x="277" y="411"/>
                    </a:lnTo>
                    <a:lnTo>
                      <a:pt x="281" y="423"/>
                    </a:lnTo>
                    <a:lnTo>
                      <a:pt x="281" y="424"/>
                    </a:lnTo>
                    <a:lnTo>
                      <a:pt x="273" y="427"/>
                    </a:lnTo>
                    <a:lnTo>
                      <a:pt x="273" y="432"/>
                    </a:lnTo>
                    <a:lnTo>
                      <a:pt x="270" y="433"/>
                    </a:lnTo>
                    <a:lnTo>
                      <a:pt x="270" y="438"/>
                    </a:lnTo>
                    <a:lnTo>
                      <a:pt x="268" y="438"/>
                    </a:lnTo>
                    <a:lnTo>
                      <a:pt x="264" y="437"/>
                    </a:lnTo>
                    <a:lnTo>
                      <a:pt x="260" y="430"/>
                    </a:lnTo>
                    <a:lnTo>
                      <a:pt x="257" y="432"/>
                    </a:lnTo>
                    <a:lnTo>
                      <a:pt x="256" y="429"/>
                    </a:lnTo>
                    <a:lnTo>
                      <a:pt x="256" y="434"/>
                    </a:lnTo>
                    <a:lnTo>
                      <a:pt x="247" y="437"/>
                    </a:lnTo>
                    <a:lnTo>
                      <a:pt x="244" y="434"/>
                    </a:lnTo>
                    <a:lnTo>
                      <a:pt x="245" y="437"/>
                    </a:lnTo>
                    <a:lnTo>
                      <a:pt x="243" y="442"/>
                    </a:lnTo>
                    <a:lnTo>
                      <a:pt x="243" y="448"/>
                    </a:lnTo>
                    <a:lnTo>
                      <a:pt x="238" y="450"/>
                    </a:lnTo>
                    <a:lnTo>
                      <a:pt x="240" y="451"/>
                    </a:lnTo>
                    <a:lnTo>
                      <a:pt x="240" y="455"/>
                    </a:lnTo>
                    <a:lnTo>
                      <a:pt x="234" y="462"/>
                    </a:lnTo>
                    <a:lnTo>
                      <a:pt x="234" y="468"/>
                    </a:lnTo>
                    <a:lnTo>
                      <a:pt x="227" y="471"/>
                    </a:lnTo>
                    <a:lnTo>
                      <a:pt x="226" y="474"/>
                    </a:lnTo>
                    <a:lnTo>
                      <a:pt x="227" y="482"/>
                    </a:lnTo>
                    <a:lnTo>
                      <a:pt x="230" y="485"/>
                    </a:lnTo>
                    <a:lnTo>
                      <a:pt x="222" y="484"/>
                    </a:lnTo>
                    <a:lnTo>
                      <a:pt x="222" y="489"/>
                    </a:lnTo>
                    <a:lnTo>
                      <a:pt x="221" y="505"/>
                    </a:lnTo>
                    <a:lnTo>
                      <a:pt x="213" y="512"/>
                    </a:lnTo>
                    <a:lnTo>
                      <a:pt x="211" y="517"/>
                    </a:lnTo>
                    <a:lnTo>
                      <a:pt x="206" y="520"/>
                    </a:lnTo>
                    <a:lnTo>
                      <a:pt x="200" y="520"/>
                    </a:lnTo>
                    <a:lnTo>
                      <a:pt x="189" y="510"/>
                    </a:lnTo>
                    <a:lnTo>
                      <a:pt x="184" y="514"/>
                    </a:lnTo>
                    <a:lnTo>
                      <a:pt x="176" y="514"/>
                    </a:lnTo>
                    <a:lnTo>
                      <a:pt x="176" y="510"/>
                    </a:lnTo>
                    <a:lnTo>
                      <a:pt x="172" y="514"/>
                    </a:lnTo>
                    <a:lnTo>
                      <a:pt x="172" y="516"/>
                    </a:lnTo>
                    <a:lnTo>
                      <a:pt x="163" y="523"/>
                    </a:lnTo>
                    <a:lnTo>
                      <a:pt x="164" y="517"/>
                    </a:lnTo>
                    <a:lnTo>
                      <a:pt x="162" y="522"/>
                    </a:lnTo>
                    <a:lnTo>
                      <a:pt x="160" y="522"/>
                    </a:lnTo>
                    <a:lnTo>
                      <a:pt x="155" y="526"/>
                    </a:lnTo>
                    <a:lnTo>
                      <a:pt x="149" y="521"/>
                    </a:lnTo>
                    <a:lnTo>
                      <a:pt x="151" y="516"/>
                    </a:lnTo>
                    <a:lnTo>
                      <a:pt x="138" y="510"/>
                    </a:lnTo>
                    <a:lnTo>
                      <a:pt x="129" y="510"/>
                    </a:lnTo>
                    <a:lnTo>
                      <a:pt x="134" y="496"/>
                    </a:lnTo>
                    <a:lnTo>
                      <a:pt x="141" y="487"/>
                    </a:lnTo>
                    <a:lnTo>
                      <a:pt x="138" y="482"/>
                    </a:lnTo>
                    <a:lnTo>
                      <a:pt x="140" y="476"/>
                    </a:lnTo>
                    <a:lnTo>
                      <a:pt x="141" y="475"/>
                    </a:lnTo>
                    <a:lnTo>
                      <a:pt x="129" y="468"/>
                    </a:lnTo>
                    <a:lnTo>
                      <a:pt x="123" y="465"/>
                    </a:lnTo>
                    <a:lnTo>
                      <a:pt x="116" y="466"/>
                    </a:lnTo>
                    <a:lnTo>
                      <a:pt x="108" y="463"/>
                    </a:lnTo>
                    <a:lnTo>
                      <a:pt x="103" y="468"/>
                    </a:lnTo>
                    <a:lnTo>
                      <a:pt x="102" y="465"/>
                    </a:lnTo>
                    <a:lnTo>
                      <a:pt x="89" y="465"/>
                    </a:lnTo>
                    <a:lnTo>
                      <a:pt x="86" y="466"/>
                    </a:lnTo>
                    <a:lnTo>
                      <a:pt x="78" y="468"/>
                    </a:lnTo>
                    <a:lnTo>
                      <a:pt x="77" y="470"/>
                    </a:lnTo>
                    <a:lnTo>
                      <a:pt x="72" y="479"/>
                    </a:lnTo>
                    <a:lnTo>
                      <a:pt x="70" y="476"/>
                    </a:lnTo>
                    <a:lnTo>
                      <a:pt x="60" y="480"/>
                    </a:lnTo>
                    <a:lnTo>
                      <a:pt x="56" y="483"/>
                    </a:lnTo>
                    <a:lnTo>
                      <a:pt x="45" y="485"/>
                    </a:lnTo>
                    <a:lnTo>
                      <a:pt x="44" y="484"/>
                    </a:lnTo>
                    <a:lnTo>
                      <a:pt x="40" y="476"/>
                    </a:lnTo>
                    <a:lnTo>
                      <a:pt x="45" y="474"/>
                    </a:lnTo>
                    <a:lnTo>
                      <a:pt x="39" y="471"/>
                    </a:lnTo>
                    <a:lnTo>
                      <a:pt x="32" y="470"/>
                    </a:lnTo>
                    <a:lnTo>
                      <a:pt x="32" y="451"/>
                    </a:lnTo>
                    <a:lnTo>
                      <a:pt x="30" y="448"/>
                    </a:lnTo>
                    <a:lnTo>
                      <a:pt x="32" y="444"/>
                    </a:lnTo>
                    <a:lnTo>
                      <a:pt x="35" y="441"/>
                    </a:lnTo>
                    <a:lnTo>
                      <a:pt x="32" y="433"/>
                    </a:lnTo>
                    <a:lnTo>
                      <a:pt x="30" y="430"/>
                    </a:lnTo>
                    <a:lnTo>
                      <a:pt x="30" y="428"/>
                    </a:lnTo>
                    <a:lnTo>
                      <a:pt x="28" y="417"/>
                    </a:lnTo>
                    <a:lnTo>
                      <a:pt x="18" y="413"/>
                    </a:lnTo>
                    <a:lnTo>
                      <a:pt x="21" y="407"/>
                    </a:lnTo>
                    <a:lnTo>
                      <a:pt x="26" y="398"/>
                    </a:lnTo>
                    <a:lnTo>
                      <a:pt x="28" y="394"/>
                    </a:lnTo>
                    <a:lnTo>
                      <a:pt x="28" y="383"/>
                    </a:lnTo>
                    <a:lnTo>
                      <a:pt x="35" y="378"/>
                    </a:lnTo>
                    <a:lnTo>
                      <a:pt x="44" y="369"/>
                    </a:lnTo>
                    <a:lnTo>
                      <a:pt x="48" y="351"/>
                    </a:lnTo>
                    <a:lnTo>
                      <a:pt x="49" y="345"/>
                    </a:lnTo>
                    <a:lnTo>
                      <a:pt x="45" y="336"/>
                    </a:lnTo>
                    <a:lnTo>
                      <a:pt x="52" y="322"/>
                    </a:lnTo>
                    <a:lnTo>
                      <a:pt x="52" y="320"/>
                    </a:lnTo>
                    <a:lnTo>
                      <a:pt x="56" y="315"/>
                    </a:lnTo>
                    <a:lnTo>
                      <a:pt x="55" y="306"/>
                    </a:lnTo>
                    <a:lnTo>
                      <a:pt x="49" y="300"/>
                    </a:lnTo>
                    <a:lnTo>
                      <a:pt x="55" y="294"/>
                    </a:lnTo>
                    <a:lnTo>
                      <a:pt x="51" y="285"/>
                    </a:lnTo>
                    <a:lnTo>
                      <a:pt x="38" y="277"/>
                    </a:lnTo>
                    <a:lnTo>
                      <a:pt x="40" y="273"/>
                    </a:lnTo>
                    <a:lnTo>
                      <a:pt x="45" y="272"/>
                    </a:lnTo>
                    <a:lnTo>
                      <a:pt x="45" y="268"/>
                    </a:lnTo>
                    <a:lnTo>
                      <a:pt x="52" y="265"/>
                    </a:lnTo>
                    <a:lnTo>
                      <a:pt x="62" y="264"/>
                    </a:lnTo>
                    <a:lnTo>
                      <a:pt x="69" y="254"/>
                    </a:lnTo>
                    <a:lnTo>
                      <a:pt x="66" y="247"/>
                    </a:lnTo>
                    <a:lnTo>
                      <a:pt x="68" y="238"/>
                    </a:lnTo>
                    <a:lnTo>
                      <a:pt x="60" y="231"/>
                    </a:lnTo>
                    <a:lnTo>
                      <a:pt x="48" y="225"/>
                    </a:lnTo>
                    <a:lnTo>
                      <a:pt x="40" y="221"/>
                    </a:lnTo>
                    <a:lnTo>
                      <a:pt x="26" y="221"/>
                    </a:lnTo>
                    <a:lnTo>
                      <a:pt x="19" y="214"/>
                    </a:lnTo>
                    <a:lnTo>
                      <a:pt x="18" y="207"/>
                    </a:lnTo>
                    <a:lnTo>
                      <a:pt x="26" y="200"/>
                    </a:lnTo>
                    <a:lnTo>
                      <a:pt x="30" y="176"/>
                    </a:lnTo>
                    <a:lnTo>
                      <a:pt x="17" y="166"/>
                    </a:lnTo>
                    <a:lnTo>
                      <a:pt x="6" y="169"/>
                    </a:lnTo>
                    <a:lnTo>
                      <a:pt x="4" y="155"/>
                    </a:lnTo>
                    <a:lnTo>
                      <a:pt x="0" y="149"/>
                    </a:lnTo>
                    <a:lnTo>
                      <a:pt x="8" y="142"/>
                    </a:lnTo>
                    <a:lnTo>
                      <a:pt x="9" y="136"/>
                    </a:lnTo>
                    <a:lnTo>
                      <a:pt x="5" y="131"/>
                    </a:lnTo>
                    <a:lnTo>
                      <a:pt x="15" y="124"/>
                    </a:lnTo>
                    <a:lnTo>
                      <a:pt x="17" y="124"/>
                    </a:lnTo>
                    <a:lnTo>
                      <a:pt x="11" y="112"/>
                    </a:lnTo>
                    <a:lnTo>
                      <a:pt x="10" y="108"/>
                    </a:lnTo>
                    <a:lnTo>
                      <a:pt x="18" y="104"/>
                    </a:lnTo>
                    <a:lnTo>
                      <a:pt x="25" y="85"/>
                    </a:lnTo>
                    <a:lnTo>
                      <a:pt x="38" y="90"/>
                    </a:lnTo>
                    <a:lnTo>
                      <a:pt x="47" y="89"/>
                    </a:lnTo>
                    <a:lnTo>
                      <a:pt x="47" y="91"/>
                    </a:lnTo>
                    <a:lnTo>
                      <a:pt x="68" y="82"/>
                    </a:lnTo>
                    <a:lnTo>
                      <a:pt x="77" y="80"/>
                    </a:lnTo>
                    <a:lnTo>
                      <a:pt x="87" y="83"/>
                    </a:lnTo>
                    <a:lnTo>
                      <a:pt x="89" y="89"/>
                    </a:lnTo>
                    <a:lnTo>
                      <a:pt x="92" y="91"/>
                    </a:lnTo>
                    <a:lnTo>
                      <a:pt x="107" y="99"/>
                    </a:lnTo>
                    <a:lnTo>
                      <a:pt x="96" y="108"/>
                    </a:lnTo>
                    <a:lnTo>
                      <a:pt x="96" y="111"/>
                    </a:lnTo>
                    <a:lnTo>
                      <a:pt x="108" y="111"/>
                    </a:lnTo>
                    <a:lnTo>
                      <a:pt x="112" y="110"/>
                    </a:lnTo>
                    <a:lnTo>
                      <a:pt x="123" y="118"/>
                    </a:lnTo>
                    <a:lnTo>
                      <a:pt x="128" y="115"/>
                    </a:lnTo>
                    <a:lnTo>
                      <a:pt x="141" y="121"/>
                    </a:lnTo>
                    <a:lnTo>
                      <a:pt x="154" y="118"/>
                    </a:lnTo>
                    <a:lnTo>
                      <a:pt x="174" y="119"/>
                    </a:lnTo>
                    <a:lnTo>
                      <a:pt x="175" y="119"/>
                    </a:lnTo>
                    <a:lnTo>
                      <a:pt x="179" y="120"/>
                    </a:lnTo>
                    <a:lnTo>
                      <a:pt x="185" y="104"/>
                    </a:lnTo>
                    <a:lnTo>
                      <a:pt x="196" y="99"/>
                    </a:lnTo>
                    <a:lnTo>
                      <a:pt x="192" y="87"/>
                    </a:lnTo>
                    <a:lnTo>
                      <a:pt x="200" y="72"/>
                    </a:lnTo>
                    <a:lnTo>
                      <a:pt x="201" y="64"/>
                    </a:lnTo>
                    <a:lnTo>
                      <a:pt x="202" y="60"/>
                    </a:lnTo>
                    <a:lnTo>
                      <a:pt x="206" y="59"/>
                    </a:lnTo>
                    <a:lnTo>
                      <a:pt x="214" y="57"/>
                    </a:lnTo>
                    <a:lnTo>
                      <a:pt x="219" y="52"/>
                    </a:lnTo>
                    <a:lnTo>
                      <a:pt x="219" y="45"/>
                    </a:lnTo>
                    <a:lnTo>
                      <a:pt x="230" y="43"/>
                    </a:lnTo>
                    <a:lnTo>
                      <a:pt x="232" y="45"/>
                    </a:lnTo>
                    <a:lnTo>
                      <a:pt x="240" y="43"/>
                    </a:lnTo>
                    <a:lnTo>
                      <a:pt x="253" y="38"/>
                    </a:lnTo>
                    <a:lnTo>
                      <a:pt x="260" y="38"/>
                    </a:lnTo>
                    <a:lnTo>
                      <a:pt x="264" y="36"/>
                    </a:lnTo>
                    <a:lnTo>
                      <a:pt x="268" y="36"/>
                    </a:lnTo>
                    <a:lnTo>
                      <a:pt x="274" y="38"/>
                    </a:lnTo>
                    <a:lnTo>
                      <a:pt x="281" y="43"/>
                    </a:lnTo>
                    <a:lnTo>
                      <a:pt x="289" y="45"/>
                    </a:lnTo>
                    <a:lnTo>
                      <a:pt x="296" y="40"/>
                    </a:lnTo>
                    <a:lnTo>
                      <a:pt x="299" y="36"/>
                    </a:lnTo>
                    <a:lnTo>
                      <a:pt x="303" y="35"/>
                    </a:lnTo>
                    <a:lnTo>
                      <a:pt x="307" y="28"/>
                    </a:lnTo>
                    <a:lnTo>
                      <a:pt x="317" y="32"/>
                    </a:lnTo>
                    <a:lnTo>
                      <a:pt x="323" y="39"/>
                    </a:lnTo>
                    <a:lnTo>
                      <a:pt x="336" y="31"/>
                    </a:lnTo>
                    <a:lnTo>
                      <a:pt x="347" y="28"/>
                    </a:lnTo>
                    <a:lnTo>
                      <a:pt x="358" y="36"/>
                    </a:lnTo>
                    <a:lnTo>
                      <a:pt x="374" y="38"/>
                    </a:lnTo>
                    <a:lnTo>
                      <a:pt x="377" y="43"/>
                    </a:lnTo>
                    <a:lnTo>
                      <a:pt x="380" y="45"/>
                    </a:lnTo>
                    <a:lnTo>
                      <a:pt x="387" y="40"/>
                    </a:lnTo>
                    <a:lnTo>
                      <a:pt x="393" y="36"/>
                    </a:lnTo>
                    <a:lnTo>
                      <a:pt x="398" y="36"/>
                    </a:lnTo>
                    <a:lnTo>
                      <a:pt x="411" y="31"/>
                    </a:lnTo>
                    <a:lnTo>
                      <a:pt x="415" y="27"/>
                    </a:lnTo>
                    <a:lnTo>
                      <a:pt x="418" y="28"/>
                    </a:lnTo>
                    <a:lnTo>
                      <a:pt x="435" y="18"/>
                    </a:lnTo>
                    <a:lnTo>
                      <a:pt x="443" y="17"/>
                    </a:lnTo>
                    <a:lnTo>
                      <a:pt x="452" y="15"/>
                    </a:lnTo>
                    <a:lnTo>
                      <a:pt x="460" y="14"/>
                    </a:lnTo>
                    <a:lnTo>
                      <a:pt x="468" y="10"/>
                    </a:lnTo>
                    <a:lnTo>
                      <a:pt x="473" y="10"/>
                    </a:lnTo>
                    <a:lnTo>
                      <a:pt x="479" y="5"/>
                    </a:lnTo>
                    <a:lnTo>
                      <a:pt x="487" y="5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33CCCC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4183692" y="1217938"/>
              <a:ext cx="796432" cy="799062"/>
              <a:chOff x="3920239" y="2351140"/>
              <a:chExt cx="1552020" cy="1557146"/>
            </a:xfrm>
          </p:grpSpPr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4551547" y="3130993"/>
                <a:ext cx="920712" cy="777293"/>
              </a:xfrm>
              <a:custGeom>
                <a:avLst/>
                <a:gdLst/>
                <a:ahLst/>
                <a:cxnLst>
                  <a:cxn ang="0">
                    <a:pos x="149" y="30"/>
                  </a:cxn>
                  <a:cxn ang="0">
                    <a:pos x="138" y="56"/>
                  </a:cxn>
                  <a:cxn ang="0">
                    <a:pos x="183" y="64"/>
                  </a:cxn>
                  <a:cxn ang="0">
                    <a:pos x="213" y="68"/>
                  </a:cxn>
                  <a:cxn ang="0">
                    <a:pos x="222" y="89"/>
                  </a:cxn>
                  <a:cxn ang="0">
                    <a:pos x="227" y="112"/>
                  </a:cxn>
                  <a:cxn ang="0">
                    <a:pos x="236" y="130"/>
                  </a:cxn>
                  <a:cxn ang="0">
                    <a:pos x="262" y="126"/>
                  </a:cxn>
                  <a:cxn ang="0">
                    <a:pos x="268" y="143"/>
                  </a:cxn>
                  <a:cxn ang="0">
                    <a:pos x="283" y="164"/>
                  </a:cxn>
                  <a:cxn ang="0">
                    <a:pos x="298" y="175"/>
                  </a:cxn>
                  <a:cxn ang="0">
                    <a:pos x="325" y="157"/>
                  </a:cxn>
                  <a:cxn ang="0">
                    <a:pos x="338" y="148"/>
                  </a:cxn>
                  <a:cxn ang="0">
                    <a:pos x="362" y="123"/>
                  </a:cxn>
                  <a:cxn ang="0">
                    <a:pos x="397" y="103"/>
                  </a:cxn>
                  <a:cxn ang="0">
                    <a:pos x="438" y="81"/>
                  </a:cxn>
                  <a:cxn ang="0">
                    <a:pos x="469" y="65"/>
                  </a:cxn>
                  <a:cxn ang="0">
                    <a:pos x="486" y="39"/>
                  </a:cxn>
                  <a:cxn ang="0">
                    <a:pos x="532" y="54"/>
                  </a:cxn>
                  <a:cxn ang="0">
                    <a:pos x="547" y="73"/>
                  </a:cxn>
                  <a:cxn ang="0">
                    <a:pos x="516" y="98"/>
                  </a:cxn>
                  <a:cxn ang="0">
                    <a:pos x="481" y="109"/>
                  </a:cxn>
                  <a:cxn ang="0">
                    <a:pos x="481" y="132"/>
                  </a:cxn>
                  <a:cxn ang="0">
                    <a:pos x="486" y="161"/>
                  </a:cxn>
                  <a:cxn ang="0">
                    <a:pos x="489" y="187"/>
                  </a:cxn>
                  <a:cxn ang="0">
                    <a:pos x="527" y="229"/>
                  </a:cxn>
                  <a:cxn ang="0">
                    <a:pos x="532" y="250"/>
                  </a:cxn>
                  <a:cxn ang="0">
                    <a:pos x="502" y="264"/>
                  </a:cxn>
                  <a:cxn ang="0">
                    <a:pos x="457" y="246"/>
                  </a:cxn>
                  <a:cxn ang="0">
                    <a:pos x="440" y="275"/>
                  </a:cxn>
                  <a:cxn ang="0">
                    <a:pos x="456" y="309"/>
                  </a:cxn>
                  <a:cxn ang="0">
                    <a:pos x="512" y="329"/>
                  </a:cxn>
                  <a:cxn ang="0">
                    <a:pos x="538" y="344"/>
                  </a:cxn>
                  <a:cxn ang="0">
                    <a:pos x="542" y="380"/>
                  </a:cxn>
                  <a:cxn ang="0">
                    <a:pos x="574" y="386"/>
                  </a:cxn>
                  <a:cxn ang="0">
                    <a:pos x="613" y="390"/>
                  </a:cxn>
                  <a:cxn ang="0">
                    <a:pos x="642" y="395"/>
                  </a:cxn>
                  <a:cxn ang="0">
                    <a:pos x="673" y="412"/>
                  </a:cxn>
                  <a:cxn ang="0">
                    <a:pos x="691" y="418"/>
                  </a:cxn>
                  <a:cxn ang="0">
                    <a:pos x="712" y="453"/>
                  </a:cxn>
                  <a:cxn ang="0">
                    <a:pos x="717" y="480"/>
                  </a:cxn>
                  <a:cxn ang="0">
                    <a:pos x="711" y="504"/>
                  </a:cxn>
                  <a:cxn ang="0">
                    <a:pos x="674" y="529"/>
                  </a:cxn>
                  <a:cxn ang="0">
                    <a:pos x="677" y="558"/>
                  </a:cxn>
                  <a:cxn ang="0">
                    <a:pos x="664" y="583"/>
                  </a:cxn>
                  <a:cxn ang="0">
                    <a:pos x="649" y="593"/>
                  </a:cxn>
                  <a:cxn ang="0">
                    <a:pos x="592" y="600"/>
                  </a:cxn>
                  <a:cxn ang="0">
                    <a:pos x="564" y="594"/>
                  </a:cxn>
                  <a:cxn ang="0">
                    <a:pos x="459" y="601"/>
                  </a:cxn>
                  <a:cxn ang="0">
                    <a:pos x="370" y="529"/>
                  </a:cxn>
                  <a:cxn ang="0">
                    <a:pos x="307" y="486"/>
                  </a:cxn>
                  <a:cxn ang="0">
                    <a:pos x="219" y="407"/>
                  </a:cxn>
                  <a:cxn ang="0">
                    <a:pos x="204" y="360"/>
                  </a:cxn>
                  <a:cxn ang="0">
                    <a:pos x="163" y="321"/>
                  </a:cxn>
                  <a:cxn ang="0">
                    <a:pos x="102" y="291"/>
                  </a:cxn>
                  <a:cxn ang="0">
                    <a:pos x="68" y="222"/>
                  </a:cxn>
                  <a:cxn ang="0">
                    <a:pos x="10" y="148"/>
                  </a:cxn>
                  <a:cxn ang="0">
                    <a:pos x="35" y="122"/>
                  </a:cxn>
                  <a:cxn ang="0">
                    <a:pos x="47" y="103"/>
                  </a:cxn>
                  <a:cxn ang="0">
                    <a:pos x="73" y="85"/>
                  </a:cxn>
                  <a:cxn ang="0">
                    <a:pos x="99" y="72"/>
                  </a:cxn>
                  <a:cxn ang="0">
                    <a:pos x="103" y="34"/>
                  </a:cxn>
                  <a:cxn ang="0">
                    <a:pos x="91" y="5"/>
                  </a:cxn>
                </a:cxnLst>
                <a:rect l="0" t="0" r="r" b="b"/>
                <a:pathLst>
                  <a:path w="719" h="607">
                    <a:moveTo>
                      <a:pt x="112" y="0"/>
                    </a:moveTo>
                    <a:lnTo>
                      <a:pt x="124" y="1"/>
                    </a:lnTo>
                    <a:lnTo>
                      <a:pt x="128" y="2"/>
                    </a:lnTo>
                    <a:lnTo>
                      <a:pt x="134" y="22"/>
                    </a:lnTo>
                    <a:lnTo>
                      <a:pt x="149" y="27"/>
                    </a:lnTo>
                    <a:lnTo>
                      <a:pt x="149" y="30"/>
                    </a:lnTo>
                    <a:lnTo>
                      <a:pt x="145" y="37"/>
                    </a:lnTo>
                    <a:lnTo>
                      <a:pt x="142" y="40"/>
                    </a:lnTo>
                    <a:lnTo>
                      <a:pt x="138" y="42"/>
                    </a:lnTo>
                    <a:lnTo>
                      <a:pt x="132" y="50"/>
                    </a:lnTo>
                    <a:lnTo>
                      <a:pt x="140" y="52"/>
                    </a:lnTo>
                    <a:lnTo>
                      <a:pt x="138" y="56"/>
                    </a:lnTo>
                    <a:lnTo>
                      <a:pt x="155" y="64"/>
                    </a:lnTo>
                    <a:lnTo>
                      <a:pt x="162" y="72"/>
                    </a:lnTo>
                    <a:lnTo>
                      <a:pt x="168" y="71"/>
                    </a:lnTo>
                    <a:lnTo>
                      <a:pt x="175" y="67"/>
                    </a:lnTo>
                    <a:lnTo>
                      <a:pt x="181" y="65"/>
                    </a:lnTo>
                    <a:lnTo>
                      <a:pt x="183" y="64"/>
                    </a:lnTo>
                    <a:lnTo>
                      <a:pt x="189" y="68"/>
                    </a:lnTo>
                    <a:lnTo>
                      <a:pt x="191" y="65"/>
                    </a:lnTo>
                    <a:lnTo>
                      <a:pt x="193" y="67"/>
                    </a:lnTo>
                    <a:lnTo>
                      <a:pt x="198" y="60"/>
                    </a:lnTo>
                    <a:lnTo>
                      <a:pt x="209" y="64"/>
                    </a:lnTo>
                    <a:lnTo>
                      <a:pt x="213" y="68"/>
                    </a:lnTo>
                    <a:lnTo>
                      <a:pt x="215" y="75"/>
                    </a:lnTo>
                    <a:lnTo>
                      <a:pt x="222" y="77"/>
                    </a:lnTo>
                    <a:lnTo>
                      <a:pt x="221" y="78"/>
                    </a:lnTo>
                    <a:lnTo>
                      <a:pt x="219" y="82"/>
                    </a:lnTo>
                    <a:lnTo>
                      <a:pt x="221" y="85"/>
                    </a:lnTo>
                    <a:lnTo>
                      <a:pt x="222" y="89"/>
                    </a:lnTo>
                    <a:lnTo>
                      <a:pt x="219" y="94"/>
                    </a:lnTo>
                    <a:lnTo>
                      <a:pt x="222" y="99"/>
                    </a:lnTo>
                    <a:lnTo>
                      <a:pt x="227" y="103"/>
                    </a:lnTo>
                    <a:lnTo>
                      <a:pt x="231" y="103"/>
                    </a:lnTo>
                    <a:lnTo>
                      <a:pt x="231" y="109"/>
                    </a:lnTo>
                    <a:lnTo>
                      <a:pt x="227" y="112"/>
                    </a:lnTo>
                    <a:lnTo>
                      <a:pt x="234" y="119"/>
                    </a:lnTo>
                    <a:lnTo>
                      <a:pt x="231" y="122"/>
                    </a:lnTo>
                    <a:lnTo>
                      <a:pt x="236" y="124"/>
                    </a:lnTo>
                    <a:lnTo>
                      <a:pt x="240" y="127"/>
                    </a:lnTo>
                    <a:lnTo>
                      <a:pt x="234" y="127"/>
                    </a:lnTo>
                    <a:lnTo>
                      <a:pt x="236" y="130"/>
                    </a:lnTo>
                    <a:lnTo>
                      <a:pt x="239" y="130"/>
                    </a:lnTo>
                    <a:lnTo>
                      <a:pt x="245" y="128"/>
                    </a:lnTo>
                    <a:lnTo>
                      <a:pt x="247" y="128"/>
                    </a:lnTo>
                    <a:lnTo>
                      <a:pt x="252" y="135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70" y="128"/>
                    </a:lnTo>
                    <a:lnTo>
                      <a:pt x="272" y="132"/>
                    </a:lnTo>
                    <a:lnTo>
                      <a:pt x="268" y="136"/>
                    </a:lnTo>
                    <a:lnTo>
                      <a:pt x="272" y="137"/>
                    </a:lnTo>
                    <a:lnTo>
                      <a:pt x="273" y="140"/>
                    </a:lnTo>
                    <a:lnTo>
                      <a:pt x="268" y="143"/>
                    </a:lnTo>
                    <a:lnTo>
                      <a:pt x="270" y="154"/>
                    </a:lnTo>
                    <a:lnTo>
                      <a:pt x="281" y="153"/>
                    </a:lnTo>
                    <a:lnTo>
                      <a:pt x="283" y="153"/>
                    </a:lnTo>
                    <a:lnTo>
                      <a:pt x="282" y="160"/>
                    </a:lnTo>
                    <a:lnTo>
                      <a:pt x="277" y="164"/>
                    </a:lnTo>
                    <a:lnTo>
                      <a:pt x="283" y="164"/>
                    </a:lnTo>
                    <a:lnTo>
                      <a:pt x="283" y="165"/>
                    </a:lnTo>
                    <a:lnTo>
                      <a:pt x="287" y="161"/>
                    </a:lnTo>
                    <a:lnTo>
                      <a:pt x="291" y="164"/>
                    </a:lnTo>
                    <a:lnTo>
                      <a:pt x="296" y="161"/>
                    </a:lnTo>
                    <a:lnTo>
                      <a:pt x="296" y="166"/>
                    </a:lnTo>
                    <a:lnTo>
                      <a:pt x="298" y="175"/>
                    </a:lnTo>
                    <a:lnTo>
                      <a:pt x="300" y="177"/>
                    </a:lnTo>
                    <a:lnTo>
                      <a:pt x="307" y="169"/>
                    </a:lnTo>
                    <a:lnTo>
                      <a:pt x="315" y="166"/>
                    </a:lnTo>
                    <a:lnTo>
                      <a:pt x="323" y="161"/>
                    </a:lnTo>
                    <a:lnTo>
                      <a:pt x="324" y="161"/>
                    </a:lnTo>
                    <a:lnTo>
                      <a:pt x="325" y="157"/>
                    </a:lnTo>
                    <a:lnTo>
                      <a:pt x="324" y="153"/>
                    </a:lnTo>
                    <a:lnTo>
                      <a:pt x="327" y="144"/>
                    </a:lnTo>
                    <a:lnTo>
                      <a:pt x="325" y="139"/>
                    </a:lnTo>
                    <a:lnTo>
                      <a:pt x="333" y="137"/>
                    </a:lnTo>
                    <a:lnTo>
                      <a:pt x="336" y="145"/>
                    </a:lnTo>
                    <a:lnTo>
                      <a:pt x="338" y="148"/>
                    </a:lnTo>
                    <a:lnTo>
                      <a:pt x="349" y="143"/>
                    </a:lnTo>
                    <a:lnTo>
                      <a:pt x="353" y="139"/>
                    </a:lnTo>
                    <a:lnTo>
                      <a:pt x="357" y="140"/>
                    </a:lnTo>
                    <a:lnTo>
                      <a:pt x="362" y="136"/>
                    </a:lnTo>
                    <a:lnTo>
                      <a:pt x="353" y="126"/>
                    </a:lnTo>
                    <a:lnTo>
                      <a:pt x="362" y="123"/>
                    </a:lnTo>
                    <a:lnTo>
                      <a:pt x="363" y="123"/>
                    </a:lnTo>
                    <a:lnTo>
                      <a:pt x="370" y="122"/>
                    </a:lnTo>
                    <a:lnTo>
                      <a:pt x="370" y="114"/>
                    </a:lnTo>
                    <a:lnTo>
                      <a:pt x="383" y="114"/>
                    </a:lnTo>
                    <a:lnTo>
                      <a:pt x="394" y="105"/>
                    </a:lnTo>
                    <a:lnTo>
                      <a:pt x="397" y="103"/>
                    </a:lnTo>
                    <a:lnTo>
                      <a:pt x="404" y="102"/>
                    </a:lnTo>
                    <a:lnTo>
                      <a:pt x="398" y="85"/>
                    </a:lnTo>
                    <a:lnTo>
                      <a:pt x="404" y="82"/>
                    </a:lnTo>
                    <a:lnTo>
                      <a:pt x="411" y="86"/>
                    </a:lnTo>
                    <a:lnTo>
                      <a:pt x="419" y="81"/>
                    </a:lnTo>
                    <a:lnTo>
                      <a:pt x="438" y="81"/>
                    </a:lnTo>
                    <a:lnTo>
                      <a:pt x="439" y="75"/>
                    </a:lnTo>
                    <a:lnTo>
                      <a:pt x="442" y="75"/>
                    </a:lnTo>
                    <a:lnTo>
                      <a:pt x="444" y="77"/>
                    </a:lnTo>
                    <a:lnTo>
                      <a:pt x="449" y="78"/>
                    </a:lnTo>
                    <a:lnTo>
                      <a:pt x="461" y="75"/>
                    </a:lnTo>
                    <a:lnTo>
                      <a:pt x="469" y="65"/>
                    </a:lnTo>
                    <a:lnTo>
                      <a:pt x="473" y="71"/>
                    </a:lnTo>
                    <a:lnTo>
                      <a:pt x="478" y="67"/>
                    </a:lnTo>
                    <a:lnTo>
                      <a:pt x="483" y="57"/>
                    </a:lnTo>
                    <a:lnTo>
                      <a:pt x="481" y="55"/>
                    </a:lnTo>
                    <a:lnTo>
                      <a:pt x="487" y="46"/>
                    </a:lnTo>
                    <a:lnTo>
                      <a:pt x="486" y="39"/>
                    </a:lnTo>
                    <a:lnTo>
                      <a:pt x="503" y="43"/>
                    </a:lnTo>
                    <a:lnTo>
                      <a:pt x="508" y="35"/>
                    </a:lnTo>
                    <a:lnTo>
                      <a:pt x="512" y="35"/>
                    </a:lnTo>
                    <a:lnTo>
                      <a:pt x="516" y="40"/>
                    </a:lnTo>
                    <a:lnTo>
                      <a:pt x="527" y="47"/>
                    </a:lnTo>
                    <a:lnTo>
                      <a:pt x="532" y="54"/>
                    </a:lnTo>
                    <a:lnTo>
                      <a:pt x="530" y="57"/>
                    </a:lnTo>
                    <a:lnTo>
                      <a:pt x="530" y="63"/>
                    </a:lnTo>
                    <a:lnTo>
                      <a:pt x="538" y="71"/>
                    </a:lnTo>
                    <a:lnTo>
                      <a:pt x="538" y="68"/>
                    </a:lnTo>
                    <a:lnTo>
                      <a:pt x="547" y="72"/>
                    </a:lnTo>
                    <a:lnTo>
                      <a:pt x="547" y="73"/>
                    </a:lnTo>
                    <a:lnTo>
                      <a:pt x="544" y="81"/>
                    </a:lnTo>
                    <a:lnTo>
                      <a:pt x="542" y="92"/>
                    </a:lnTo>
                    <a:lnTo>
                      <a:pt x="541" y="93"/>
                    </a:lnTo>
                    <a:lnTo>
                      <a:pt x="532" y="97"/>
                    </a:lnTo>
                    <a:lnTo>
                      <a:pt x="527" y="95"/>
                    </a:lnTo>
                    <a:lnTo>
                      <a:pt x="516" y="98"/>
                    </a:lnTo>
                    <a:lnTo>
                      <a:pt x="511" y="94"/>
                    </a:lnTo>
                    <a:lnTo>
                      <a:pt x="503" y="97"/>
                    </a:lnTo>
                    <a:lnTo>
                      <a:pt x="487" y="93"/>
                    </a:lnTo>
                    <a:lnTo>
                      <a:pt x="487" y="97"/>
                    </a:lnTo>
                    <a:lnTo>
                      <a:pt x="482" y="99"/>
                    </a:lnTo>
                    <a:lnTo>
                      <a:pt x="481" y="109"/>
                    </a:lnTo>
                    <a:lnTo>
                      <a:pt x="479" y="112"/>
                    </a:lnTo>
                    <a:lnTo>
                      <a:pt x="477" y="110"/>
                    </a:lnTo>
                    <a:lnTo>
                      <a:pt x="478" y="115"/>
                    </a:lnTo>
                    <a:lnTo>
                      <a:pt x="479" y="119"/>
                    </a:lnTo>
                    <a:lnTo>
                      <a:pt x="482" y="123"/>
                    </a:lnTo>
                    <a:lnTo>
                      <a:pt x="481" y="132"/>
                    </a:lnTo>
                    <a:lnTo>
                      <a:pt x="482" y="133"/>
                    </a:lnTo>
                    <a:lnTo>
                      <a:pt x="477" y="139"/>
                    </a:lnTo>
                    <a:lnTo>
                      <a:pt x="472" y="139"/>
                    </a:lnTo>
                    <a:lnTo>
                      <a:pt x="466" y="147"/>
                    </a:lnTo>
                    <a:lnTo>
                      <a:pt x="479" y="160"/>
                    </a:lnTo>
                    <a:lnTo>
                      <a:pt x="486" y="161"/>
                    </a:lnTo>
                    <a:lnTo>
                      <a:pt x="487" y="165"/>
                    </a:lnTo>
                    <a:lnTo>
                      <a:pt x="483" y="170"/>
                    </a:lnTo>
                    <a:lnTo>
                      <a:pt x="476" y="178"/>
                    </a:lnTo>
                    <a:lnTo>
                      <a:pt x="481" y="182"/>
                    </a:lnTo>
                    <a:lnTo>
                      <a:pt x="482" y="185"/>
                    </a:lnTo>
                    <a:lnTo>
                      <a:pt x="489" y="187"/>
                    </a:lnTo>
                    <a:lnTo>
                      <a:pt x="498" y="191"/>
                    </a:lnTo>
                    <a:lnTo>
                      <a:pt x="499" y="208"/>
                    </a:lnTo>
                    <a:lnTo>
                      <a:pt x="500" y="211"/>
                    </a:lnTo>
                    <a:lnTo>
                      <a:pt x="510" y="219"/>
                    </a:lnTo>
                    <a:lnTo>
                      <a:pt x="517" y="226"/>
                    </a:lnTo>
                    <a:lnTo>
                      <a:pt x="527" y="229"/>
                    </a:lnTo>
                    <a:lnTo>
                      <a:pt x="528" y="230"/>
                    </a:lnTo>
                    <a:lnTo>
                      <a:pt x="527" y="233"/>
                    </a:lnTo>
                    <a:lnTo>
                      <a:pt x="534" y="242"/>
                    </a:lnTo>
                    <a:lnTo>
                      <a:pt x="538" y="246"/>
                    </a:lnTo>
                    <a:lnTo>
                      <a:pt x="529" y="247"/>
                    </a:lnTo>
                    <a:lnTo>
                      <a:pt x="532" y="250"/>
                    </a:lnTo>
                    <a:lnTo>
                      <a:pt x="523" y="251"/>
                    </a:lnTo>
                    <a:lnTo>
                      <a:pt x="524" y="254"/>
                    </a:lnTo>
                    <a:lnTo>
                      <a:pt x="517" y="263"/>
                    </a:lnTo>
                    <a:lnTo>
                      <a:pt x="512" y="263"/>
                    </a:lnTo>
                    <a:lnTo>
                      <a:pt x="510" y="260"/>
                    </a:lnTo>
                    <a:lnTo>
                      <a:pt x="502" y="264"/>
                    </a:lnTo>
                    <a:lnTo>
                      <a:pt x="499" y="263"/>
                    </a:lnTo>
                    <a:lnTo>
                      <a:pt x="496" y="260"/>
                    </a:lnTo>
                    <a:lnTo>
                      <a:pt x="483" y="253"/>
                    </a:lnTo>
                    <a:lnTo>
                      <a:pt x="481" y="257"/>
                    </a:lnTo>
                    <a:lnTo>
                      <a:pt x="469" y="247"/>
                    </a:lnTo>
                    <a:lnTo>
                      <a:pt x="457" y="246"/>
                    </a:lnTo>
                    <a:lnTo>
                      <a:pt x="459" y="250"/>
                    </a:lnTo>
                    <a:lnTo>
                      <a:pt x="455" y="260"/>
                    </a:lnTo>
                    <a:lnTo>
                      <a:pt x="445" y="268"/>
                    </a:lnTo>
                    <a:lnTo>
                      <a:pt x="442" y="267"/>
                    </a:lnTo>
                    <a:lnTo>
                      <a:pt x="442" y="268"/>
                    </a:lnTo>
                    <a:lnTo>
                      <a:pt x="440" y="275"/>
                    </a:lnTo>
                    <a:lnTo>
                      <a:pt x="439" y="277"/>
                    </a:lnTo>
                    <a:lnTo>
                      <a:pt x="439" y="288"/>
                    </a:lnTo>
                    <a:lnTo>
                      <a:pt x="440" y="293"/>
                    </a:lnTo>
                    <a:lnTo>
                      <a:pt x="447" y="301"/>
                    </a:lnTo>
                    <a:lnTo>
                      <a:pt x="447" y="302"/>
                    </a:lnTo>
                    <a:lnTo>
                      <a:pt x="456" y="309"/>
                    </a:lnTo>
                    <a:lnTo>
                      <a:pt x="459" y="309"/>
                    </a:lnTo>
                    <a:lnTo>
                      <a:pt x="461" y="308"/>
                    </a:lnTo>
                    <a:lnTo>
                      <a:pt x="461" y="301"/>
                    </a:lnTo>
                    <a:lnTo>
                      <a:pt x="489" y="315"/>
                    </a:lnTo>
                    <a:lnTo>
                      <a:pt x="499" y="321"/>
                    </a:lnTo>
                    <a:lnTo>
                      <a:pt x="512" y="329"/>
                    </a:lnTo>
                    <a:lnTo>
                      <a:pt x="516" y="331"/>
                    </a:lnTo>
                    <a:lnTo>
                      <a:pt x="517" y="330"/>
                    </a:lnTo>
                    <a:lnTo>
                      <a:pt x="523" y="332"/>
                    </a:lnTo>
                    <a:lnTo>
                      <a:pt x="530" y="340"/>
                    </a:lnTo>
                    <a:lnTo>
                      <a:pt x="532" y="339"/>
                    </a:lnTo>
                    <a:lnTo>
                      <a:pt x="538" y="344"/>
                    </a:lnTo>
                    <a:lnTo>
                      <a:pt x="540" y="347"/>
                    </a:lnTo>
                    <a:lnTo>
                      <a:pt x="533" y="360"/>
                    </a:lnTo>
                    <a:lnTo>
                      <a:pt x="534" y="363"/>
                    </a:lnTo>
                    <a:lnTo>
                      <a:pt x="534" y="372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4" y="373"/>
                    </a:lnTo>
                    <a:lnTo>
                      <a:pt x="549" y="373"/>
                    </a:lnTo>
                    <a:lnTo>
                      <a:pt x="559" y="377"/>
                    </a:lnTo>
                    <a:lnTo>
                      <a:pt x="568" y="385"/>
                    </a:lnTo>
                    <a:lnTo>
                      <a:pt x="571" y="385"/>
                    </a:lnTo>
                    <a:lnTo>
                      <a:pt x="574" y="386"/>
                    </a:lnTo>
                    <a:lnTo>
                      <a:pt x="579" y="394"/>
                    </a:lnTo>
                    <a:lnTo>
                      <a:pt x="579" y="395"/>
                    </a:lnTo>
                    <a:lnTo>
                      <a:pt x="593" y="403"/>
                    </a:lnTo>
                    <a:lnTo>
                      <a:pt x="596" y="398"/>
                    </a:lnTo>
                    <a:lnTo>
                      <a:pt x="604" y="394"/>
                    </a:lnTo>
                    <a:lnTo>
                      <a:pt x="613" y="390"/>
                    </a:lnTo>
                    <a:lnTo>
                      <a:pt x="611" y="385"/>
                    </a:lnTo>
                    <a:lnTo>
                      <a:pt x="617" y="382"/>
                    </a:lnTo>
                    <a:lnTo>
                      <a:pt x="625" y="387"/>
                    </a:lnTo>
                    <a:lnTo>
                      <a:pt x="631" y="391"/>
                    </a:lnTo>
                    <a:lnTo>
                      <a:pt x="636" y="386"/>
                    </a:lnTo>
                    <a:lnTo>
                      <a:pt x="642" y="395"/>
                    </a:lnTo>
                    <a:lnTo>
                      <a:pt x="643" y="401"/>
                    </a:lnTo>
                    <a:lnTo>
                      <a:pt x="645" y="402"/>
                    </a:lnTo>
                    <a:lnTo>
                      <a:pt x="653" y="407"/>
                    </a:lnTo>
                    <a:lnTo>
                      <a:pt x="661" y="403"/>
                    </a:lnTo>
                    <a:lnTo>
                      <a:pt x="662" y="407"/>
                    </a:lnTo>
                    <a:lnTo>
                      <a:pt x="673" y="412"/>
                    </a:lnTo>
                    <a:lnTo>
                      <a:pt x="681" y="411"/>
                    </a:lnTo>
                    <a:lnTo>
                      <a:pt x="682" y="408"/>
                    </a:lnTo>
                    <a:lnTo>
                      <a:pt x="683" y="411"/>
                    </a:lnTo>
                    <a:lnTo>
                      <a:pt x="683" y="414"/>
                    </a:lnTo>
                    <a:lnTo>
                      <a:pt x="686" y="416"/>
                    </a:lnTo>
                    <a:lnTo>
                      <a:pt x="691" y="418"/>
                    </a:lnTo>
                    <a:lnTo>
                      <a:pt x="693" y="422"/>
                    </a:lnTo>
                    <a:lnTo>
                      <a:pt x="695" y="427"/>
                    </a:lnTo>
                    <a:lnTo>
                      <a:pt x="706" y="436"/>
                    </a:lnTo>
                    <a:lnTo>
                      <a:pt x="708" y="440"/>
                    </a:lnTo>
                    <a:lnTo>
                      <a:pt x="711" y="446"/>
                    </a:lnTo>
                    <a:lnTo>
                      <a:pt x="712" y="453"/>
                    </a:lnTo>
                    <a:lnTo>
                      <a:pt x="713" y="454"/>
                    </a:lnTo>
                    <a:lnTo>
                      <a:pt x="715" y="465"/>
                    </a:lnTo>
                    <a:lnTo>
                      <a:pt x="712" y="467"/>
                    </a:lnTo>
                    <a:lnTo>
                      <a:pt x="713" y="473"/>
                    </a:lnTo>
                    <a:lnTo>
                      <a:pt x="719" y="477"/>
                    </a:lnTo>
                    <a:lnTo>
                      <a:pt x="717" y="480"/>
                    </a:lnTo>
                    <a:lnTo>
                      <a:pt x="713" y="483"/>
                    </a:lnTo>
                    <a:lnTo>
                      <a:pt x="719" y="488"/>
                    </a:lnTo>
                    <a:lnTo>
                      <a:pt x="717" y="490"/>
                    </a:lnTo>
                    <a:lnTo>
                      <a:pt x="711" y="494"/>
                    </a:lnTo>
                    <a:lnTo>
                      <a:pt x="704" y="500"/>
                    </a:lnTo>
                    <a:lnTo>
                      <a:pt x="711" y="504"/>
                    </a:lnTo>
                    <a:lnTo>
                      <a:pt x="706" y="511"/>
                    </a:lnTo>
                    <a:lnTo>
                      <a:pt x="703" y="511"/>
                    </a:lnTo>
                    <a:lnTo>
                      <a:pt x="693" y="520"/>
                    </a:lnTo>
                    <a:lnTo>
                      <a:pt x="686" y="525"/>
                    </a:lnTo>
                    <a:lnTo>
                      <a:pt x="682" y="525"/>
                    </a:lnTo>
                    <a:lnTo>
                      <a:pt x="674" y="529"/>
                    </a:lnTo>
                    <a:lnTo>
                      <a:pt x="674" y="530"/>
                    </a:lnTo>
                    <a:lnTo>
                      <a:pt x="676" y="534"/>
                    </a:lnTo>
                    <a:lnTo>
                      <a:pt x="677" y="537"/>
                    </a:lnTo>
                    <a:lnTo>
                      <a:pt x="681" y="539"/>
                    </a:lnTo>
                    <a:lnTo>
                      <a:pt x="677" y="545"/>
                    </a:lnTo>
                    <a:lnTo>
                      <a:pt x="677" y="558"/>
                    </a:lnTo>
                    <a:lnTo>
                      <a:pt x="682" y="566"/>
                    </a:lnTo>
                    <a:lnTo>
                      <a:pt x="682" y="572"/>
                    </a:lnTo>
                    <a:lnTo>
                      <a:pt x="674" y="576"/>
                    </a:lnTo>
                    <a:lnTo>
                      <a:pt x="672" y="576"/>
                    </a:lnTo>
                    <a:lnTo>
                      <a:pt x="664" y="579"/>
                    </a:lnTo>
                    <a:lnTo>
                      <a:pt x="664" y="583"/>
                    </a:lnTo>
                    <a:lnTo>
                      <a:pt x="668" y="587"/>
                    </a:lnTo>
                    <a:lnTo>
                      <a:pt x="665" y="587"/>
                    </a:lnTo>
                    <a:lnTo>
                      <a:pt x="665" y="589"/>
                    </a:lnTo>
                    <a:lnTo>
                      <a:pt x="662" y="592"/>
                    </a:lnTo>
                    <a:lnTo>
                      <a:pt x="657" y="592"/>
                    </a:lnTo>
                    <a:lnTo>
                      <a:pt x="649" y="593"/>
                    </a:lnTo>
                    <a:lnTo>
                      <a:pt x="645" y="601"/>
                    </a:lnTo>
                    <a:lnTo>
                      <a:pt x="631" y="589"/>
                    </a:lnTo>
                    <a:lnTo>
                      <a:pt x="625" y="592"/>
                    </a:lnTo>
                    <a:lnTo>
                      <a:pt x="609" y="587"/>
                    </a:lnTo>
                    <a:lnTo>
                      <a:pt x="594" y="592"/>
                    </a:lnTo>
                    <a:lnTo>
                      <a:pt x="592" y="600"/>
                    </a:lnTo>
                    <a:lnTo>
                      <a:pt x="598" y="607"/>
                    </a:lnTo>
                    <a:lnTo>
                      <a:pt x="592" y="607"/>
                    </a:lnTo>
                    <a:lnTo>
                      <a:pt x="584" y="604"/>
                    </a:lnTo>
                    <a:lnTo>
                      <a:pt x="575" y="601"/>
                    </a:lnTo>
                    <a:lnTo>
                      <a:pt x="568" y="594"/>
                    </a:lnTo>
                    <a:lnTo>
                      <a:pt x="564" y="594"/>
                    </a:lnTo>
                    <a:lnTo>
                      <a:pt x="538" y="579"/>
                    </a:lnTo>
                    <a:lnTo>
                      <a:pt x="511" y="572"/>
                    </a:lnTo>
                    <a:lnTo>
                      <a:pt x="506" y="577"/>
                    </a:lnTo>
                    <a:lnTo>
                      <a:pt x="490" y="579"/>
                    </a:lnTo>
                    <a:lnTo>
                      <a:pt x="470" y="588"/>
                    </a:lnTo>
                    <a:lnTo>
                      <a:pt x="459" y="601"/>
                    </a:lnTo>
                    <a:lnTo>
                      <a:pt x="447" y="600"/>
                    </a:lnTo>
                    <a:lnTo>
                      <a:pt x="442" y="592"/>
                    </a:lnTo>
                    <a:lnTo>
                      <a:pt x="427" y="559"/>
                    </a:lnTo>
                    <a:lnTo>
                      <a:pt x="409" y="541"/>
                    </a:lnTo>
                    <a:lnTo>
                      <a:pt x="393" y="530"/>
                    </a:lnTo>
                    <a:lnTo>
                      <a:pt x="370" y="529"/>
                    </a:lnTo>
                    <a:lnTo>
                      <a:pt x="367" y="532"/>
                    </a:lnTo>
                    <a:lnTo>
                      <a:pt x="342" y="515"/>
                    </a:lnTo>
                    <a:lnTo>
                      <a:pt x="332" y="516"/>
                    </a:lnTo>
                    <a:lnTo>
                      <a:pt x="329" y="518"/>
                    </a:lnTo>
                    <a:lnTo>
                      <a:pt x="328" y="518"/>
                    </a:lnTo>
                    <a:lnTo>
                      <a:pt x="307" y="486"/>
                    </a:lnTo>
                    <a:lnTo>
                      <a:pt x="270" y="439"/>
                    </a:lnTo>
                    <a:lnTo>
                      <a:pt x="256" y="427"/>
                    </a:lnTo>
                    <a:lnTo>
                      <a:pt x="244" y="419"/>
                    </a:lnTo>
                    <a:lnTo>
                      <a:pt x="234" y="414"/>
                    </a:lnTo>
                    <a:lnTo>
                      <a:pt x="222" y="408"/>
                    </a:lnTo>
                    <a:lnTo>
                      <a:pt x="219" y="407"/>
                    </a:lnTo>
                    <a:lnTo>
                      <a:pt x="215" y="406"/>
                    </a:lnTo>
                    <a:lnTo>
                      <a:pt x="217" y="406"/>
                    </a:lnTo>
                    <a:lnTo>
                      <a:pt x="214" y="397"/>
                    </a:lnTo>
                    <a:lnTo>
                      <a:pt x="215" y="393"/>
                    </a:lnTo>
                    <a:lnTo>
                      <a:pt x="211" y="377"/>
                    </a:lnTo>
                    <a:lnTo>
                      <a:pt x="204" y="360"/>
                    </a:lnTo>
                    <a:lnTo>
                      <a:pt x="198" y="351"/>
                    </a:lnTo>
                    <a:lnTo>
                      <a:pt x="193" y="343"/>
                    </a:lnTo>
                    <a:lnTo>
                      <a:pt x="189" y="340"/>
                    </a:lnTo>
                    <a:lnTo>
                      <a:pt x="171" y="330"/>
                    </a:lnTo>
                    <a:lnTo>
                      <a:pt x="167" y="329"/>
                    </a:lnTo>
                    <a:lnTo>
                      <a:pt x="163" y="321"/>
                    </a:lnTo>
                    <a:lnTo>
                      <a:pt x="155" y="314"/>
                    </a:lnTo>
                    <a:lnTo>
                      <a:pt x="149" y="313"/>
                    </a:lnTo>
                    <a:lnTo>
                      <a:pt x="144" y="308"/>
                    </a:lnTo>
                    <a:lnTo>
                      <a:pt x="130" y="297"/>
                    </a:lnTo>
                    <a:lnTo>
                      <a:pt x="110" y="301"/>
                    </a:lnTo>
                    <a:lnTo>
                      <a:pt x="102" y="291"/>
                    </a:lnTo>
                    <a:lnTo>
                      <a:pt x="102" y="289"/>
                    </a:lnTo>
                    <a:lnTo>
                      <a:pt x="91" y="272"/>
                    </a:lnTo>
                    <a:lnTo>
                      <a:pt x="79" y="253"/>
                    </a:lnTo>
                    <a:lnTo>
                      <a:pt x="81" y="247"/>
                    </a:lnTo>
                    <a:lnTo>
                      <a:pt x="73" y="237"/>
                    </a:lnTo>
                    <a:lnTo>
                      <a:pt x="68" y="222"/>
                    </a:lnTo>
                    <a:lnTo>
                      <a:pt x="51" y="202"/>
                    </a:lnTo>
                    <a:lnTo>
                      <a:pt x="35" y="190"/>
                    </a:lnTo>
                    <a:lnTo>
                      <a:pt x="0" y="170"/>
                    </a:lnTo>
                    <a:lnTo>
                      <a:pt x="1" y="161"/>
                    </a:lnTo>
                    <a:lnTo>
                      <a:pt x="9" y="154"/>
                    </a:lnTo>
                    <a:lnTo>
                      <a:pt x="10" y="148"/>
                    </a:lnTo>
                    <a:lnTo>
                      <a:pt x="19" y="149"/>
                    </a:lnTo>
                    <a:lnTo>
                      <a:pt x="27" y="148"/>
                    </a:lnTo>
                    <a:lnTo>
                      <a:pt x="47" y="149"/>
                    </a:lnTo>
                    <a:lnTo>
                      <a:pt x="47" y="130"/>
                    </a:lnTo>
                    <a:lnTo>
                      <a:pt x="38" y="126"/>
                    </a:lnTo>
                    <a:lnTo>
                      <a:pt x="35" y="122"/>
                    </a:lnTo>
                    <a:lnTo>
                      <a:pt x="31" y="118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6" y="102"/>
                    </a:lnTo>
                    <a:lnTo>
                      <a:pt x="42" y="99"/>
                    </a:lnTo>
                    <a:lnTo>
                      <a:pt x="47" y="103"/>
                    </a:lnTo>
                    <a:lnTo>
                      <a:pt x="51" y="99"/>
                    </a:lnTo>
                    <a:lnTo>
                      <a:pt x="56" y="99"/>
                    </a:lnTo>
                    <a:lnTo>
                      <a:pt x="60" y="97"/>
                    </a:lnTo>
                    <a:lnTo>
                      <a:pt x="66" y="93"/>
                    </a:lnTo>
                    <a:lnTo>
                      <a:pt x="65" y="89"/>
                    </a:lnTo>
                    <a:lnTo>
                      <a:pt x="73" y="85"/>
                    </a:lnTo>
                    <a:lnTo>
                      <a:pt x="79" y="85"/>
                    </a:lnTo>
                    <a:lnTo>
                      <a:pt x="83" y="76"/>
                    </a:lnTo>
                    <a:lnTo>
                      <a:pt x="86" y="73"/>
                    </a:lnTo>
                    <a:lnTo>
                      <a:pt x="93" y="76"/>
                    </a:lnTo>
                    <a:lnTo>
                      <a:pt x="98" y="73"/>
                    </a:lnTo>
                    <a:lnTo>
                      <a:pt x="99" y="72"/>
                    </a:lnTo>
                    <a:lnTo>
                      <a:pt x="99" y="63"/>
                    </a:lnTo>
                    <a:lnTo>
                      <a:pt x="93" y="60"/>
                    </a:lnTo>
                    <a:lnTo>
                      <a:pt x="91" y="47"/>
                    </a:lnTo>
                    <a:lnTo>
                      <a:pt x="98" y="47"/>
                    </a:lnTo>
                    <a:lnTo>
                      <a:pt x="100" y="39"/>
                    </a:lnTo>
                    <a:lnTo>
                      <a:pt x="103" y="34"/>
                    </a:lnTo>
                    <a:lnTo>
                      <a:pt x="93" y="30"/>
                    </a:lnTo>
                    <a:lnTo>
                      <a:pt x="93" y="26"/>
                    </a:lnTo>
                    <a:lnTo>
                      <a:pt x="87" y="22"/>
                    </a:lnTo>
                    <a:lnTo>
                      <a:pt x="82" y="20"/>
                    </a:lnTo>
                    <a:lnTo>
                      <a:pt x="89" y="6"/>
                    </a:lnTo>
                    <a:lnTo>
                      <a:pt x="91" y="5"/>
                    </a:lnTo>
                    <a:lnTo>
                      <a:pt x="99" y="16"/>
                    </a:lnTo>
                    <a:lnTo>
                      <a:pt x="103" y="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4709055" y="2759634"/>
                <a:ext cx="491730" cy="598016"/>
              </a:xfrm>
              <a:custGeom>
                <a:avLst/>
                <a:gdLst/>
                <a:ahLst/>
                <a:cxnLst>
                  <a:cxn ang="0">
                    <a:pos x="128" y="24"/>
                  </a:cxn>
                  <a:cxn ang="0">
                    <a:pos x="133" y="31"/>
                  </a:cxn>
                  <a:cxn ang="0">
                    <a:pos x="150" y="31"/>
                  </a:cxn>
                  <a:cxn ang="0">
                    <a:pos x="171" y="36"/>
                  </a:cxn>
                  <a:cxn ang="0">
                    <a:pos x="204" y="74"/>
                  </a:cxn>
                  <a:cxn ang="0">
                    <a:pos x="232" y="59"/>
                  </a:cxn>
                  <a:cxn ang="0">
                    <a:pos x="247" y="67"/>
                  </a:cxn>
                  <a:cxn ang="0">
                    <a:pos x="241" y="86"/>
                  </a:cxn>
                  <a:cxn ang="0">
                    <a:pos x="249" y="103"/>
                  </a:cxn>
                  <a:cxn ang="0">
                    <a:pos x="261" y="129"/>
                  </a:cxn>
                  <a:cxn ang="0">
                    <a:pos x="273" y="150"/>
                  </a:cxn>
                  <a:cxn ang="0">
                    <a:pos x="271" y="182"/>
                  </a:cxn>
                  <a:cxn ang="0">
                    <a:pos x="282" y="213"/>
                  </a:cxn>
                  <a:cxn ang="0">
                    <a:pos x="281" y="243"/>
                  </a:cxn>
                  <a:cxn ang="0">
                    <a:pos x="302" y="269"/>
                  </a:cxn>
                  <a:cxn ang="0">
                    <a:pos x="312" y="261"/>
                  </a:cxn>
                  <a:cxn ang="0">
                    <a:pos x="334" y="265"/>
                  </a:cxn>
                  <a:cxn ang="0">
                    <a:pos x="364" y="290"/>
                  </a:cxn>
                  <a:cxn ang="0">
                    <a:pos x="380" y="306"/>
                  </a:cxn>
                  <a:cxn ang="0">
                    <a:pos x="373" y="315"/>
                  </a:cxn>
                  <a:cxn ang="0">
                    <a:pos x="358" y="345"/>
                  </a:cxn>
                  <a:cxn ang="0">
                    <a:pos x="338" y="365"/>
                  </a:cxn>
                  <a:cxn ang="0">
                    <a:pos x="315" y="371"/>
                  </a:cxn>
                  <a:cxn ang="0">
                    <a:pos x="281" y="392"/>
                  </a:cxn>
                  <a:cxn ang="0">
                    <a:pos x="247" y="412"/>
                  </a:cxn>
                  <a:cxn ang="0">
                    <a:pos x="234" y="430"/>
                  </a:cxn>
                  <a:cxn ang="0">
                    <a:pos x="210" y="427"/>
                  </a:cxn>
                  <a:cxn ang="0">
                    <a:pos x="201" y="451"/>
                  </a:cxn>
                  <a:cxn ang="0">
                    <a:pos x="175" y="465"/>
                  </a:cxn>
                  <a:cxn ang="0">
                    <a:pos x="160" y="455"/>
                  </a:cxn>
                  <a:cxn ang="0">
                    <a:pos x="158" y="443"/>
                  </a:cxn>
                  <a:cxn ang="0">
                    <a:pos x="145" y="426"/>
                  </a:cxn>
                  <a:cxn ang="0">
                    <a:pos x="129" y="425"/>
                  </a:cxn>
                  <a:cxn ang="0">
                    <a:pos x="111" y="417"/>
                  </a:cxn>
                  <a:cxn ang="0">
                    <a:pos x="104" y="402"/>
                  </a:cxn>
                  <a:cxn ang="0">
                    <a:pos x="96" y="384"/>
                  </a:cxn>
                  <a:cxn ang="0">
                    <a:pos x="99" y="367"/>
                  </a:cxn>
                  <a:cxn ang="0">
                    <a:pos x="70" y="357"/>
                  </a:cxn>
                  <a:cxn ang="0">
                    <a:pos x="52" y="357"/>
                  </a:cxn>
                  <a:cxn ang="0">
                    <a:pos x="17" y="342"/>
                  </a:cxn>
                  <a:cxn ang="0">
                    <a:pos x="26" y="320"/>
                  </a:cxn>
                  <a:cxn ang="0">
                    <a:pos x="0" y="289"/>
                  </a:cxn>
                  <a:cxn ang="0">
                    <a:pos x="17" y="265"/>
                  </a:cxn>
                  <a:cxn ang="0">
                    <a:pos x="22" y="222"/>
                  </a:cxn>
                  <a:cxn ang="0">
                    <a:pos x="10" y="197"/>
                  </a:cxn>
                  <a:cxn ang="0">
                    <a:pos x="36" y="160"/>
                  </a:cxn>
                  <a:cxn ang="0">
                    <a:pos x="66" y="135"/>
                  </a:cxn>
                  <a:cxn ang="0">
                    <a:pos x="86" y="113"/>
                  </a:cxn>
                  <a:cxn ang="0">
                    <a:pos x="69" y="103"/>
                  </a:cxn>
                  <a:cxn ang="0">
                    <a:pos x="38" y="75"/>
                  </a:cxn>
                  <a:cxn ang="0">
                    <a:pos x="70" y="54"/>
                  </a:cxn>
                  <a:cxn ang="0">
                    <a:pos x="70" y="32"/>
                  </a:cxn>
                  <a:cxn ang="0">
                    <a:pos x="113" y="10"/>
                  </a:cxn>
                  <a:cxn ang="0">
                    <a:pos x="124" y="2"/>
                  </a:cxn>
                </a:cxnLst>
                <a:rect l="0" t="0" r="r" b="b"/>
                <a:pathLst>
                  <a:path w="384" h="467">
                    <a:moveTo>
                      <a:pt x="130" y="0"/>
                    </a:moveTo>
                    <a:lnTo>
                      <a:pt x="134" y="2"/>
                    </a:lnTo>
                    <a:lnTo>
                      <a:pt x="132" y="4"/>
                    </a:lnTo>
                    <a:lnTo>
                      <a:pt x="134" y="12"/>
                    </a:lnTo>
                    <a:lnTo>
                      <a:pt x="128" y="24"/>
                    </a:lnTo>
                    <a:lnTo>
                      <a:pt x="120" y="23"/>
                    </a:lnTo>
                    <a:lnTo>
                      <a:pt x="119" y="27"/>
                    </a:lnTo>
                    <a:lnTo>
                      <a:pt x="122" y="33"/>
                    </a:lnTo>
                    <a:lnTo>
                      <a:pt x="129" y="35"/>
                    </a:lnTo>
                    <a:lnTo>
                      <a:pt x="133" y="31"/>
                    </a:lnTo>
                    <a:lnTo>
                      <a:pt x="139" y="35"/>
                    </a:lnTo>
                    <a:lnTo>
                      <a:pt x="138" y="38"/>
                    </a:lnTo>
                    <a:lnTo>
                      <a:pt x="142" y="38"/>
                    </a:lnTo>
                    <a:lnTo>
                      <a:pt x="149" y="28"/>
                    </a:lnTo>
                    <a:lnTo>
                      <a:pt x="150" y="31"/>
                    </a:lnTo>
                    <a:lnTo>
                      <a:pt x="151" y="28"/>
                    </a:lnTo>
                    <a:lnTo>
                      <a:pt x="159" y="37"/>
                    </a:lnTo>
                    <a:lnTo>
                      <a:pt x="163" y="37"/>
                    </a:lnTo>
                    <a:lnTo>
                      <a:pt x="164" y="33"/>
                    </a:lnTo>
                    <a:lnTo>
                      <a:pt x="171" y="36"/>
                    </a:lnTo>
                    <a:lnTo>
                      <a:pt x="177" y="42"/>
                    </a:lnTo>
                    <a:lnTo>
                      <a:pt x="183" y="52"/>
                    </a:lnTo>
                    <a:lnTo>
                      <a:pt x="192" y="63"/>
                    </a:lnTo>
                    <a:lnTo>
                      <a:pt x="205" y="72"/>
                    </a:lnTo>
                    <a:lnTo>
                      <a:pt x="204" y="74"/>
                    </a:lnTo>
                    <a:lnTo>
                      <a:pt x="211" y="67"/>
                    </a:lnTo>
                    <a:lnTo>
                      <a:pt x="221" y="67"/>
                    </a:lnTo>
                    <a:lnTo>
                      <a:pt x="227" y="70"/>
                    </a:lnTo>
                    <a:lnTo>
                      <a:pt x="231" y="63"/>
                    </a:lnTo>
                    <a:lnTo>
                      <a:pt x="232" y="59"/>
                    </a:lnTo>
                    <a:lnTo>
                      <a:pt x="235" y="55"/>
                    </a:lnTo>
                    <a:lnTo>
                      <a:pt x="244" y="57"/>
                    </a:lnTo>
                    <a:lnTo>
                      <a:pt x="247" y="62"/>
                    </a:lnTo>
                    <a:lnTo>
                      <a:pt x="244" y="63"/>
                    </a:lnTo>
                    <a:lnTo>
                      <a:pt x="247" y="67"/>
                    </a:lnTo>
                    <a:lnTo>
                      <a:pt x="244" y="67"/>
                    </a:lnTo>
                    <a:lnTo>
                      <a:pt x="249" y="74"/>
                    </a:lnTo>
                    <a:lnTo>
                      <a:pt x="245" y="79"/>
                    </a:lnTo>
                    <a:lnTo>
                      <a:pt x="240" y="84"/>
                    </a:lnTo>
                    <a:lnTo>
                      <a:pt x="241" y="86"/>
                    </a:lnTo>
                    <a:lnTo>
                      <a:pt x="240" y="87"/>
                    </a:lnTo>
                    <a:lnTo>
                      <a:pt x="243" y="93"/>
                    </a:lnTo>
                    <a:lnTo>
                      <a:pt x="245" y="95"/>
                    </a:lnTo>
                    <a:lnTo>
                      <a:pt x="247" y="99"/>
                    </a:lnTo>
                    <a:lnTo>
                      <a:pt x="249" y="103"/>
                    </a:lnTo>
                    <a:lnTo>
                      <a:pt x="252" y="105"/>
                    </a:lnTo>
                    <a:lnTo>
                      <a:pt x="255" y="121"/>
                    </a:lnTo>
                    <a:lnTo>
                      <a:pt x="252" y="125"/>
                    </a:lnTo>
                    <a:lnTo>
                      <a:pt x="255" y="129"/>
                    </a:lnTo>
                    <a:lnTo>
                      <a:pt x="261" y="129"/>
                    </a:lnTo>
                    <a:lnTo>
                      <a:pt x="264" y="131"/>
                    </a:lnTo>
                    <a:lnTo>
                      <a:pt x="261" y="137"/>
                    </a:lnTo>
                    <a:lnTo>
                      <a:pt x="264" y="148"/>
                    </a:lnTo>
                    <a:lnTo>
                      <a:pt x="271" y="151"/>
                    </a:lnTo>
                    <a:lnTo>
                      <a:pt x="273" y="150"/>
                    </a:lnTo>
                    <a:lnTo>
                      <a:pt x="273" y="163"/>
                    </a:lnTo>
                    <a:lnTo>
                      <a:pt x="270" y="171"/>
                    </a:lnTo>
                    <a:lnTo>
                      <a:pt x="262" y="176"/>
                    </a:lnTo>
                    <a:lnTo>
                      <a:pt x="266" y="185"/>
                    </a:lnTo>
                    <a:lnTo>
                      <a:pt x="271" y="182"/>
                    </a:lnTo>
                    <a:lnTo>
                      <a:pt x="277" y="185"/>
                    </a:lnTo>
                    <a:lnTo>
                      <a:pt x="281" y="196"/>
                    </a:lnTo>
                    <a:lnTo>
                      <a:pt x="282" y="193"/>
                    </a:lnTo>
                    <a:lnTo>
                      <a:pt x="278" y="207"/>
                    </a:lnTo>
                    <a:lnTo>
                      <a:pt x="282" y="213"/>
                    </a:lnTo>
                    <a:lnTo>
                      <a:pt x="283" y="222"/>
                    </a:lnTo>
                    <a:lnTo>
                      <a:pt x="282" y="220"/>
                    </a:lnTo>
                    <a:lnTo>
                      <a:pt x="278" y="224"/>
                    </a:lnTo>
                    <a:lnTo>
                      <a:pt x="283" y="237"/>
                    </a:lnTo>
                    <a:lnTo>
                      <a:pt x="281" y="243"/>
                    </a:lnTo>
                    <a:lnTo>
                      <a:pt x="287" y="245"/>
                    </a:lnTo>
                    <a:lnTo>
                      <a:pt x="295" y="251"/>
                    </a:lnTo>
                    <a:lnTo>
                      <a:pt x="295" y="255"/>
                    </a:lnTo>
                    <a:lnTo>
                      <a:pt x="304" y="257"/>
                    </a:lnTo>
                    <a:lnTo>
                      <a:pt x="302" y="269"/>
                    </a:lnTo>
                    <a:lnTo>
                      <a:pt x="303" y="278"/>
                    </a:lnTo>
                    <a:lnTo>
                      <a:pt x="307" y="278"/>
                    </a:lnTo>
                    <a:lnTo>
                      <a:pt x="311" y="268"/>
                    </a:lnTo>
                    <a:lnTo>
                      <a:pt x="307" y="268"/>
                    </a:lnTo>
                    <a:lnTo>
                      <a:pt x="312" y="261"/>
                    </a:lnTo>
                    <a:lnTo>
                      <a:pt x="313" y="265"/>
                    </a:lnTo>
                    <a:lnTo>
                      <a:pt x="321" y="264"/>
                    </a:lnTo>
                    <a:lnTo>
                      <a:pt x="325" y="260"/>
                    </a:lnTo>
                    <a:lnTo>
                      <a:pt x="333" y="268"/>
                    </a:lnTo>
                    <a:lnTo>
                      <a:pt x="334" y="265"/>
                    </a:lnTo>
                    <a:lnTo>
                      <a:pt x="336" y="269"/>
                    </a:lnTo>
                    <a:lnTo>
                      <a:pt x="342" y="272"/>
                    </a:lnTo>
                    <a:lnTo>
                      <a:pt x="355" y="292"/>
                    </a:lnTo>
                    <a:lnTo>
                      <a:pt x="360" y="290"/>
                    </a:lnTo>
                    <a:lnTo>
                      <a:pt x="364" y="290"/>
                    </a:lnTo>
                    <a:lnTo>
                      <a:pt x="371" y="286"/>
                    </a:lnTo>
                    <a:lnTo>
                      <a:pt x="376" y="279"/>
                    </a:lnTo>
                    <a:lnTo>
                      <a:pt x="384" y="299"/>
                    </a:lnTo>
                    <a:lnTo>
                      <a:pt x="384" y="302"/>
                    </a:lnTo>
                    <a:lnTo>
                      <a:pt x="380" y="306"/>
                    </a:lnTo>
                    <a:lnTo>
                      <a:pt x="383" y="307"/>
                    </a:lnTo>
                    <a:lnTo>
                      <a:pt x="380" y="307"/>
                    </a:lnTo>
                    <a:lnTo>
                      <a:pt x="376" y="317"/>
                    </a:lnTo>
                    <a:lnTo>
                      <a:pt x="376" y="315"/>
                    </a:lnTo>
                    <a:lnTo>
                      <a:pt x="373" y="315"/>
                    </a:lnTo>
                    <a:lnTo>
                      <a:pt x="364" y="317"/>
                    </a:lnTo>
                    <a:lnTo>
                      <a:pt x="366" y="321"/>
                    </a:lnTo>
                    <a:lnTo>
                      <a:pt x="363" y="329"/>
                    </a:lnTo>
                    <a:lnTo>
                      <a:pt x="364" y="336"/>
                    </a:lnTo>
                    <a:lnTo>
                      <a:pt x="358" y="345"/>
                    </a:lnTo>
                    <a:lnTo>
                      <a:pt x="360" y="347"/>
                    </a:lnTo>
                    <a:lnTo>
                      <a:pt x="355" y="357"/>
                    </a:lnTo>
                    <a:lnTo>
                      <a:pt x="350" y="361"/>
                    </a:lnTo>
                    <a:lnTo>
                      <a:pt x="346" y="355"/>
                    </a:lnTo>
                    <a:lnTo>
                      <a:pt x="338" y="365"/>
                    </a:lnTo>
                    <a:lnTo>
                      <a:pt x="326" y="368"/>
                    </a:lnTo>
                    <a:lnTo>
                      <a:pt x="321" y="367"/>
                    </a:lnTo>
                    <a:lnTo>
                      <a:pt x="319" y="365"/>
                    </a:lnTo>
                    <a:lnTo>
                      <a:pt x="316" y="365"/>
                    </a:lnTo>
                    <a:lnTo>
                      <a:pt x="315" y="371"/>
                    </a:lnTo>
                    <a:lnTo>
                      <a:pt x="296" y="371"/>
                    </a:lnTo>
                    <a:lnTo>
                      <a:pt x="288" y="376"/>
                    </a:lnTo>
                    <a:lnTo>
                      <a:pt x="281" y="372"/>
                    </a:lnTo>
                    <a:lnTo>
                      <a:pt x="275" y="375"/>
                    </a:lnTo>
                    <a:lnTo>
                      <a:pt x="281" y="392"/>
                    </a:lnTo>
                    <a:lnTo>
                      <a:pt x="274" y="393"/>
                    </a:lnTo>
                    <a:lnTo>
                      <a:pt x="271" y="395"/>
                    </a:lnTo>
                    <a:lnTo>
                      <a:pt x="260" y="404"/>
                    </a:lnTo>
                    <a:lnTo>
                      <a:pt x="247" y="404"/>
                    </a:lnTo>
                    <a:lnTo>
                      <a:pt x="247" y="412"/>
                    </a:lnTo>
                    <a:lnTo>
                      <a:pt x="240" y="413"/>
                    </a:lnTo>
                    <a:lnTo>
                      <a:pt x="239" y="413"/>
                    </a:lnTo>
                    <a:lnTo>
                      <a:pt x="230" y="416"/>
                    </a:lnTo>
                    <a:lnTo>
                      <a:pt x="239" y="426"/>
                    </a:lnTo>
                    <a:lnTo>
                      <a:pt x="234" y="430"/>
                    </a:lnTo>
                    <a:lnTo>
                      <a:pt x="230" y="429"/>
                    </a:lnTo>
                    <a:lnTo>
                      <a:pt x="226" y="433"/>
                    </a:lnTo>
                    <a:lnTo>
                      <a:pt x="215" y="438"/>
                    </a:lnTo>
                    <a:lnTo>
                      <a:pt x="213" y="435"/>
                    </a:lnTo>
                    <a:lnTo>
                      <a:pt x="210" y="427"/>
                    </a:lnTo>
                    <a:lnTo>
                      <a:pt x="202" y="429"/>
                    </a:lnTo>
                    <a:lnTo>
                      <a:pt x="204" y="434"/>
                    </a:lnTo>
                    <a:lnTo>
                      <a:pt x="201" y="443"/>
                    </a:lnTo>
                    <a:lnTo>
                      <a:pt x="202" y="447"/>
                    </a:lnTo>
                    <a:lnTo>
                      <a:pt x="201" y="451"/>
                    </a:lnTo>
                    <a:lnTo>
                      <a:pt x="200" y="451"/>
                    </a:lnTo>
                    <a:lnTo>
                      <a:pt x="192" y="456"/>
                    </a:lnTo>
                    <a:lnTo>
                      <a:pt x="184" y="459"/>
                    </a:lnTo>
                    <a:lnTo>
                      <a:pt x="177" y="467"/>
                    </a:lnTo>
                    <a:lnTo>
                      <a:pt x="175" y="465"/>
                    </a:lnTo>
                    <a:lnTo>
                      <a:pt x="173" y="456"/>
                    </a:lnTo>
                    <a:lnTo>
                      <a:pt x="173" y="451"/>
                    </a:lnTo>
                    <a:lnTo>
                      <a:pt x="168" y="454"/>
                    </a:lnTo>
                    <a:lnTo>
                      <a:pt x="164" y="451"/>
                    </a:lnTo>
                    <a:lnTo>
                      <a:pt x="160" y="455"/>
                    </a:lnTo>
                    <a:lnTo>
                      <a:pt x="160" y="454"/>
                    </a:lnTo>
                    <a:lnTo>
                      <a:pt x="154" y="454"/>
                    </a:lnTo>
                    <a:lnTo>
                      <a:pt x="159" y="450"/>
                    </a:lnTo>
                    <a:lnTo>
                      <a:pt x="160" y="443"/>
                    </a:lnTo>
                    <a:lnTo>
                      <a:pt x="158" y="443"/>
                    </a:lnTo>
                    <a:lnTo>
                      <a:pt x="147" y="444"/>
                    </a:lnTo>
                    <a:lnTo>
                      <a:pt x="145" y="433"/>
                    </a:lnTo>
                    <a:lnTo>
                      <a:pt x="150" y="430"/>
                    </a:lnTo>
                    <a:lnTo>
                      <a:pt x="149" y="427"/>
                    </a:lnTo>
                    <a:lnTo>
                      <a:pt x="145" y="426"/>
                    </a:lnTo>
                    <a:lnTo>
                      <a:pt x="149" y="422"/>
                    </a:lnTo>
                    <a:lnTo>
                      <a:pt x="147" y="418"/>
                    </a:lnTo>
                    <a:lnTo>
                      <a:pt x="139" y="416"/>
                    </a:lnTo>
                    <a:lnTo>
                      <a:pt x="139" y="418"/>
                    </a:lnTo>
                    <a:lnTo>
                      <a:pt x="129" y="425"/>
                    </a:lnTo>
                    <a:lnTo>
                      <a:pt x="124" y="418"/>
                    </a:lnTo>
                    <a:lnTo>
                      <a:pt x="122" y="418"/>
                    </a:lnTo>
                    <a:lnTo>
                      <a:pt x="116" y="420"/>
                    </a:lnTo>
                    <a:lnTo>
                      <a:pt x="113" y="420"/>
                    </a:lnTo>
                    <a:lnTo>
                      <a:pt x="111" y="417"/>
                    </a:lnTo>
                    <a:lnTo>
                      <a:pt x="117" y="417"/>
                    </a:lnTo>
                    <a:lnTo>
                      <a:pt x="113" y="414"/>
                    </a:lnTo>
                    <a:lnTo>
                      <a:pt x="108" y="412"/>
                    </a:lnTo>
                    <a:lnTo>
                      <a:pt x="111" y="409"/>
                    </a:lnTo>
                    <a:lnTo>
                      <a:pt x="104" y="402"/>
                    </a:lnTo>
                    <a:lnTo>
                      <a:pt x="108" y="399"/>
                    </a:lnTo>
                    <a:lnTo>
                      <a:pt x="108" y="393"/>
                    </a:lnTo>
                    <a:lnTo>
                      <a:pt x="104" y="393"/>
                    </a:lnTo>
                    <a:lnTo>
                      <a:pt x="99" y="389"/>
                    </a:lnTo>
                    <a:lnTo>
                      <a:pt x="96" y="384"/>
                    </a:lnTo>
                    <a:lnTo>
                      <a:pt x="99" y="379"/>
                    </a:lnTo>
                    <a:lnTo>
                      <a:pt x="98" y="375"/>
                    </a:lnTo>
                    <a:lnTo>
                      <a:pt x="96" y="372"/>
                    </a:lnTo>
                    <a:lnTo>
                      <a:pt x="98" y="368"/>
                    </a:lnTo>
                    <a:lnTo>
                      <a:pt x="99" y="367"/>
                    </a:lnTo>
                    <a:lnTo>
                      <a:pt x="92" y="365"/>
                    </a:lnTo>
                    <a:lnTo>
                      <a:pt x="90" y="358"/>
                    </a:lnTo>
                    <a:lnTo>
                      <a:pt x="86" y="354"/>
                    </a:lnTo>
                    <a:lnTo>
                      <a:pt x="75" y="350"/>
                    </a:lnTo>
                    <a:lnTo>
                      <a:pt x="70" y="357"/>
                    </a:lnTo>
                    <a:lnTo>
                      <a:pt x="68" y="355"/>
                    </a:lnTo>
                    <a:lnTo>
                      <a:pt x="66" y="358"/>
                    </a:lnTo>
                    <a:lnTo>
                      <a:pt x="60" y="354"/>
                    </a:lnTo>
                    <a:lnTo>
                      <a:pt x="58" y="355"/>
                    </a:lnTo>
                    <a:lnTo>
                      <a:pt x="52" y="357"/>
                    </a:lnTo>
                    <a:lnTo>
                      <a:pt x="45" y="361"/>
                    </a:lnTo>
                    <a:lnTo>
                      <a:pt x="39" y="362"/>
                    </a:lnTo>
                    <a:lnTo>
                      <a:pt x="32" y="354"/>
                    </a:lnTo>
                    <a:lnTo>
                      <a:pt x="15" y="346"/>
                    </a:lnTo>
                    <a:lnTo>
                      <a:pt x="17" y="342"/>
                    </a:lnTo>
                    <a:lnTo>
                      <a:pt x="9" y="340"/>
                    </a:lnTo>
                    <a:lnTo>
                      <a:pt x="15" y="332"/>
                    </a:lnTo>
                    <a:lnTo>
                      <a:pt x="19" y="330"/>
                    </a:lnTo>
                    <a:lnTo>
                      <a:pt x="22" y="327"/>
                    </a:lnTo>
                    <a:lnTo>
                      <a:pt x="26" y="320"/>
                    </a:lnTo>
                    <a:lnTo>
                      <a:pt x="26" y="317"/>
                    </a:lnTo>
                    <a:lnTo>
                      <a:pt x="11" y="312"/>
                    </a:lnTo>
                    <a:lnTo>
                      <a:pt x="5" y="292"/>
                    </a:lnTo>
                    <a:lnTo>
                      <a:pt x="1" y="291"/>
                    </a:lnTo>
                    <a:lnTo>
                      <a:pt x="0" y="289"/>
                    </a:lnTo>
                    <a:lnTo>
                      <a:pt x="4" y="286"/>
                    </a:lnTo>
                    <a:lnTo>
                      <a:pt x="11" y="278"/>
                    </a:lnTo>
                    <a:lnTo>
                      <a:pt x="19" y="279"/>
                    </a:lnTo>
                    <a:lnTo>
                      <a:pt x="19" y="270"/>
                    </a:lnTo>
                    <a:lnTo>
                      <a:pt x="17" y="265"/>
                    </a:lnTo>
                    <a:lnTo>
                      <a:pt x="11" y="264"/>
                    </a:lnTo>
                    <a:lnTo>
                      <a:pt x="17" y="251"/>
                    </a:lnTo>
                    <a:lnTo>
                      <a:pt x="17" y="237"/>
                    </a:lnTo>
                    <a:lnTo>
                      <a:pt x="21" y="223"/>
                    </a:lnTo>
                    <a:lnTo>
                      <a:pt x="22" y="222"/>
                    </a:lnTo>
                    <a:lnTo>
                      <a:pt x="26" y="209"/>
                    </a:lnTo>
                    <a:lnTo>
                      <a:pt x="18" y="203"/>
                    </a:lnTo>
                    <a:lnTo>
                      <a:pt x="14" y="209"/>
                    </a:lnTo>
                    <a:lnTo>
                      <a:pt x="9" y="201"/>
                    </a:lnTo>
                    <a:lnTo>
                      <a:pt x="10" y="197"/>
                    </a:lnTo>
                    <a:lnTo>
                      <a:pt x="7" y="182"/>
                    </a:lnTo>
                    <a:lnTo>
                      <a:pt x="9" y="176"/>
                    </a:lnTo>
                    <a:lnTo>
                      <a:pt x="19" y="167"/>
                    </a:lnTo>
                    <a:lnTo>
                      <a:pt x="30" y="162"/>
                    </a:lnTo>
                    <a:lnTo>
                      <a:pt x="36" y="160"/>
                    </a:lnTo>
                    <a:lnTo>
                      <a:pt x="41" y="142"/>
                    </a:lnTo>
                    <a:lnTo>
                      <a:pt x="41" y="137"/>
                    </a:lnTo>
                    <a:lnTo>
                      <a:pt x="47" y="137"/>
                    </a:lnTo>
                    <a:lnTo>
                      <a:pt x="57" y="141"/>
                    </a:lnTo>
                    <a:lnTo>
                      <a:pt x="66" y="135"/>
                    </a:lnTo>
                    <a:lnTo>
                      <a:pt x="73" y="134"/>
                    </a:lnTo>
                    <a:lnTo>
                      <a:pt x="87" y="125"/>
                    </a:lnTo>
                    <a:lnTo>
                      <a:pt x="88" y="125"/>
                    </a:lnTo>
                    <a:lnTo>
                      <a:pt x="92" y="120"/>
                    </a:lnTo>
                    <a:lnTo>
                      <a:pt x="86" y="113"/>
                    </a:lnTo>
                    <a:lnTo>
                      <a:pt x="82" y="117"/>
                    </a:lnTo>
                    <a:lnTo>
                      <a:pt x="79" y="125"/>
                    </a:lnTo>
                    <a:lnTo>
                      <a:pt x="69" y="120"/>
                    </a:lnTo>
                    <a:lnTo>
                      <a:pt x="66" y="114"/>
                    </a:lnTo>
                    <a:lnTo>
                      <a:pt x="69" y="103"/>
                    </a:lnTo>
                    <a:lnTo>
                      <a:pt x="60" y="92"/>
                    </a:lnTo>
                    <a:lnTo>
                      <a:pt x="52" y="93"/>
                    </a:lnTo>
                    <a:lnTo>
                      <a:pt x="51" y="79"/>
                    </a:lnTo>
                    <a:lnTo>
                      <a:pt x="39" y="79"/>
                    </a:lnTo>
                    <a:lnTo>
                      <a:pt x="38" y="75"/>
                    </a:lnTo>
                    <a:lnTo>
                      <a:pt x="47" y="67"/>
                    </a:lnTo>
                    <a:lnTo>
                      <a:pt x="56" y="66"/>
                    </a:lnTo>
                    <a:lnTo>
                      <a:pt x="58" y="62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68" y="48"/>
                    </a:lnTo>
                    <a:lnTo>
                      <a:pt x="56" y="41"/>
                    </a:lnTo>
                    <a:lnTo>
                      <a:pt x="60" y="32"/>
                    </a:lnTo>
                    <a:lnTo>
                      <a:pt x="70" y="32"/>
                    </a:lnTo>
                    <a:lnTo>
                      <a:pt x="73" y="33"/>
                    </a:lnTo>
                    <a:lnTo>
                      <a:pt x="78" y="17"/>
                    </a:lnTo>
                    <a:lnTo>
                      <a:pt x="90" y="2"/>
                    </a:lnTo>
                    <a:lnTo>
                      <a:pt x="92" y="10"/>
                    </a:lnTo>
                    <a:lnTo>
                      <a:pt x="113" y="10"/>
                    </a:lnTo>
                    <a:lnTo>
                      <a:pt x="112" y="12"/>
                    </a:lnTo>
                    <a:lnTo>
                      <a:pt x="117" y="10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4" y="2"/>
                    </a:lnTo>
                    <a:lnTo>
                      <a:pt x="129" y="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2"/>
              <p:cNvSpPr>
                <a:spLocks/>
              </p:cNvSpPr>
              <p:nvPr/>
            </p:nvSpPr>
            <p:spPr bwMode="auto">
              <a:xfrm>
                <a:off x="4782046" y="2590602"/>
                <a:ext cx="651798" cy="610821"/>
              </a:xfrm>
              <a:custGeom>
                <a:avLst/>
                <a:gdLst/>
                <a:ahLst/>
                <a:cxnLst>
                  <a:cxn ang="0">
                    <a:pos x="242" y="33"/>
                  </a:cxn>
                  <a:cxn ang="0">
                    <a:pos x="339" y="109"/>
                  </a:cxn>
                  <a:cxn ang="0">
                    <a:pos x="371" y="130"/>
                  </a:cxn>
                  <a:cxn ang="0">
                    <a:pos x="408" y="136"/>
                  </a:cxn>
                  <a:cxn ang="0">
                    <a:pos x="429" y="156"/>
                  </a:cxn>
                  <a:cxn ang="0">
                    <a:pos x="450" y="231"/>
                  </a:cxn>
                  <a:cxn ang="0">
                    <a:pos x="480" y="300"/>
                  </a:cxn>
                  <a:cxn ang="0">
                    <a:pos x="492" y="341"/>
                  </a:cxn>
                  <a:cxn ang="0">
                    <a:pos x="502" y="377"/>
                  </a:cxn>
                  <a:cxn ang="0">
                    <a:pos x="485" y="405"/>
                  </a:cxn>
                  <a:cxn ang="0">
                    <a:pos x="451" y="417"/>
                  </a:cxn>
                  <a:cxn ang="0">
                    <a:pos x="430" y="435"/>
                  </a:cxn>
                  <a:cxn ang="0">
                    <a:pos x="403" y="428"/>
                  </a:cxn>
                  <a:cxn ang="0">
                    <a:pos x="383" y="461"/>
                  </a:cxn>
                  <a:cxn ang="0">
                    <a:pos x="353" y="474"/>
                  </a:cxn>
                  <a:cxn ang="0">
                    <a:pos x="328" y="457"/>
                  </a:cxn>
                  <a:cxn ang="0">
                    <a:pos x="316" y="447"/>
                  </a:cxn>
                  <a:cxn ang="0">
                    <a:pos x="323" y="438"/>
                  </a:cxn>
                  <a:cxn ang="0">
                    <a:pos x="307" y="422"/>
                  </a:cxn>
                  <a:cxn ang="0">
                    <a:pos x="277" y="397"/>
                  </a:cxn>
                  <a:cxn ang="0">
                    <a:pos x="255" y="393"/>
                  </a:cxn>
                  <a:cxn ang="0">
                    <a:pos x="245" y="401"/>
                  </a:cxn>
                  <a:cxn ang="0">
                    <a:pos x="224" y="375"/>
                  </a:cxn>
                  <a:cxn ang="0">
                    <a:pos x="225" y="345"/>
                  </a:cxn>
                  <a:cxn ang="0">
                    <a:pos x="214" y="314"/>
                  </a:cxn>
                  <a:cxn ang="0">
                    <a:pos x="216" y="282"/>
                  </a:cxn>
                  <a:cxn ang="0">
                    <a:pos x="204" y="261"/>
                  </a:cxn>
                  <a:cxn ang="0">
                    <a:pos x="192" y="235"/>
                  </a:cxn>
                  <a:cxn ang="0">
                    <a:pos x="184" y="218"/>
                  </a:cxn>
                  <a:cxn ang="0">
                    <a:pos x="190" y="199"/>
                  </a:cxn>
                  <a:cxn ang="0">
                    <a:pos x="175" y="191"/>
                  </a:cxn>
                  <a:cxn ang="0">
                    <a:pos x="147" y="206"/>
                  </a:cxn>
                  <a:cxn ang="0">
                    <a:pos x="114" y="168"/>
                  </a:cxn>
                  <a:cxn ang="0">
                    <a:pos x="93" y="163"/>
                  </a:cxn>
                  <a:cxn ang="0">
                    <a:pos x="76" y="163"/>
                  </a:cxn>
                  <a:cxn ang="0">
                    <a:pos x="71" y="156"/>
                  </a:cxn>
                  <a:cxn ang="0">
                    <a:pos x="72" y="135"/>
                  </a:cxn>
                  <a:cxn ang="0">
                    <a:pos x="55" y="144"/>
                  </a:cxn>
                  <a:cxn ang="0">
                    <a:pos x="29" y="122"/>
                  </a:cxn>
                  <a:cxn ang="0">
                    <a:pos x="59" y="101"/>
                  </a:cxn>
                  <a:cxn ang="0">
                    <a:pos x="67" y="97"/>
                  </a:cxn>
                  <a:cxn ang="0">
                    <a:pos x="52" y="76"/>
                  </a:cxn>
                  <a:cxn ang="0">
                    <a:pos x="26" y="88"/>
                  </a:cxn>
                  <a:cxn ang="0">
                    <a:pos x="1" y="67"/>
                  </a:cxn>
                  <a:cxn ang="0">
                    <a:pos x="13" y="41"/>
                  </a:cxn>
                  <a:cxn ang="0">
                    <a:pos x="21" y="16"/>
                  </a:cxn>
                  <a:cxn ang="0">
                    <a:pos x="39" y="20"/>
                  </a:cxn>
                  <a:cxn ang="0">
                    <a:pos x="62" y="9"/>
                  </a:cxn>
                  <a:cxn ang="0">
                    <a:pos x="85" y="3"/>
                  </a:cxn>
                  <a:cxn ang="0">
                    <a:pos x="85" y="30"/>
                  </a:cxn>
                  <a:cxn ang="0">
                    <a:pos x="111" y="20"/>
                  </a:cxn>
                  <a:cxn ang="0">
                    <a:pos x="124" y="39"/>
                  </a:cxn>
                  <a:cxn ang="0">
                    <a:pos x="137" y="39"/>
                  </a:cxn>
                  <a:cxn ang="0">
                    <a:pos x="147" y="54"/>
                  </a:cxn>
                  <a:cxn ang="0">
                    <a:pos x="178" y="37"/>
                  </a:cxn>
                  <a:cxn ang="0">
                    <a:pos x="178" y="15"/>
                  </a:cxn>
                </a:cxnLst>
                <a:rect l="0" t="0" r="r" b="b"/>
                <a:pathLst>
                  <a:path w="509" h="477">
                    <a:moveTo>
                      <a:pt x="184" y="0"/>
                    </a:moveTo>
                    <a:lnTo>
                      <a:pt x="194" y="2"/>
                    </a:lnTo>
                    <a:lnTo>
                      <a:pt x="196" y="2"/>
                    </a:lnTo>
                    <a:lnTo>
                      <a:pt x="226" y="19"/>
                    </a:lnTo>
                    <a:lnTo>
                      <a:pt x="242" y="33"/>
                    </a:lnTo>
                    <a:lnTo>
                      <a:pt x="256" y="45"/>
                    </a:lnTo>
                    <a:lnTo>
                      <a:pt x="268" y="53"/>
                    </a:lnTo>
                    <a:lnTo>
                      <a:pt x="290" y="74"/>
                    </a:lnTo>
                    <a:lnTo>
                      <a:pt x="302" y="81"/>
                    </a:lnTo>
                    <a:lnTo>
                      <a:pt x="339" y="109"/>
                    </a:lnTo>
                    <a:lnTo>
                      <a:pt x="350" y="117"/>
                    </a:lnTo>
                    <a:lnTo>
                      <a:pt x="360" y="123"/>
                    </a:lnTo>
                    <a:lnTo>
                      <a:pt x="362" y="119"/>
                    </a:lnTo>
                    <a:lnTo>
                      <a:pt x="361" y="123"/>
                    </a:lnTo>
                    <a:lnTo>
                      <a:pt x="371" y="130"/>
                    </a:lnTo>
                    <a:lnTo>
                      <a:pt x="390" y="135"/>
                    </a:lnTo>
                    <a:lnTo>
                      <a:pt x="394" y="132"/>
                    </a:lnTo>
                    <a:lnTo>
                      <a:pt x="394" y="127"/>
                    </a:lnTo>
                    <a:lnTo>
                      <a:pt x="395" y="127"/>
                    </a:lnTo>
                    <a:lnTo>
                      <a:pt x="408" y="136"/>
                    </a:lnTo>
                    <a:lnTo>
                      <a:pt x="413" y="146"/>
                    </a:lnTo>
                    <a:lnTo>
                      <a:pt x="412" y="144"/>
                    </a:lnTo>
                    <a:lnTo>
                      <a:pt x="418" y="152"/>
                    </a:lnTo>
                    <a:lnTo>
                      <a:pt x="424" y="153"/>
                    </a:lnTo>
                    <a:lnTo>
                      <a:pt x="429" y="156"/>
                    </a:lnTo>
                    <a:lnTo>
                      <a:pt x="426" y="168"/>
                    </a:lnTo>
                    <a:lnTo>
                      <a:pt x="426" y="173"/>
                    </a:lnTo>
                    <a:lnTo>
                      <a:pt x="433" y="185"/>
                    </a:lnTo>
                    <a:lnTo>
                      <a:pt x="443" y="210"/>
                    </a:lnTo>
                    <a:lnTo>
                      <a:pt x="450" y="231"/>
                    </a:lnTo>
                    <a:lnTo>
                      <a:pt x="458" y="246"/>
                    </a:lnTo>
                    <a:lnTo>
                      <a:pt x="462" y="250"/>
                    </a:lnTo>
                    <a:lnTo>
                      <a:pt x="471" y="274"/>
                    </a:lnTo>
                    <a:lnTo>
                      <a:pt x="473" y="287"/>
                    </a:lnTo>
                    <a:lnTo>
                      <a:pt x="480" y="300"/>
                    </a:lnTo>
                    <a:lnTo>
                      <a:pt x="484" y="313"/>
                    </a:lnTo>
                    <a:lnTo>
                      <a:pt x="488" y="322"/>
                    </a:lnTo>
                    <a:lnTo>
                      <a:pt x="490" y="332"/>
                    </a:lnTo>
                    <a:lnTo>
                      <a:pt x="490" y="335"/>
                    </a:lnTo>
                    <a:lnTo>
                      <a:pt x="492" y="341"/>
                    </a:lnTo>
                    <a:lnTo>
                      <a:pt x="494" y="356"/>
                    </a:lnTo>
                    <a:lnTo>
                      <a:pt x="498" y="375"/>
                    </a:lnTo>
                    <a:lnTo>
                      <a:pt x="501" y="376"/>
                    </a:lnTo>
                    <a:lnTo>
                      <a:pt x="502" y="380"/>
                    </a:lnTo>
                    <a:lnTo>
                      <a:pt x="502" y="377"/>
                    </a:lnTo>
                    <a:lnTo>
                      <a:pt x="505" y="389"/>
                    </a:lnTo>
                    <a:lnTo>
                      <a:pt x="509" y="401"/>
                    </a:lnTo>
                    <a:lnTo>
                      <a:pt x="502" y="402"/>
                    </a:lnTo>
                    <a:lnTo>
                      <a:pt x="498" y="402"/>
                    </a:lnTo>
                    <a:lnTo>
                      <a:pt x="485" y="405"/>
                    </a:lnTo>
                    <a:lnTo>
                      <a:pt x="467" y="414"/>
                    </a:lnTo>
                    <a:lnTo>
                      <a:pt x="465" y="414"/>
                    </a:lnTo>
                    <a:lnTo>
                      <a:pt x="462" y="415"/>
                    </a:lnTo>
                    <a:lnTo>
                      <a:pt x="455" y="415"/>
                    </a:lnTo>
                    <a:lnTo>
                      <a:pt x="451" y="417"/>
                    </a:lnTo>
                    <a:lnTo>
                      <a:pt x="451" y="423"/>
                    </a:lnTo>
                    <a:lnTo>
                      <a:pt x="450" y="428"/>
                    </a:lnTo>
                    <a:lnTo>
                      <a:pt x="445" y="428"/>
                    </a:lnTo>
                    <a:lnTo>
                      <a:pt x="437" y="434"/>
                    </a:lnTo>
                    <a:lnTo>
                      <a:pt x="430" y="435"/>
                    </a:lnTo>
                    <a:lnTo>
                      <a:pt x="429" y="431"/>
                    </a:lnTo>
                    <a:lnTo>
                      <a:pt x="425" y="431"/>
                    </a:lnTo>
                    <a:lnTo>
                      <a:pt x="413" y="435"/>
                    </a:lnTo>
                    <a:lnTo>
                      <a:pt x="411" y="435"/>
                    </a:lnTo>
                    <a:lnTo>
                      <a:pt x="403" y="428"/>
                    </a:lnTo>
                    <a:lnTo>
                      <a:pt x="403" y="434"/>
                    </a:lnTo>
                    <a:lnTo>
                      <a:pt x="394" y="445"/>
                    </a:lnTo>
                    <a:lnTo>
                      <a:pt x="394" y="453"/>
                    </a:lnTo>
                    <a:lnTo>
                      <a:pt x="391" y="459"/>
                    </a:lnTo>
                    <a:lnTo>
                      <a:pt x="383" y="461"/>
                    </a:lnTo>
                    <a:lnTo>
                      <a:pt x="375" y="462"/>
                    </a:lnTo>
                    <a:lnTo>
                      <a:pt x="374" y="473"/>
                    </a:lnTo>
                    <a:lnTo>
                      <a:pt x="373" y="469"/>
                    </a:lnTo>
                    <a:lnTo>
                      <a:pt x="361" y="477"/>
                    </a:lnTo>
                    <a:lnTo>
                      <a:pt x="353" y="474"/>
                    </a:lnTo>
                    <a:lnTo>
                      <a:pt x="352" y="476"/>
                    </a:lnTo>
                    <a:lnTo>
                      <a:pt x="347" y="469"/>
                    </a:lnTo>
                    <a:lnTo>
                      <a:pt x="336" y="462"/>
                    </a:lnTo>
                    <a:lnTo>
                      <a:pt x="332" y="457"/>
                    </a:lnTo>
                    <a:lnTo>
                      <a:pt x="328" y="457"/>
                    </a:lnTo>
                    <a:lnTo>
                      <a:pt x="323" y="465"/>
                    </a:lnTo>
                    <a:lnTo>
                      <a:pt x="306" y="461"/>
                    </a:lnTo>
                    <a:lnTo>
                      <a:pt x="309" y="453"/>
                    </a:lnTo>
                    <a:lnTo>
                      <a:pt x="307" y="449"/>
                    </a:lnTo>
                    <a:lnTo>
                      <a:pt x="316" y="447"/>
                    </a:lnTo>
                    <a:lnTo>
                      <a:pt x="319" y="447"/>
                    </a:lnTo>
                    <a:lnTo>
                      <a:pt x="319" y="449"/>
                    </a:lnTo>
                    <a:lnTo>
                      <a:pt x="323" y="439"/>
                    </a:lnTo>
                    <a:lnTo>
                      <a:pt x="326" y="439"/>
                    </a:lnTo>
                    <a:lnTo>
                      <a:pt x="323" y="438"/>
                    </a:lnTo>
                    <a:lnTo>
                      <a:pt x="327" y="434"/>
                    </a:lnTo>
                    <a:lnTo>
                      <a:pt x="327" y="431"/>
                    </a:lnTo>
                    <a:lnTo>
                      <a:pt x="319" y="411"/>
                    </a:lnTo>
                    <a:lnTo>
                      <a:pt x="314" y="418"/>
                    </a:lnTo>
                    <a:lnTo>
                      <a:pt x="307" y="422"/>
                    </a:lnTo>
                    <a:lnTo>
                      <a:pt x="303" y="422"/>
                    </a:lnTo>
                    <a:lnTo>
                      <a:pt x="298" y="424"/>
                    </a:lnTo>
                    <a:lnTo>
                      <a:pt x="285" y="404"/>
                    </a:lnTo>
                    <a:lnTo>
                      <a:pt x="279" y="401"/>
                    </a:lnTo>
                    <a:lnTo>
                      <a:pt x="277" y="397"/>
                    </a:lnTo>
                    <a:lnTo>
                      <a:pt x="276" y="400"/>
                    </a:lnTo>
                    <a:lnTo>
                      <a:pt x="268" y="392"/>
                    </a:lnTo>
                    <a:lnTo>
                      <a:pt x="264" y="396"/>
                    </a:lnTo>
                    <a:lnTo>
                      <a:pt x="256" y="397"/>
                    </a:lnTo>
                    <a:lnTo>
                      <a:pt x="255" y="393"/>
                    </a:lnTo>
                    <a:lnTo>
                      <a:pt x="250" y="400"/>
                    </a:lnTo>
                    <a:lnTo>
                      <a:pt x="254" y="400"/>
                    </a:lnTo>
                    <a:lnTo>
                      <a:pt x="250" y="410"/>
                    </a:lnTo>
                    <a:lnTo>
                      <a:pt x="246" y="410"/>
                    </a:lnTo>
                    <a:lnTo>
                      <a:pt x="245" y="401"/>
                    </a:lnTo>
                    <a:lnTo>
                      <a:pt x="247" y="389"/>
                    </a:lnTo>
                    <a:lnTo>
                      <a:pt x="238" y="387"/>
                    </a:lnTo>
                    <a:lnTo>
                      <a:pt x="238" y="383"/>
                    </a:lnTo>
                    <a:lnTo>
                      <a:pt x="230" y="377"/>
                    </a:lnTo>
                    <a:lnTo>
                      <a:pt x="224" y="375"/>
                    </a:lnTo>
                    <a:lnTo>
                      <a:pt x="226" y="369"/>
                    </a:lnTo>
                    <a:lnTo>
                      <a:pt x="221" y="356"/>
                    </a:lnTo>
                    <a:lnTo>
                      <a:pt x="225" y="352"/>
                    </a:lnTo>
                    <a:lnTo>
                      <a:pt x="226" y="354"/>
                    </a:lnTo>
                    <a:lnTo>
                      <a:pt x="225" y="345"/>
                    </a:lnTo>
                    <a:lnTo>
                      <a:pt x="221" y="339"/>
                    </a:lnTo>
                    <a:lnTo>
                      <a:pt x="225" y="325"/>
                    </a:lnTo>
                    <a:lnTo>
                      <a:pt x="224" y="328"/>
                    </a:lnTo>
                    <a:lnTo>
                      <a:pt x="220" y="317"/>
                    </a:lnTo>
                    <a:lnTo>
                      <a:pt x="214" y="314"/>
                    </a:lnTo>
                    <a:lnTo>
                      <a:pt x="209" y="317"/>
                    </a:lnTo>
                    <a:lnTo>
                      <a:pt x="205" y="308"/>
                    </a:lnTo>
                    <a:lnTo>
                      <a:pt x="213" y="303"/>
                    </a:lnTo>
                    <a:lnTo>
                      <a:pt x="216" y="295"/>
                    </a:lnTo>
                    <a:lnTo>
                      <a:pt x="216" y="282"/>
                    </a:lnTo>
                    <a:lnTo>
                      <a:pt x="214" y="283"/>
                    </a:lnTo>
                    <a:lnTo>
                      <a:pt x="207" y="280"/>
                    </a:lnTo>
                    <a:lnTo>
                      <a:pt x="204" y="269"/>
                    </a:lnTo>
                    <a:lnTo>
                      <a:pt x="207" y="263"/>
                    </a:lnTo>
                    <a:lnTo>
                      <a:pt x="204" y="261"/>
                    </a:lnTo>
                    <a:lnTo>
                      <a:pt x="198" y="261"/>
                    </a:lnTo>
                    <a:lnTo>
                      <a:pt x="195" y="257"/>
                    </a:lnTo>
                    <a:lnTo>
                      <a:pt x="198" y="253"/>
                    </a:lnTo>
                    <a:lnTo>
                      <a:pt x="195" y="237"/>
                    </a:lnTo>
                    <a:lnTo>
                      <a:pt x="192" y="235"/>
                    </a:lnTo>
                    <a:lnTo>
                      <a:pt x="190" y="231"/>
                    </a:lnTo>
                    <a:lnTo>
                      <a:pt x="188" y="227"/>
                    </a:lnTo>
                    <a:lnTo>
                      <a:pt x="186" y="225"/>
                    </a:lnTo>
                    <a:lnTo>
                      <a:pt x="183" y="219"/>
                    </a:lnTo>
                    <a:lnTo>
                      <a:pt x="184" y="218"/>
                    </a:lnTo>
                    <a:lnTo>
                      <a:pt x="183" y="216"/>
                    </a:lnTo>
                    <a:lnTo>
                      <a:pt x="188" y="211"/>
                    </a:lnTo>
                    <a:lnTo>
                      <a:pt x="192" y="206"/>
                    </a:lnTo>
                    <a:lnTo>
                      <a:pt x="187" y="199"/>
                    </a:lnTo>
                    <a:lnTo>
                      <a:pt x="190" y="199"/>
                    </a:lnTo>
                    <a:lnTo>
                      <a:pt x="187" y="195"/>
                    </a:lnTo>
                    <a:lnTo>
                      <a:pt x="190" y="194"/>
                    </a:lnTo>
                    <a:lnTo>
                      <a:pt x="187" y="189"/>
                    </a:lnTo>
                    <a:lnTo>
                      <a:pt x="178" y="187"/>
                    </a:lnTo>
                    <a:lnTo>
                      <a:pt x="175" y="191"/>
                    </a:lnTo>
                    <a:lnTo>
                      <a:pt x="174" y="195"/>
                    </a:lnTo>
                    <a:lnTo>
                      <a:pt x="170" y="202"/>
                    </a:lnTo>
                    <a:lnTo>
                      <a:pt x="164" y="199"/>
                    </a:lnTo>
                    <a:lnTo>
                      <a:pt x="154" y="199"/>
                    </a:lnTo>
                    <a:lnTo>
                      <a:pt x="147" y="206"/>
                    </a:lnTo>
                    <a:lnTo>
                      <a:pt x="148" y="204"/>
                    </a:lnTo>
                    <a:lnTo>
                      <a:pt x="135" y="195"/>
                    </a:lnTo>
                    <a:lnTo>
                      <a:pt x="126" y="184"/>
                    </a:lnTo>
                    <a:lnTo>
                      <a:pt x="120" y="174"/>
                    </a:lnTo>
                    <a:lnTo>
                      <a:pt x="114" y="168"/>
                    </a:lnTo>
                    <a:lnTo>
                      <a:pt x="107" y="165"/>
                    </a:lnTo>
                    <a:lnTo>
                      <a:pt x="106" y="169"/>
                    </a:lnTo>
                    <a:lnTo>
                      <a:pt x="102" y="169"/>
                    </a:lnTo>
                    <a:lnTo>
                      <a:pt x="94" y="160"/>
                    </a:lnTo>
                    <a:lnTo>
                      <a:pt x="93" y="163"/>
                    </a:lnTo>
                    <a:lnTo>
                      <a:pt x="92" y="160"/>
                    </a:lnTo>
                    <a:lnTo>
                      <a:pt x="85" y="170"/>
                    </a:lnTo>
                    <a:lnTo>
                      <a:pt x="81" y="170"/>
                    </a:lnTo>
                    <a:lnTo>
                      <a:pt x="82" y="167"/>
                    </a:lnTo>
                    <a:lnTo>
                      <a:pt x="76" y="163"/>
                    </a:lnTo>
                    <a:lnTo>
                      <a:pt x="72" y="167"/>
                    </a:lnTo>
                    <a:lnTo>
                      <a:pt x="65" y="165"/>
                    </a:lnTo>
                    <a:lnTo>
                      <a:pt x="62" y="159"/>
                    </a:lnTo>
                    <a:lnTo>
                      <a:pt x="63" y="155"/>
                    </a:lnTo>
                    <a:lnTo>
                      <a:pt x="71" y="156"/>
                    </a:lnTo>
                    <a:lnTo>
                      <a:pt x="77" y="144"/>
                    </a:lnTo>
                    <a:lnTo>
                      <a:pt x="75" y="136"/>
                    </a:lnTo>
                    <a:lnTo>
                      <a:pt x="77" y="134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67" y="134"/>
                    </a:lnTo>
                    <a:lnTo>
                      <a:pt x="64" y="138"/>
                    </a:lnTo>
                    <a:lnTo>
                      <a:pt x="62" y="136"/>
                    </a:lnTo>
                    <a:lnTo>
                      <a:pt x="60" y="142"/>
                    </a:lnTo>
                    <a:lnTo>
                      <a:pt x="55" y="144"/>
                    </a:lnTo>
                    <a:lnTo>
                      <a:pt x="56" y="142"/>
                    </a:lnTo>
                    <a:lnTo>
                      <a:pt x="35" y="142"/>
                    </a:lnTo>
                    <a:lnTo>
                      <a:pt x="33" y="134"/>
                    </a:lnTo>
                    <a:lnTo>
                      <a:pt x="25" y="123"/>
                    </a:lnTo>
                    <a:lnTo>
                      <a:pt x="29" y="122"/>
                    </a:lnTo>
                    <a:lnTo>
                      <a:pt x="33" y="119"/>
                    </a:lnTo>
                    <a:lnTo>
                      <a:pt x="42" y="114"/>
                    </a:lnTo>
                    <a:lnTo>
                      <a:pt x="42" y="106"/>
                    </a:lnTo>
                    <a:lnTo>
                      <a:pt x="54" y="108"/>
                    </a:lnTo>
                    <a:lnTo>
                      <a:pt x="59" y="101"/>
                    </a:lnTo>
                    <a:lnTo>
                      <a:pt x="60" y="91"/>
                    </a:lnTo>
                    <a:lnTo>
                      <a:pt x="62" y="101"/>
                    </a:lnTo>
                    <a:lnTo>
                      <a:pt x="62" y="108"/>
                    </a:lnTo>
                    <a:lnTo>
                      <a:pt x="67" y="108"/>
                    </a:lnTo>
                    <a:lnTo>
                      <a:pt x="67" y="97"/>
                    </a:lnTo>
                    <a:lnTo>
                      <a:pt x="72" y="98"/>
                    </a:lnTo>
                    <a:lnTo>
                      <a:pt x="77" y="97"/>
                    </a:lnTo>
                    <a:lnTo>
                      <a:pt x="67" y="87"/>
                    </a:lnTo>
                    <a:lnTo>
                      <a:pt x="65" y="84"/>
                    </a:lnTo>
                    <a:lnTo>
                      <a:pt x="52" y="76"/>
                    </a:lnTo>
                    <a:lnTo>
                      <a:pt x="45" y="77"/>
                    </a:lnTo>
                    <a:lnTo>
                      <a:pt x="45" y="81"/>
                    </a:lnTo>
                    <a:lnTo>
                      <a:pt x="34" y="80"/>
                    </a:lnTo>
                    <a:lnTo>
                      <a:pt x="29" y="84"/>
                    </a:lnTo>
                    <a:lnTo>
                      <a:pt x="26" y="88"/>
                    </a:lnTo>
                    <a:lnTo>
                      <a:pt x="20" y="77"/>
                    </a:lnTo>
                    <a:lnTo>
                      <a:pt x="12" y="81"/>
                    </a:lnTo>
                    <a:lnTo>
                      <a:pt x="3" y="81"/>
                    </a:lnTo>
                    <a:lnTo>
                      <a:pt x="0" y="76"/>
                    </a:lnTo>
                    <a:lnTo>
                      <a:pt x="1" y="67"/>
                    </a:lnTo>
                    <a:lnTo>
                      <a:pt x="5" y="64"/>
                    </a:lnTo>
                    <a:lnTo>
                      <a:pt x="5" y="59"/>
                    </a:lnTo>
                    <a:lnTo>
                      <a:pt x="14" y="51"/>
                    </a:lnTo>
                    <a:lnTo>
                      <a:pt x="12" y="45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6"/>
                    </a:lnTo>
                    <a:lnTo>
                      <a:pt x="18" y="24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9" y="20"/>
                    </a:lnTo>
                    <a:lnTo>
                      <a:pt x="30" y="21"/>
                    </a:lnTo>
                    <a:lnTo>
                      <a:pt x="35" y="22"/>
                    </a:lnTo>
                    <a:lnTo>
                      <a:pt x="35" y="20"/>
                    </a:lnTo>
                    <a:lnTo>
                      <a:pt x="39" y="20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50" y="15"/>
                    </a:lnTo>
                    <a:lnTo>
                      <a:pt x="55" y="15"/>
                    </a:lnTo>
                    <a:lnTo>
                      <a:pt x="62" y="9"/>
                    </a:lnTo>
                    <a:lnTo>
                      <a:pt x="64" y="3"/>
                    </a:lnTo>
                    <a:lnTo>
                      <a:pt x="71" y="5"/>
                    </a:lnTo>
                    <a:lnTo>
                      <a:pt x="72" y="8"/>
                    </a:lnTo>
                    <a:lnTo>
                      <a:pt x="77" y="3"/>
                    </a:lnTo>
                    <a:lnTo>
                      <a:pt x="85" y="3"/>
                    </a:lnTo>
                    <a:lnTo>
                      <a:pt x="86" y="5"/>
                    </a:lnTo>
                    <a:lnTo>
                      <a:pt x="90" y="15"/>
                    </a:lnTo>
                    <a:lnTo>
                      <a:pt x="86" y="24"/>
                    </a:lnTo>
                    <a:lnTo>
                      <a:pt x="82" y="25"/>
                    </a:lnTo>
                    <a:lnTo>
                      <a:pt x="85" y="30"/>
                    </a:lnTo>
                    <a:lnTo>
                      <a:pt x="90" y="26"/>
                    </a:lnTo>
                    <a:lnTo>
                      <a:pt x="97" y="24"/>
                    </a:lnTo>
                    <a:lnTo>
                      <a:pt x="98" y="26"/>
                    </a:lnTo>
                    <a:lnTo>
                      <a:pt x="109" y="26"/>
                    </a:lnTo>
                    <a:lnTo>
                      <a:pt x="111" y="20"/>
                    </a:lnTo>
                    <a:lnTo>
                      <a:pt x="122" y="26"/>
                    </a:lnTo>
                    <a:lnTo>
                      <a:pt x="123" y="26"/>
                    </a:lnTo>
                    <a:lnTo>
                      <a:pt x="123" y="33"/>
                    </a:lnTo>
                    <a:lnTo>
                      <a:pt x="122" y="34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1" y="37"/>
                    </a:lnTo>
                    <a:lnTo>
                      <a:pt x="133" y="32"/>
                    </a:lnTo>
                    <a:lnTo>
                      <a:pt x="137" y="30"/>
                    </a:lnTo>
                    <a:lnTo>
                      <a:pt x="137" y="39"/>
                    </a:lnTo>
                    <a:lnTo>
                      <a:pt x="143" y="39"/>
                    </a:lnTo>
                    <a:lnTo>
                      <a:pt x="143" y="46"/>
                    </a:lnTo>
                    <a:lnTo>
                      <a:pt x="147" y="46"/>
                    </a:lnTo>
                    <a:lnTo>
                      <a:pt x="145" y="53"/>
                    </a:lnTo>
                    <a:lnTo>
                      <a:pt x="147" y="54"/>
                    </a:lnTo>
                    <a:lnTo>
                      <a:pt x="165" y="54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5" y="41"/>
                    </a:lnTo>
                    <a:lnTo>
                      <a:pt x="178" y="37"/>
                    </a:lnTo>
                    <a:lnTo>
                      <a:pt x="179" y="36"/>
                    </a:lnTo>
                    <a:lnTo>
                      <a:pt x="175" y="33"/>
                    </a:lnTo>
                    <a:lnTo>
                      <a:pt x="179" y="29"/>
                    </a:lnTo>
                    <a:lnTo>
                      <a:pt x="178" y="21"/>
                    </a:lnTo>
                    <a:lnTo>
                      <a:pt x="178" y="15"/>
                    </a:lnTo>
                    <a:lnTo>
                      <a:pt x="182" y="1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4"/>
              <p:cNvSpPr>
                <a:spLocks/>
              </p:cNvSpPr>
              <p:nvPr/>
            </p:nvSpPr>
            <p:spPr bwMode="auto">
              <a:xfrm>
                <a:off x="3920239" y="2351140"/>
                <a:ext cx="960409" cy="1006510"/>
              </a:xfrm>
              <a:custGeom>
                <a:avLst/>
                <a:gdLst/>
                <a:ahLst/>
                <a:cxnLst>
                  <a:cxn ang="0">
                    <a:pos x="89" y="13"/>
                  </a:cxn>
                  <a:cxn ang="0">
                    <a:pos x="128" y="44"/>
                  </a:cxn>
                  <a:cxn ang="0">
                    <a:pos x="159" y="76"/>
                  </a:cxn>
                  <a:cxn ang="0">
                    <a:pos x="210" y="92"/>
                  </a:cxn>
                  <a:cxn ang="0">
                    <a:pos x="234" y="115"/>
                  </a:cxn>
                  <a:cxn ang="0">
                    <a:pos x="268" y="118"/>
                  </a:cxn>
                  <a:cxn ang="0">
                    <a:pos x="327" y="139"/>
                  </a:cxn>
                  <a:cxn ang="0">
                    <a:pos x="369" y="124"/>
                  </a:cxn>
                  <a:cxn ang="0">
                    <a:pos x="395" y="140"/>
                  </a:cxn>
                  <a:cxn ang="0">
                    <a:pos x="440" y="135"/>
                  </a:cxn>
                  <a:cxn ang="0">
                    <a:pos x="457" y="107"/>
                  </a:cxn>
                  <a:cxn ang="0">
                    <a:pos x="494" y="97"/>
                  </a:cxn>
                  <a:cxn ang="0">
                    <a:pos x="520" y="118"/>
                  </a:cxn>
                  <a:cxn ang="0">
                    <a:pos x="531" y="134"/>
                  </a:cxn>
                  <a:cxn ang="0">
                    <a:pos x="575" y="130"/>
                  </a:cxn>
                  <a:cxn ang="0">
                    <a:pos x="550" y="169"/>
                  </a:cxn>
                  <a:cxn ang="0">
                    <a:pos x="558" y="199"/>
                  </a:cxn>
                  <a:cxn ang="0">
                    <a:pos x="603" y="247"/>
                  </a:cxn>
                  <a:cxn ang="0">
                    <a:pos x="633" y="257"/>
                  </a:cxn>
                  <a:cxn ang="0">
                    <a:pos x="685" y="268"/>
                  </a:cxn>
                  <a:cxn ang="0">
                    <a:pos x="718" y="264"/>
                  </a:cxn>
                  <a:cxn ang="0">
                    <a:pos x="740" y="284"/>
                  </a:cxn>
                  <a:cxn ang="0">
                    <a:pos x="715" y="293"/>
                  </a:cxn>
                  <a:cxn ang="0">
                    <a:pos x="694" y="336"/>
                  </a:cxn>
                  <a:cxn ang="0">
                    <a:pos x="686" y="371"/>
                  </a:cxn>
                  <a:cxn ang="0">
                    <a:pos x="654" y="394"/>
                  </a:cxn>
                  <a:cxn ang="0">
                    <a:pos x="682" y="433"/>
                  </a:cxn>
                  <a:cxn ang="0">
                    <a:pos x="704" y="444"/>
                  </a:cxn>
                  <a:cxn ang="0">
                    <a:pos x="657" y="456"/>
                  </a:cxn>
                  <a:cxn ang="0">
                    <a:pos x="623" y="501"/>
                  </a:cxn>
                  <a:cxn ang="0">
                    <a:pos x="638" y="541"/>
                  </a:cxn>
                  <a:cxn ang="0">
                    <a:pos x="635" y="589"/>
                  </a:cxn>
                  <a:cxn ang="0">
                    <a:pos x="605" y="609"/>
                  </a:cxn>
                  <a:cxn ang="0">
                    <a:pos x="580" y="631"/>
                  </a:cxn>
                  <a:cxn ang="0">
                    <a:pos x="584" y="656"/>
                  </a:cxn>
                  <a:cxn ang="0">
                    <a:pos x="579" y="682"/>
                  </a:cxn>
                  <a:cxn ang="0">
                    <a:pos x="553" y="706"/>
                  </a:cxn>
                  <a:cxn ang="0">
                    <a:pos x="531" y="716"/>
                  </a:cxn>
                  <a:cxn ang="0">
                    <a:pos x="540" y="758"/>
                  </a:cxn>
                  <a:cxn ang="0">
                    <a:pos x="493" y="779"/>
                  </a:cxn>
                  <a:cxn ang="0">
                    <a:pos x="425" y="774"/>
                  </a:cxn>
                  <a:cxn ang="0">
                    <a:pos x="406" y="779"/>
                  </a:cxn>
                  <a:cxn ang="0">
                    <a:pos x="410" y="758"/>
                  </a:cxn>
                  <a:cxn ang="0">
                    <a:pos x="396" y="698"/>
                  </a:cxn>
                  <a:cxn ang="0">
                    <a:pos x="337" y="639"/>
                  </a:cxn>
                  <a:cxn ang="0">
                    <a:pos x="303" y="601"/>
                  </a:cxn>
                  <a:cxn ang="0">
                    <a:pos x="239" y="571"/>
                  </a:cxn>
                  <a:cxn ang="0">
                    <a:pos x="231" y="549"/>
                  </a:cxn>
                  <a:cxn ang="0">
                    <a:pos x="226" y="439"/>
                  </a:cxn>
                  <a:cxn ang="0">
                    <a:pos x="186" y="376"/>
                  </a:cxn>
                  <a:cxn ang="0">
                    <a:pos x="163" y="295"/>
                  </a:cxn>
                  <a:cxn ang="0">
                    <a:pos x="148" y="209"/>
                  </a:cxn>
                  <a:cxn ang="0">
                    <a:pos x="93" y="158"/>
                  </a:cxn>
                  <a:cxn ang="0">
                    <a:pos x="86" y="141"/>
                  </a:cxn>
                  <a:cxn ang="0">
                    <a:pos x="68" y="114"/>
                  </a:cxn>
                  <a:cxn ang="0">
                    <a:pos x="61" y="97"/>
                  </a:cxn>
                  <a:cxn ang="0">
                    <a:pos x="50" y="92"/>
                  </a:cxn>
                  <a:cxn ang="0">
                    <a:pos x="20" y="58"/>
                  </a:cxn>
                  <a:cxn ang="0">
                    <a:pos x="17" y="31"/>
                  </a:cxn>
                </a:cxnLst>
                <a:rect l="0" t="0" r="r" b="b"/>
                <a:pathLst>
                  <a:path w="750" h="786">
                    <a:moveTo>
                      <a:pt x="59" y="0"/>
                    </a:moveTo>
                    <a:lnTo>
                      <a:pt x="65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84" y="10"/>
                    </a:lnTo>
                    <a:lnTo>
                      <a:pt x="89" y="13"/>
                    </a:lnTo>
                    <a:lnTo>
                      <a:pt x="84" y="25"/>
                    </a:lnTo>
                    <a:lnTo>
                      <a:pt x="91" y="33"/>
                    </a:lnTo>
                    <a:lnTo>
                      <a:pt x="102" y="37"/>
                    </a:lnTo>
                    <a:lnTo>
                      <a:pt x="110" y="43"/>
                    </a:lnTo>
                    <a:lnTo>
                      <a:pt x="116" y="46"/>
                    </a:lnTo>
                    <a:lnTo>
                      <a:pt x="128" y="44"/>
                    </a:lnTo>
                    <a:lnTo>
                      <a:pt x="133" y="51"/>
                    </a:lnTo>
                    <a:lnTo>
                      <a:pt x="141" y="56"/>
                    </a:lnTo>
                    <a:lnTo>
                      <a:pt x="144" y="59"/>
                    </a:lnTo>
                    <a:lnTo>
                      <a:pt x="149" y="63"/>
                    </a:lnTo>
                    <a:lnTo>
                      <a:pt x="153" y="67"/>
                    </a:lnTo>
                    <a:lnTo>
                      <a:pt x="159" y="76"/>
                    </a:lnTo>
                    <a:lnTo>
                      <a:pt x="171" y="68"/>
                    </a:lnTo>
                    <a:lnTo>
                      <a:pt x="186" y="75"/>
                    </a:lnTo>
                    <a:lnTo>
                      <a:pt x="193" y="77"/>
                    </a:lnTo>
                    <a:lnTo>
                      <a:pt x="201" y="84"/>
                    </a:lnTo>
                    <a:lnTo>
                      <a:pt x="204" y="88"/>
                    </a:lnTo>
                    <a:lnTo>
                      <a:pt x="210" y="92"/>
                    </a:lnTo>
                    <a:lnTo>
                      <a:pt x="220" y="92"/>
                    </a:lnTo>
                    <a:lnTo>
                      <a:pt x="226" y="96"/>
                    </a:lnTo>
                    <a:lnTo>
                      <a:pt x="225" y="103"/>
                    </a:lnTo>
                    <a:lnTo>
                      <a:pt x="230" y="106"/>
                    </a:lnTo>
                    <a:lnTo>
                      <a:pt x="234" y="110"/>
                    </a:lnTo>
                    <a:lnTo>
                      <a:pt x="234" y="115"/>
                    </a:lnTo>
                    <a:lnTo>
                      <a:pt x="235" y="118"/>
                    </a:lnTo>
                    <a:lnTo>
                      <a:pt x="251" y="128"/>
                    </a:lnTo>
                    <a:lnTo>
                      <a:pt x="251" y="131"/>
                    </a:lnTo>
                    <a:lnTo>
                      <a:pt x="263" y="131"/>
                    </a:lnTo>
                    <a:lnTo>
                      <a:pt x="263" y="123"/>
                    </a:lnTo>
                    <a:lnTo>
                      <a:pt x="268" y="118"/>
                    </a:lnTo>
                    <a:lnTo>
                      <a:pt x="286" y="118"/>
                    </a:lnTo>
                    <a:lnTo>
                      <a:pt x="299" y="119"/>
                    </a:lnTo>
                    <a:lnTo>
                      <a:pt x="306" y="127"/>
                    </a:lnTo>
                    <a:lnTo>
                      <a:pt x="316" y="134"/>
                    </a:lnTo>
                    <a:lnTo>
                      <a:pt x="323" y="135"/>
                    </a:lnTo>
                    <a:lnTo>
                      <a:pt x="327" y="139"/>
                    </a:lnTo>
                    <a:lnTo>
                      <a:pt x="335" y="139"/>
                    </a:lnTo>
                    <a:lnTo>
                      <a:pt x="340" y="147"/>
                    </a:lnTo>
                    <a:lnTo>
                      <a:pt x="340" y="152"/>
                    </a:lnTo>
                    <a:lnTo>
                      <a:pt x="345" y="152"/>
                    </a:lnTo>
                    <a:lnTo>
                      <a:pt x="358" y="136"/>
                    </a:lnTo>
                    <a:lnTo>
                      <a:pt x="369" y="124"/>
                    </a:lnTo>
                    <a:lnTo>
                      <a:pt x="371" y="127"/>
                    </a:lnTo>
                    <a:lnTo>
                      <a:pt x="369" y="136"/>
                    </a:lnTo>
                    <a:lnTo>
                      <a:pt x="376" y="140"/>
                    </a:lnTo>
                    <a:lnTo>
                      <a:pt x="380" y="141"/>
                    </a:lnTo>
                    <a:lnTo>
                      <a:pt x="393" y="141"/>
                    </a:lnTo>
                    <a:lnTo>
                      <a:pt x="395" y="140"/>
                    </a:lnTo>
                    <a:lnTo>
                      <a:pt x="404" y="135"/>
                    </a:lnTo>
                    <a:lnTo>
                      <a:pt x="421" y="137"/>
                    </a:lnTo>
                    <a:lnTo>
                      <a:pt x="422" y="139"/>
                    </a:lnTo>
                    <a:lnTo>
                      <a:pt x="437" y="139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27" y="127"/>
                    </a:lnTo>
                    <a:lnTo>
                      <a:pt x="422" y="119"/>
                    </a:lnTo>
                    <a:lnTo>
                      <a:pt x="443" y="116"/>
                    </a:lnTo>
                    <a:lnTo>
                      <a:pt x="447" y="116"/>
                    </a:lnTo>
                    <a:lnTo>
                      <a:pt x="450" y="113"/>
                    </a:lnTo>
                    <a:lnTo>
                      <a:pt x="457" y="107"/>
                    </a:lnTo>
                    <a:lnTo>
                      <a:pt x="460" y="102"/>
                    </a:lnTo>
                    <a:lnTo>
                      <a:pt x="469" y="99"/>
                    </a:lnTo>
                    <a:lnTo>
                      <a:pt x="476" y="99"/>
                    </a:lnTo>
                    <a:lnTo>
                      <a:pt x="476" y="97"/>
                    </a:lnTo>
                    <a:lnTo>
                      <a:pt x="486" y="88"/>
                    </a:lnTo>
                    <a:lnTo>
                      <a:pt x="494" y="97"/>
                    </a:lnTo>
                    <a:lnTo>
                      <a:pt x="493" y="103"/>
                    </a:lnTo>
                    <a:lnTo>
                      <a:pt x="497" y="105"/>
                    </a:lnTo>
                    <a:lnTo>
                      <a:pt x="503" y="109"/>
                    </a:lnTo>
                    <a:lnTo>
                      <a:pt x="512" y="118"/>
                    </a:lnTo>
                    <a:lnTo>
                      <a:pt x="514" y="116"/>
                    </a:lnTo>
                    <a:lnTo>
                      <a:pt x="520" y="118"/>
                    </a:lnTo>
                    <a:lnTo>
                      <a:pt x="523" y="114"/>
                    </a:lnTo>
                    <a:lnTo>
                      <a:pt x="537" y="116"/>
                    </a:lnTo>
                    <a:lnTo>
                      <a:pt x="538" y="118"/>
                    </a:lnTo>
                    <a:lnTo>
                      <a:pt x="540" y="123"/>
                    </a:lnTo>
                    <a:lnTo>
                      <a:pt x="535" y="127"/>
                    </a:lnTo>
                    <a:lnTo>
                      <a:pt x="531" y="134"/>
                    </a:lnTo>
                    <a:lnTo>
                      <a:pt x="531" y="135"/>
                    </a:lnTo>
                    <a:lnTo>
                      <a:pt x="540" y="131"/>
                    </a:lnTo>
                    <a:lnTo>
                      <a:pt x="548" y="137"/>
                    </a:lnTo>
                    <a:lnTo>
                      <a:pt x="552" y="136"/>
                    </a:lnTo>
                    <a:lnTo>
                      <a:pt x="559" y="130"/>
                    </a:lnTo>
                    <a:lnTo>
                      <a:pt x="575" y="130"/>
                    </a:lnTo>
                    <a:lnTo>
                      <a:pt x="576" y="131"/>
                    </a:lnTo>
                    <a:lnTo>
                      <a:pt x="576" y="134"/>
                    </a:lnTo>
                    <a:lnTo>
                      <a:pt x="571" y="145"/>
                    </a:lnTo>
                    <a:lnTo>
                      <a:pt x="562" y="158"/>
                    </a:lnTo>
                    <a:lnTo>
                      <a:pt x="558" y="168"/>
                    </a:lnTo>
                    <a:lnTo>
                      <a:pt x="550" y="169"/>
                    </a:lnTo>
                    <a:lnTo>
                      <a:pt x="552" y="175"/>
                    </a:lnTo>
                    <a:lnTo>
                      <a:pt x="549" y="175"/>
                    </a:lnTo>
                    <a:lnTo>
                      <a:pt x="548" y="178"/>
                    </a:lnTo>
                    <a:lnTo>
                      <a:pt x="552" y="186"/>
                    </a:lnTo>
                    <a:lnTo>
                      <a:pt x="561" y="192"/>
                    </a:lnTo>
                    <a:lnTo>
                      <a:pt x="558" y="199"/>
                    </a:lnTo>
                    <a:lnTo>
                      <a:pt x="566" y="206"/>
                    </a:lnTo>
                    <a:lnTo>
                      <a:pt x="566" y="221"/>
                    </a:lnTo>
                    <a:lnTo>
                      <a:pt x="580" y="230"/>
                    </a:lnTo>
                    <a:lnTo>
                      <a:pt x="588" y="233"/>
                    </a:lnTo>
                    <a:lnTo>
                      <a:pt x="593" y="240"/>
                    </a:lnTo>
                    <a:lnTo>
                      <a:pt x="603" y="247"/>
                    </a:lnTo>
                    <a:lnTo>
                      <a:pt x="604" y="247"/>
                    </a:lnTo>
                    <a:lnTo>
                      <a:pt x="612" y="246"/>
                    </a:lnTo>
                    <a:lnTo>
                      <a:pt x="620" y="247"/>
                    </a:lnTo>
                    <a:lnTo>
                      <a:pt x="623" y="247"/>
                    </a:lnTo>
                    <a:lnTo>
                      <a:pt x="623" y="251"/>
                    </a:lnTo>
                    <a:lnTo>
                      <a:pt x="633" y="257"/>
                    </a:lnTo>
                    <a:lnTo>
                      <a:pt x="643" y="264"/>
                    </a:lnTo>
                    <a:lnTo>
                      <a:pt x="651" y="264"/>
                    </a:lnTo>
                    <a:lnTo>
                      <a:pt x="664" y="270"/>
                    </a:lnTo>
                    <a:lnTo>
                      <a:pt x="667" y="272"/>
                    </a:lnTo>
                    <a:lnTo>
                      <a:pt x="676" y="268"/>
                    </a:lnTo>
                    <a:lnTo>
                      <a:pt x="685" y="268"/>
                    </a:lnTo>
                    <a:lnTo>
                      <a:pt x="693" y="264"/>
                    </a:lnTo>
                    <a:lnTo>
                      <a:pt x="699" y="275"/>
                    </a:lnTo>
                    <a:lnTo>
                      <a:pt x="702" y="271"/>
                    </a:lnTo>
                    <a:lnTo>
                      <a:pt x="707" y="267"/>
                    </a:lnTo>
                    <a:lnTo>
                      <a:pt x="718" y="268"/>
                    </a:lnTo>
                    <a:lnTo>
                      <a:pt x="718" y="264"/>
                    </a:lnTo>
                    <a:lnTo>
                      <a:pt x="725" y="263"/>
                    </a:lnTo>
                    <a:lnTo>
                      <a:pt x="738" y="271"/>
                    </a:lnTo>
                    <a:lnTo>
                      <a:pt x="740" y="274"/>
                    </a:lnTo>
                    <a:lnTo>
                      <a:pt x="750" y="284"/>
                    </a:lnTo>
                    <a:lnTo>
                      <a:pt x="745" y="285"/>
                    </a:lnTo>
                    <a:lnTo>
                      <a:pt x="740" y="284"/>
                    </a:lnTo>
                    <a:lnTo>
                      <a:pt x="740" y="295"/>
                    </a:lnTo>
                    <a:lnTo>
                      <a:pt x="735" y="295"/>
                    </a:lnTo>
                    <a:lnTo>
                      <a:pt x="735" y="288"/>
                    </a:lnTo>
                    <a:lnTo>
                      <a:pt x="732" y="288"/>
                    </a:lnTo>
                    <a:lnTo>
                      <a:pt x="727" y="295"/>
                    </a:lnTo>
                    <a:lnTo>
                      <a:pt x="715" y="293"/>
                    </a:lnTo>
                    <a:lnTo>
                      <a:pt x="715" y="301"/>
                    </a:lnTo>
                    <a:lnTo>
                      <a:pt x="706" y="306"/>
                    </a:lnTo>
                    <a:lnTo>
                      <a:pt x="702" y="309"/>
                    </a:lnTo>
                    <a:lnTo>
                      <a:pt x="698" y="310"/>
                    </a:lnTo>
                    <a:lnTo>
                      <a:pt x="706" y="321"/>
                    </a:lnTo>
                    <a:lnTo>
                      <a:pt x="694" y="336"/>
                    </a:lnTo>
                    <a:lnTo>
                      <a:pt x="689" y="352"/>
                    </a:lnTo>
                    <a:lnTo>
                      <a:pt x="686" y="351"/>
                    </a:lnTo>
                    <a:lnTo>
                      <a:pt x="676" y="351"/>
                    </a:lnTo>
                    <a:lnTo>
                      <a:pt x="672" y="360"/>
                    </a:lnTo>
                    <a:lnTo>
                      <a:pt x="684" y="367"/>
                    </a:lnTo>
                    <a:lnTo>
                      <a:pt x="686" y="371"/>
                    </a:lnTo>
                    <a:lnTo>
                      <a:pt x="686" y="373"/>
                    </a:lnTo>
                    <a:lnTo>
                      <a:pt x="684" y="373"/>
                    </a:lnTo>
                    <a:lnTo>
                      <a:pt x="674" y="381"/>
                    </a:lnTo>
                    <a:lnTo>
                      <a:pt x="672" y="385"/>
                    </a:lnTo>
                    <a:lnTo>
                      <a:pt x="663" y="386"/>
                    </a:lnTo>
                    <a:lnTo>
                      <a:pt x="654" y="394"/>
                    </a:lnTo>
                    <a:lnTo>
                      <a:pt x="655" y="398"/>
                    </a:lnTo>
                    <a:lnTo>
                      <a:pt x="667" y="398"/>
                    </a:lnTo>
                    <a:lnTo>
                      <a:pt x="668" y="412"/>
                    </a:lnTo>
                    <a:lnTo>
                      <a:pt x="676" y="411"/>
                    </a:lnTo>
                    <a:lnTo>
                      <a:pt x="685" y="422"/>
                    </a:lnTo>
                    <a:lnTo>
                      <a:pt x="682" y="433"/>
                    </a:lnTo>
                    <a:lnTo>
                      <a:pt x="685" y="439"/>
                    </a:lnTo>
                    <a:lnTo>
                      <a:pt x="695" y="444"/>
                    </a:lnTo>
                    <a:lnTo>
                      <a:pt x="698" y="436"/>
                    </a:lnTo>
                    <a:lnTo>
                      <a:pt x="702" y="432"/>
                    </a:lnTo>
                    <a:lnTo>
                      <a:pt x="708" y="439"/>
                    </a:lnTo>
                    <a:lnTo>
                      <a:pt x="704" y="444"/>
                    </a:lnTo>
                    <a:lnTo>
                      <a:pt x="703" y="444"/>
                    </a:lnTo>
                    <a:lnTo>
                      <a:pt x="689" y="453"/>
                    </a:lnTo>
                    <a:lnTo>
                      <a:pt x="682" y="454"/>
                    </a:lnTo>
                    <a:lnTo>
                      <a:pt x="673" y="460"/>
                    </a:lnTo>
                    <a:lnTo>
                      <a:pt x="663" y="456"/>
                    </a:lnTo>
                    <a:lnTo>
                      <a:pt x="657" y="456"/>
                    </a:lnTo>
                    <a:lnTo>
                      <a:pt x="657" y="461"/>
                    </a:lnTo>
                    <a:lnTo>
                      <a:pt x="652" y="479"/>
                    </a:lnTo>
                    <a:lnTo>
                      <a:pt x="646" y="481"/>
                    </a:lnTo>
                    <a:lnTo>
                      <a:pt x="635" y="486"/>
                    </a:lnTo>
                    <a:lnTo>
                      <a:pt x="625" y="495"/>
                    </a:lnTo>
                    <a:lnTo>
                      <a:pt x="623" y="501"/>
                    </a:lnTo>
                    <a:lnTo>
                      <a:pt x="626" y="516"/>
                    </a:lnTo>
                    <a:lnTo>
                      <a:pt x="625" y="520"/>
                    </a:lnTo>
                    <a:lnTo>
                      <a:pt x="630" y="528"/>
                    </a:lnTo>
                    <a:lnTo>
                      <a:pt x="634" y="522"/>
                    </a:lnTo>
                    <a:lnTo>
                      <a:pt x="642" y="528"/>
                    </a:lnTo>
                    <a:lnTo>
                      <a:pt x="638" y="541"/>
                    </a:lnTo>
                    <a:lnTo>
                      <a:pt x="637" y="542"/>
                    </a:lnTo>
                    <a:lnTo>
                      <a:pt x="633" y="556"/>
                    </a:lnTo>
                    <a:lnTo>
                      <a:pt x="633" y="570"/>
                    </a:lnTo>
                    <a:lnTo>
                      <a:pt x="627" y="583"/>
                    </a:lnTo>
                    <a:lnTo>
                      <a:pt x="633" y="584"/>
                    </a:lnTo>
                    <a:lnTo>
                      <a:pt x="635" y="589"/>
                    </a:lnTo>
                    <a:lnTo>
                      <a:pt x="635" y="598"/>
                    </a:lnTo>
                    <a:lnTo>
                      <a:pt x="627" y="597"/>
                    </a:lnTo>
                    <a:lnTo>
                      <a:pt x="620" y="605"/>
                    </a:lnTo>
                    <a:lnTo>
                      <a:pt x="616" y="608"/>
                    </a:lnTo>
                    <a:lnTo>
                      <a:pt x="617" y="610"/>
                    </a:lnTo>
                    <a:lnTo>
                      <a:pt x="605" y="609"/>
                    </a:lnTo>
                    <a:lnTo>
                      <a:pt x="596" y="613"/>
                    </a:lnTo>
                    <a:lnTo>
                      <a:pt x="592" y="625"/>
                    </a:lnTo>
                    <a:lnTo>
                      <a:pt x="584" y="614"/>
                    </a:lnTo>
                    <a:lnTo>
                      <a:pt x="582" y="615"/>
                    </a:lnTo>
                    <a:lnTo>
                      <a:pt x="575" y="629"/>
                    </a:lnTo>
                    <a:lnTo>
                      <a:pt x="580" y="631"/>
                    </a:lnTo>
                    <a:lnTo>
                      <a:pt x="586" y="635"/>
                    </a:lnTo>
                    <a:lnTo>
                      <a:pt x="586" y="639"/>
                    </a:lnTo>
                    <a:lnTo>
                      <a:pt x="596" y="643"/>
                    </a:lnTo>
                    <a:lnTo>
                      <a:pt x="593" y="648"/>
                    </a:lnTo>
                    <a:lnTo>
                      <a:pt x="591" y="656"/>
                    </a:lnTo>
                    <a:lnTo>
                      <a:pt x="584" y="656"/>
                    </a:lnTo>
                    <a:lnTo>
                      <a:pt x="586" y="669"/>
                    </a:lnTo>
                    <a:lnTo>
                      <a:pt x="592" y="672"/>
                    </a:lnTo>
                    <a:lnTo>
                      <a:pt x="592" y="681"/>
                    </a:lnTo>
                    <a:lnTo>
                      <a:pt x="591" y="682"/>
                    </a:lnTo>
                    <a:lnTo>
                      <a:pt x="586" y="685"/>
                    </a:lnTo>
                    <a:lnTo>
                      <a:pt x="579" y="682"/>
                    </a:lnTo>
                    <a:lnTo>
                      <a:pt x="576" y="685"/>
                    </a:lnTo>
                    <a:lnTo>
                      <a:pt x="572" y="694"/>
                    </a:lnTo>
                    <a:lnTo>
                      <a:pt x="566" y="694"/>
                    </a:lnTo>
                    <a:lnTo>
                      <a:pt x="558" y="698"/>
                    </a:lnTo>
                    <a:lnTo>
                      <a:pt x="559" y="702"/>
                    </a:lnTo>
                    <a:lnTo>
                      <a:pt x="553" y="706"/>
                    </a:lnTo>
                    <a:lnTo>
                      <a:pt x="549" y="708"/>
                    </a:lnTo>
                    <a:lnTo>
                      <a:pt x="544" y="708"/>
                    </a:lnTo>
                    <a:lnTo>
                      <a:pt x="540" y="712"/>
                    </a:lnTo>
                    <a:lnTo>
                      <a:pt x="535" y="708"/>
                    </a:lnTo>
                    <a:lnTo>
                      <a:pt x="529" y="711"/>
                    </a:lnTo>
                    <a:lnTo>
                      <a:pt x="531" y="716"/>
                    </a:lnTo>
                    <a:lnTo>
                      <a:pt x="531" y="718"/>
                    </a:lnTo>
                    <a:lnTo>
                      <a:pt x="524" y="727"/>
                    </a:lnTo>
                    <a:lnTo>
                      <a:pt x="528" y="731"/>
                    </a:lnTo>
                    <a:lnTo>
                      <a:pt x="531" y="735"/>
                    </a:lnTo>
                    <a:lnTo>
                      <a:pt x="540" y="739"/>
                    </a:lnTo>
                    <a:lnTo>
                      <a:pt x="540" y="758"/>
                    </a:lnTo>
                    <a:lnTo>
                      <a:pt x="520" y="757"/>
                    </a:lnTo>
                    <a:lnTo>
                      <a:pt x="512" y="758"/>
                    </a:lnTo>
                    <a:lnTo>
                      <a:pt x="503" y="757"/>
                    </a:lnTo>
                    <a:lnTo>
                      <a:pt x="502" y="763"/>
                    </a:lnTo>
                    <a:lnTo>
                      <a:pt x="494" y="770"/>
                    </a:lnTo>
                    <a:lnTo>
                      <a:pt x="493" y="779"/>
                    </a:lnTo>
                    <a:lnTo>
                      <a:pt x="456" y="769"/>
                    </a:lnTo>
                    <a:lnTo>
                      <a:pt x="448" y="770"/>
                    </a:lnTo>
                    <a:lnTo>
                      <a:pt x="443" y="765"/>
                    </a:lnTo>
                    <a:lnTo>
                      <a:pt x="427" y="767"/>
                    </a:lnTo>
                    <a:lnTo>
                      <a:pt x="425" y="770"/>
                    </a:lnTo>
                    <a:lnTo>
                      <a:pt x="425" y="774"/>
                    </a:lnTo>
                    <a:lnTo>
                      <a:pt x="426" y="776"/>
                    </a:lnTo>
                    <a:lnTo>
                      <a:pt x="420" y="783"/>
                    </a:lnTo>
                    <a:lnTo>
                      <a:pt x="420" y="786"/>
                    </a:lnTo>
                    <a:lnTo>
                      <a:pt x="412" y="784"/>
                    </a:lnTo>
                    <a:lnTo>
                      <a:pt x="409" y="786"/>
                    </a:lnTo>
                    <a:lnTo>
                      <a:pt x="406" y="779"/>
                    </a:lnTo>
                    <a:lnTo>
                      <a:pt x="395" y="774"/>
                    </a:lnTo>
                    <a:lnTo>
                      <a:pt x="393" y="766"/>
                    </a:lnTo>
                    <a:lnTo>
                      <a:pt x="393" y="762"/>
                    </a:lnTo>
                    <a:lnTo>
                      <a:pt x="396" y="754"/>
                    </a:lnTo>
                    <a:lnTo>
                      <a:pt x="404" y="757"/>
                    </a:lnTo>
                    <a:lnTo>
                      <a:pt x="410" y="758"/>
                    </a:lnTo>
                    <a:lnTo>
                      <a:pt x="418" y="752"/>
                    </a:lnTo>
                    <a:lnTo>
                      <a:pt x="420" y="728"/>
                    </a:lnTo>
                    <a:lnTo>
                      <a:pt x="410" y="711"/>
                    </a:lnTo>
                    <a:lnTo>
                      <a:pt x="405" y="714"/>
                    </a:lnTo>
                    <a:lnTo>
                      <a:pt x="400" y="711"/>
                    </a:lnTo>
                    <a:lnTo>
                      <a:pt x="396" y="698"/>
                    </a:lnTo>
                    <a:lnTo>
                      <a:pt x="389" y="691"/>
                    </a:lnTo>
                    <a:lnTo>
                      <a:pt x="391" y="686"/>
                    </a:lnTo>
                    <a:lnTo>
                      <a:pt x="370" y="677"/>
                    </a:lnTo>
                    <a:lnTo>
                      <a:pt x="367" y="666"/>
                    </a:lnTo>
                    <a:lnTo>
                      <a:pt x="359" y="651"/>
                    </a:lnTo>
                    <a:lnTo>
                      <a:pt x="337" y="639"/>
                    </a:lnTo>
                    <a:lnTo>
                      <a:pt x="308" y="632"/>
                    </a:lnTo>
                    <a:lnTo>
                      <a:pt x="291" y="622"/>
                    </a:lnTo>
                    <a:lnTo>
                      <a:pt x="295" y="621"/>
                    </a:lnTo>
                    <a:lnTo>
                      <a:pt x="302" y="618"/>
                    </a:lnTo>
                    <a:lnTo>
                      <a:pt x="304" y="608"/>
                    </a:lnTo>
                    <a:lnTo>
                      <a:pt x="303" y="601"/>
                    </a:lnTo>
                    <a:lnTo>
                      <a:pt x="306" y="592"/>
                    </a:lnTo>
                    <a:lnTo>
                      <a:pt x="303" y="581"/>
                    </a:lnTo>
                    <a:lnTo>
                      <a:pt x="295" y="576"/>
                    </a:lnTo>
                    <a:lnTo>
                      <a:pt x="272" y="567"/>
                    </a:lnTo>
                    <a:lnTo>
                      <a:pt x="246" y="567"/>
                    </a:lnTo>
                    <a:lnTo>
                      <a:pt x="239" y="571"/>
                    </a:lnTo>
                    <a:lnTo>
                      <a:pt x="239" y="579"/>
                    </a:lnTo>
                    <a:lnTo>
                      <a:pt x="233" y="576"/>
                    </a:lnTo>
                    <a:lnTo>
                      <a:pt x="227" y="574"/>
                    </a:lnTo>
                    <a:lnTo>
                      <a:pt x="223" y="559"/>
                    </a:lnTo>
                    <a:lnTo>
                      <a:pt x="225" y="551"/>
                    </a:lnTo>
                    <a:lnTo>
                      <a:pt x="231" y="549"/>
                    </a:lnTo>
                    <a:lnTo>
                      <a:pt x="231" y="542"/>
                    </a:lnTo>
                    <a:lnTo>
                      <a:pt x="233" y="542"/>
                    </a:lnTo>
                    <a:lnTo>
                      <a:pt x="239" y="507"/>
                    </a:lnTo>
                    <a:lnTo>
                      <a:pt x="235" y="461"/>
                    </a:lnTo>
                    <a:lnTo>
                      <a:pt x="231" y="446"/>
                    </a:lnTo>
                    <a:lnTo>
                      <a:pt x="226" y="439"/>
                    </a:lnTo>
                    <a:lnTo>
                      <a:pt x="217" y="429"/>
                    </a:lnTo>
                    <a:lnTo>
                      <a:pt x="216" y="424"/>
                    </a:lnTo>
                    <a:lnTo>
                      <a:pt x="206" y="402"/>
                    </a:lnTo>
                    <a:lnTo>
                      <a:pt x="201" y="397"/>
                    </a:lnTo>
                    <a:lnTo>
                      <a:pt x="193" y="382"/>
                    </a:lnTo>
                    <a:lnTo>
                      <a:pt x="186" y="376"/>
                    </a:lnTo>
                    <a:lnTo>
                      <a:pt x="180" y="372"/>
                    </a:lnTo>
                    <a:lnTo>
                      <a:pt x="178" y="363"/>
                    </a:lnTo>
                    <a:lnTo>
                      <a:pt x="172" y="351"/>
                    </a:lnTo>
                    <a:lnTo>
                      <a:pt x="171" y="342"/>
                    </a:lnTo>
                    <a:lnTo>
                      <a:pt x="171" y="333"/>
                    </a:lnTo>
                    <a:lnTo>
                      <a:pt x="163" y="295"/>
                    </a:lnTo>
                    <a:lnTo>
                      <a:pt x="166" y="292"/>
                    </a:lnTo>
                    <a:lnTo>
                      <a:pt x="163" y="268"/>
                    </a:lnTo>
                    <a:lnTo>
                      <a:pt x="162" y="258"/>
                    </a:lnTo>
                    <a:lnTo>
                      <a:pt x="161" y="246"/>
                    </a:lnTo>
                    <a:lnTo>
                      <a:pt x="155" y="228"/>
                    </a:lnTo>
                    <a:lnTo>
                      <a:pt x="148" y="209"/>
                    </a:lnTo>
                    <a:lnTo>
                      <a:pt x="138" y="198"/>
                    </a:lnTo>
                    <a:lnTo>
                      <a:pt x="128" y="186"/>
                    </a:lnTo>
                    <a:lnTo>
                      <a:pt x="127" y="182"/>
                    </a:lnTo>
                    <a:lnTo>
                      <a:pt x="106" y="165"/>
                    </a:lnTo>
                    <a:lnTo>
                      <a:pt x="93" y="160"/>
                    </a:lnTo>
                    <a:lnTo>
                      <a:pt x="93" y="158"/>
                    </a:lnTo>
                    <a:lnTo>
                      <a:pt x="97" y="152"/>
                    </a:lnTo>
                    <a:lnTo>
                      <a:pt x="107" y="144"/>
                    </a:lnTo>
                    <a:lnTo>
                      <a:pt x="107" y="139"/>
                    </a:lnTo>
                    <a:lnTo>
                      <a:pt x="101" y="134"/>
                    </a:lnTo>
                    <a:lnTo>
                      <a:pt x="91" y="131"/>
                    </a:lnTo>
                    <a:lnTo>
                      <a:pt x="86" y="141"/>
                    </a:lnTo>
                    <a:lnTo>
                      <a:pt x="82" y="140"/>
                    </a:lnTo>
                    <a:lnTo>
                      <a:pt x="86" y="135"/>
                    </a:lnTo>
                    <a:lnTo>
                      <a:pt x="82" y="130"/>
                    </a:lnTo>
                    <a:lnTo>
                      <a:pt x="81" y="116"/>
                    </a:lnTo>
                    <a:lnTo>
                      <a:pt x="77" y="114"/>
                    </a:lnTo>
                    <a:lnTo>
                      <a:pt x="68" y="114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68" y="103"/>
                    </a:lnTo>
                    <a:lnTo>
                      <a:pt x="69" y="103"/>
                    </a:lnTo>
                    <a:lnTo>
                      <a:pt x="67" y="102"/>
                    </a:lnTo>
                    <a:lnTo>
                      <a:pt x="61" y="97"/>
                    </a:lnTo>
                    <a:lnTo>
                      <a:pt x="57" y="98"/>
                    </a:lnTo>
                    <a:lnTo>
                      <a:pt x="56" y="99"/>
                    </a:lnTo>
                    <a:lnTo>
                      <a:pt x="50" y="109"/>
                    </a:lnTo>
                    <a:lnTo>
                      <a:pt x="48" y="103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7" y="76"/>
                    </a:lnTo>
                    <a:lnTo>
                      <a:pt x="38" y="72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27" y="65"/>
                    </a:lnTo>
                    <a:lnTo>
                      <a:pt x="20" y="58"/>
                    </a:lnTo>
                    <a:lnTo>
                      <a:pt x="12" y="54"/>
                    </a:lnTo>
                    <a:lnTo>
                      <a:pt x="6" y="41"/>
                    </a:lnTo>
                    <a:lnTo>
                      <a:pt x="0" y="38"/>
                    </a:lnTo>
                    <a:lnTo>
                      <a:pt x="10" y="34"/>
                    </a:lnTo>
                    <a:lnTo>
                      <a:pt x="16" y="3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0" y="25"/>
                    </a:lnTo>
                    <a:lnTo>
                      <a:pt x="37" y="6"/>
                    </a:lnTo>
                    <a:lnTo>
                      <a:pt x="38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uppo 12"/>
            <p:cNvGrpSpPr/>
            <p:nvPr/>
          </p:nvGrpSpPr>
          <p:grpSpPr>
            <a:xfrm>
              <a:off x="5297474" y="1108527"/>
              <a:ext cx="873972" cy="1017884"/>
              <a:chOff x="6920550" y="1905407"/>
              <a:chExt cx="1703125" cy="1983566"/>
            </a:xfrm>
          </p:grpSpPr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7588994" y="2826120"/>
                <a:ext cx="564721" cy="1062853"/>
              </a:xfrm>
              <a:custGeom>
                <a:avLst/>
                <a:gdLst/>
                <a:ahLst/>
                <a:cxnLst>
                  <a:cxn ang="0">
                    <a:pos x="243" y="7"/>
                  </a:cxn>
                  <a:cxn ang="0">
                    <a:pos x="271" y="5"/>
                  </a:cxn>
                  <a:cxn ang="0">
                    <a:pos x="273" y="43"/>
                  </a:cxn>
                  <a:cxn ang="0">
                    <a:pos x="265" y="89"/>
                  </a:cxn>
                  <a:cxn ang="0">
                    <a:pos x="242" y="145"/>
                  </a:cxn>
                  <a:cxn ang="0">
                    <a:pos x="284" y="195"/>
                  </a:cxn>
                  <a:cxn ang="0">
                    <a:pos x="337" y="216"/>
                  </a:cxn>
                  <a:cxn ang="0">
                    <a:pos x="379" y="244"/>
                  </a:cxn>
                  <a:cxn ang="0">
                    <a:pos x="427" y="276"/>
                  </a:cxn>
                  <a:cxn ang="0">
                    <a:pos x="413" y="333"/>
                  </a:cxn>
                  <a:cxn ang="0">
                    <a:pos x="417" y="392"/>
                  </a:cxn>
                  <a:cxn ang="0">
                    <a:pos x="435" y="414"/>
                  </a:cxn>
                  <a:cxn ang="0">
                    <a:pos x="429" y="431"/>
                  </a:cxn>
                  <a:cxn ang="0">
                    <a:pos x="409" y="461"/>
                  </a:cxn>
                  <a:cxn ang="0">
                    <a:pos x="379" y="449"/>
                  </a:cxn>
                  <a:cxn ang="0">
                    <a:pos x="335" y="460"/>
                  </a:cxn>
                  <a:cxn ang="0">
                    <a:pos x="275" y="494"/>
                  </a:cxn>
                  <a:cxn ang="0">
                    <a:pos x="259" y="522"/>
                  </a:cxn>
                  <a:cxn ang="0">
                    <a:pos x="259" y="545"/>
                  </a:cxn>
                  <a:cxn ang="0">
                    <a:pos x="264" y="589"/>
                  </a:cxn>
                  <a:cxn ang="0">
                    <a:pos x="263" y="640"/>
                  </a:cxn>
                  <a:cxn ang="0">
                    <a:pos x="227" y="673"/>
                  </a:cxn>
                  <a:cxn ang="0">
                    <a:pos x="183" y="704"/>
                  </a:cxn>
                  <a:cxn ang="0">
                    <a:pos x="157" y="739"/>
                  </a:cxn>
                  <a:cxn ang="0">
                    <a:pos x="140" y="797"/>
                  </a:cxn>
                  <a:cxn ang="0">
                    <a:pos x="98" y="828"/>
                  </a:cxn>
                  <a:cxn ang="0">
                    <a:pos x="50" y="828"/>
                  </a:cxn>
                  <a:cxn ang="0">
                    <a:pos x="18" y="816"/>
                  </a:cxn>
                  <a:cxn ang="0">
                    <a:pos x="8" y="786"/>
                  </a:cxn>
                  <a:cxn ang="0">
                    <a:pos x="7" y="752"/>
                  </a:cxn>
                  <a:cxn ang="0">
                    <a:pos x="3" y="711"/>
                  </a:cxn>
                  <a:cxn ang="0">
                    <a:pos x="39" y="698"/>
                  </a:cxn>
                  <a:cxn ang="0">
                    <a:pos x="60" y="661"/>
                  </a:cxn>
                  <a:cxn ang="0">
                    <a:pos x="81" y="609"/>
                  </a:cxn>
                  <a:cxn ang="0">
                    <a:pos x="55" y="566"/>
                  </a:cxn>
                  <a:cxn ang="0">
                    <a:pos x="93" y="537"/>
                  </a:cxn>
                  <a:cxn ang="0">
                    <a:pos x="124" y="529"/>
                  </a:cxn>
                  <a:cxn ang="0">
                    <a:pos x="145" y="528"/>
                  </a:cxn>
                  <a:cxn ang="0">
                    <a:pos x="165" y="453"/>
                  </a:cxn>
                  <a:cxn ang="0">
                    <a:pos x="148" y="445"/>
                  </a:cxn>
                  <a:cxn ang="0">
                    <a:pos x="131" y="409"/>
                  </a:cxn>
                  <a:cxn ang="0">
                    <a:pos x="120" y="330"/>
                  </a:cxn>
                  <a:cxn ang="0">
                    <a:pos x="102" y="259"/>
                  </a:cxn>
                  <a:cxn ang="0">
                    <a:pos x="73" y="225"/>
                  </a:cxn>
                  <a:cxn ang="0">
                    <a:pos x="58" y="177"/>
                  </a:cxn>
                  <a:cxn ang="0">
                    <a:pos x="48" y="143"/>
                  </a:cxn>
                  <a:cxn ang="0">
                    <a:pos x="44" y="106"/>
                  </a:cxn>
                  <a:cxn ang="0">
                    <a:pos x="41" y="73"/>
                  </a:cxn>
                  <a:cxn ang="0">
                    <a:pos x="63" y="52"/>
                  </a:cxn>
                  <a:cxn ang="0">
                    <a:pos x="84" y="52"/>
                  </a:cxn>
                  <a:cxn ang="0">
                    <a:pos x="109" y="54"/>
                  </a:cxn>
                  <a:cxn ang="0">
                    <a:pos x="109" y="65"/>
                  </a:cxn>
                  <a:cxn ang="0">
                    <a:pos x="116" y="93"/>
                  </a:cxn>
                  <a:cxn ang="0">
                    <a:pos x="148" y="84"/>
                  </a:cxn>
                  <a:cxn ang="0">
                    <a:pos x="163" y="80"/>
                  </a:cxn>
                  <a:cxn ang="0">
                    <a:pos x="199" y="89"/>
                  </a:cxn>
                  <a:cxn ang="0">
                    <a:pos x="197" y="76"/>
                  </a:cxn>
                  <a:cxn ang="0">
                    <a:pos x="212" y="54"/>
                  </a:cxn>
                  <a:cxn ang="0">
                    <a:pos x="218" y="20"/>
                  </a:cxn>
                </a:cxnLst>
                <a:rect l="0" t="0" r="r" b="b"/>
                <a:pathLst>
                  <a:path w="441" h="830">
                    <a:moveTo>
                      <a:pt x="222" y="0"/>
                    </a:moveTo>
                    <a:lnTo>
                      <a:pt x="226" y="5"/>
                    </a:lnTo>
                    <a:lnTo>
                      <a:pt x="237" y="5"/>
                    </a:lnTo>
                    <a:lnTo>
                      <a:pt x="243" y="7"/>
                    </a:lnTo>
                    <a:lnTo>
                      <a:pt x="244" y="5"/>
                    </a:lnTo>
                    <a:lnTo>
                      <a:pt x="252" y="9"/>
                    </a:lnTo>
                    <a:lnTo>
                      <a:pt x="263" y="7"/>
                    </a:lnTo>
                    <a:lnTo>
                      <a:pt x="271" y="5"/>
                    </a:lnTo>
                    <a:lnTo>
                      <a:pt x="280" y="7"/>
                    </a:lnTo>
                    <a:lnTo>
                      <a:pt x="285" y="9"/>
                    </a:lnTo>
                    <a:lnTo>
                      <a:pt x="273" y="26"/>
                    </a:lnTo>
                    <a:lnTo>
                      <a:pt x="273" y="43"/>
                    </a:lnTo>
                    <a:lnTo>
                      <a:pt x="278" y="64"/>
                    </a:lnTo>
                    <a:lnTo>
                      <a:pt x="280" y="65"/>
                    </a:lnTo>
                    <a:lnTo>
                      <a:pt x="265" y="88"/>
                    </a:lnTo>
                    <a:lnTo>
                      <a:pt x="265" y="89"/>
                    </a:lnTo>
                    <a:lnTo>
                      <a:pt x="248" y="111"/>
                    </a:lnTo>
                    <a:lnTo>
                      <a:pt x="242" y="130"/>
                    </a:lnTo>
                    <a:lnTo>
                      <a:pt x="239" y="134"/>
                    </a:lnTo>
                    <a:lnTo>
                      <a:pt x="242" y="145"/>
                    </a:lnTo>
                    <a:lnTo>
                      <a:pt x="252" y="156"/>
                    </a:lnTo>
                    <a:lnTo>
                      <a:pt x="252" y="177"/>
                    </a:lnTo>
                    <a:lnTo>
                      <a:pt x="265" y="187"/>
                    </a:lnTo>
                    <a:lnTo>
                      <a:pt x="284" y="195"/>
                    </a:lnTo>
                    <a:lnTo>
                      <a:pt x="311" y="195"/>
                    </a:lnTo>
                    <a:lnTo>
                      <a:pt x="319" y="194"/>
                    </a:lnTo>
                    <a:lnTo>
                      <a:pt x="332" y="206"/>
                    </a:lnTo>
                    <a:lnTo>
                      <a:pt x="337" y="216"/>
                    </a:lnTo>
                    <a:lnTo>
                      <a:pt x="345" y="224"/>
                    </a:lnTo>
                    <a:lnTo>
                      <a:pt x="356" y="229"/>
                    </a:lnTo>
                    <a:lnTo>
                      <a:pt x="363" y="236"/>
                    </a:lnTo>
                    <a:lnTo>
                      <a:pt x="379" y="244"/>
                    </a:lnTo>
                    <a:lnTo>
                      <a:pt x="391" y="246"/>
                    </a:lnTo>
                    <a:lnTo>
                      <a:pt x="399" y="263"/>
                    </a:lnTo>
                    <a:lnTo>
                      <a:pt x="411" y="270"/>
                    </a:lnTo>
                    <a:lnTo>
                      <a:pt x="427" y="276"/>
                    </a:lnTo>
                    <a:lnTo>
                      <a:pt x="425" y="280"/>
                    </a:lnTo>
                    <a:lnTo>
                      <a:pt x="414" y="306"/>
                    </a:lnTo>
                    <a:lnTo>
                      <a:pt x="413" y="317"/>
                    </a:lnTo>
                    <a:lnTo>
                      <a:pt x="413" y="333"/>
                    </a:lnTo>
                    <a:lnTo>
                      <a:pt x="422" y="346"/>
                    </a:lnTo>
                    <a:lnTo>
                      <a:pt x="424" y="352"/>
                    </a:lnTo>
                    <a:lnTo>
                      <a:pt x="414" y="380"/>
                    </a:lnTo>
                    <a:lnTo>
                      <a:pt x="417" y="392"/>
                    </a:lnTo>
                    <a:lnTo>
                      <a:pt x="421" y="394"/>
                    </a:lnTo>
                    <a:lnTo>
                      <a:pt x="421" y="395"/>
                    </a:lnTo>
                    <a:lnTo>
                      <a:pt x="422" y="405"/>
                    </a:lnTo>
                    <a:lnTo>
                      <a:pt x="435" y="414"/>
                    </a:lnTo>
                    <a:lnTo>
                      <a:pt x="441" y="415"/>
                    </a:lnTo>
                    <a:lnTo>
                      <a:pt x="431" y="423"/>
                    </a:lnTo>
                    <a:lnTo>
                      <a:pt x="430" y="426"/>
                    </a:lnTo>
                    <a:lnTo>
                      <a:pt x="429" y="431"/>
                    </a:lnTo>
                    <a:lnTo>
                      <a:pt x="430" y="441"/>
                    </a:lnTo>
                    <a:lnTo>
                      <a:pt x="427" y="445"/>
                    </a:lnTo>
                    <a:lnTo>
                      <a:pt x="411" y="465"/>
                    </a:lnTo>
                    <a:lnTo>
                      <a:pt x="409" y="461"/>
                    </a:lnTo>
                    <a:lnTo>
                      <a:pt x="396" y="454"/>
                    </a:lnTo>
                    <a:lnTo>
                      <a:pt x="391" y="460"/>
                    </a:lnTo>
                    <a:lnTo>
                      <a:pt x="386" y="456"/>
                    </a:lnTo>
                    <a:lnTo>
                      <a:pt x="379" y="449"/>
                    </a:lnTo>
                    <a:lnTo>
                      <a:pt x="378" y="449"/>
                    </a:lnTo>
                    <a:lnTo>
                      <a:pt x="353" y="452"/>
                    </a:lnTo>
                    <a:lnTo>
                      <a:pt x="349" y="453"/>
                    </a:lnTo>
                    <a:lnTo>
                      <a:pt x="335" y="460"/>
                    </a:lnTo>
                    <a:lnTo>
                      <a:pt x="327" y="462"/>
                    </a:lnTo>
                    <a:lnTo>
                      <a:pt x="303" y="475"/>
                    </a:lnTo>
                    <a:lnTo>
                      <a:pt x="295" y="482"/>
                    </a:lnTo>
                    <a:lnTo>
                      <a:pt x="275" y="494"/>
                    </a:lnTo>
                    <a:lnTo>
                      <a:pt x="268" y="504"/>
                    </a:lnTo>
                    <a:lnTo>
                      <a:pt x="264" y="512"/>
                    </a:lnTo>
                    <a:lnTo>
                      <a:pt x="264" y="513"/>
                    </a:lnTo>
                    <a:lnTo>
                      <a:pt x="259" y="522"/>
                    </a:lnTo>
                    <a:lnTo>
                      <a:pt x="256" y="526"/>
                    </a:lnTo>
                    <a:lnTo>
                      <a:pt x="254" y="533"/>
                    </a:lnTo>
                    <a:lnTo>
                      <a:pt x="258" y="539"/>
                    </a:lnTo>
                    <a:lnTo>
                      <a:pt x="259" y="545"/>
                    </a:lnTo>
                    <a:lnTo>
                      <a:pt x="259" y="559"/>
                    </a:lnTo>
                    <a:lnTo>
                      <a:pt x="260" y="571"/>
                    </a:lnTo>
                    <a:lnTo>
                      <a:pt x="263" y="577"/>
                    </a:lnTo>
                    <a:lnTo>
                      <a:pt x="264" y="589"/>
                    </a:lnTo>
                    <a:lnTo>
                      <a:pt x="265" y="610"/>
                    </a:lnTo>
                    <a:lnTo>
                      <a:pt x="267" y="622"/>
                    </a:lnTo>
                    <a:lnTo>
                      <a:pt x="264" y="639"/>
                    </a:lnTo>
                    <a:lnTo>
                      <a:pt x="263" y="640"/>
                    </a:lnTo>
                    <a:lnTo>
                      <a:pt x="256" y="648"/>
                    </a:lnTo>
                    <a:lnTo>
                      <a:pt x="248" y="657"/>
                    </a:lnTo>
                    <a:lnTo>
                      <a:pt x="239" y="667"/>
                    </a:lnTo>
                    <a:lnTo>
                      <a:pt x="227" y="673"/>
                    </a:lnTo>
                    <a:lnTo>
                      <a:pt x="203" y="684"/>
                    </a:lnTo>
                    <a:lnTo>
                      <a:pt x="195" y="689"/>
                    </a:lnTo>
                    <a:lnTo>
                      <a:pt x="194" y="690"/>
                    </a:lnTo>
                    <a:lnTo>
                      <a:pt x="183" y="704"/>
                    </a:lnTo>
                    <a:lnTo>
                      <a:pt x="171" y="722"/>
                    </a:lnTo>
                    <a:lnTo>
                      <a:pt x="170" y="724"/>
                    </a:lnTo>
                    <a:lnTo>
                      <a:pt x="166" y="728"/>
                    </a:lnTo>
                    <a:lnTo>
                      <a:pt x="157" y="739"/>
                    </a:lnTo>
                    <a:lnTo>
                      <a:pt x="150" y="750"/>
                    </a:lnTo>
                    <a:lnTo>
                      <a:pt x="148" y="754"/>
                    </a:lnTo>
                    <a:lnTo>
                      <a:pt x="143" y="791"/>
                    </a:lnTo>
                    <a:lnTo>
                      <a:pt x="140" y="797"/>
                    </a:lnTo>
                    <a:lnTo>
                      <a:pt x="136" y="805"/>
                    </a:lnTo>
                    <a:lnTo>
                      <a:pt x="123" y="825"/>
                    </a:lnTo>
                    <a:lnTo>
                      <a:pt x="105" y="828"/>
                    </a:lnTo>
                    <a:lnTo>
                      <a:pt x="98" y="828"/>
                    </a:lnTo>
                    <a:lnTo>
                      <a:pt x="90" y="826"/>
                    </a:lnTo>
                    <a:lnTo>
                      <a:pt x="75" y="825"/>
                    </a:lnTo>
                    <a:lnTo>
                      <a:pt x="59" y="828"/>
                    </a:lnTo>
                    <a:lnTo>
                      <a:pt x="50" y="828"/>
                    </a:lnTo>
                    <a:lnTo>
                      <a:pt x="41" y="830"/>
                    </a:lnTo>
                    <a:lnTo>
                      <a:pt x="31" y="825"/>
                    </a:lnTo>
                    <a:lnTo>
                      <a:pt x="29" y="825"/>
                    </a:lnTo>
                    <a:lnTo>
                      <a:pt x="18" y="816"/>
                    </a:lnTo>
                    <a:lnTo>
                      <a:pt x="14" y="816"/>
                    </a:lnTo>
                    <a:lnTo>
                      <a:pt x="4" y="801"/>
                    </a:lnTo>
                    <a:lnTo>
                      <a:pt x="1" y="792"/>
                    </a:lnTo>
                    <a:lnTo>
                      <a:pt x="8" y="786"/>
                    </a:lnTo>
                    <a:lnTo>
                      <a:pt x="7" y="775"/>
                    </a:lnTo>
                    <a:lnTo>
                      <a:pt x="4" y="771"/>
                    </a:lnTo>
                    <a:lnTo>
                      <a:pt x="0" y="763"/>
                    </a:lnTo>
                    <a:lnTo>
                      <a:pt x="7" y="752"/>
                    </a:lnTo>
                    <a:lnTo>
                      <a:pt x="7" y="744"/>
                    </a:lnTo>
                    <a:lnTo>
                      <a:pt x="4" y="737"/>
                    </a:lnTo>
                    <a:lnTo>
                      <a:pt x="1" y="722"/>
                    </a:lnTo>
                    <a:lnTo>
                      <a:pt x="3" y="711"/>
                    </a:lnTo>
                    <a:lnTo>
                      <a:pt x="17" y="704"/>
                    </a:lnTo>
                    <a:lnTo>
                      <a:pt x="25" y="703"/>
                    </a:lnTo>
                    <a:lnTo>
                      <a:pt x="34" y="701"/>
                    </a:lnTo>
                    <a:lnTo>
                      <a:pt x="39" y="698"/>
                    </a:lnTo>
                    <a:lnTo>
                      <a:pt x="52" y="686"/>
                    </a:lnTo>
                    <a:lnTo>
                      <a:pt x="55" y="681"/>
                    </a:lnTo>
                    <a:lnTo>
                      <a:pt x="58" y="670"/>
                    </a:lnTo>
                    <a:lnTo>
                      <a:pt x="60" y="661"/>
                    </a:lnTo>
                    <a:lnTo>
                      <a:pt x="65" y="651"/>
                    </a:lnTo>
                    <a:lnTo>
                      <a:pt x="69" y="642"/>
                    </a:lnTo>
                    <a:lnTo>
                      <a:pt x="80" y="622"/>
                    </a:lnTo>
                    <a:lnTo>
                      <a:pt x="81" y="609"/>
                    </a:lnTo>
                    <a:lnTo>
                      <a:pt x="85" y="596"/>
                    </a:lnTo>
                    <a:lnTo>
                      <a:pt x="76" y="587"/>
                    </a:lnTo>
                    <a:lnTo>
                      <a:pt x="64" y="574"/>
                    </a:lnTo>
                    <a:lnTo>
                      <a:pt x="55" y="566"/>
                    </a:lnTo>
                    <a:lnTo>
                      <a:pt x="63" y="550"/>
                    </a:lnTo>
                    <a:lnTo>
                      <a:pt x="68" y="547"/>
                    </a:lnTo>
                    <a:lnTo>
                      <a:pt x="78" y="545"/>
                    </a:lnTo>
                    <a:lnTo>
                      <a:pt x="93" y="537"/>
                    </a:lnTo>
                    <a:lnTo>
                      <a:pt x="93" y="536"/>
                    </a:lnTo>
                    <a:lnTo>
                      <a:pt x="102" y="528"/>
                    </a:lnTo>
                    <a:lnTo>
                      <a:pt x="115" y="526"/>
                    </a:lnTo>
                    <a:lnTo>
                      <a:pt x="124" y="529"/>
                    </a:lnTo>
                    <a:lnTo>
                      <a:pt x="136" y="532"/>
                    </a:lnTo>
                    <a:lnTo>
                      <a:pt x="140" y="529"/>
                    </a:lnTo>
                    <a:lnTo>
                      <a:pt x="140" y="532"/>
                    </a:lnTo>
                    <a:lnTo>
                      <a:pt x="145" y="528"/>
                    </a:lnTo>
                    <a:lnTo>
                      <a:pt x="156" y="516"/>
                    </a:lnTo>
                    <a:lnTo>
                      <a:pt x="163" y="496"/>
                    </a:lnTo>
                    <a:lnTo>
                      <a:pt x="166" y="482"/>
                    </a:lnTo>
                    <a:lnTo>
                      <a:pt x="165" y="453"/>
                    </a:lnTo>
                    <a:lnTo>
                      <a:pt x="161" y="449"/>
                    </a:lnTo>
                    <a:lnTo>
                      <a:pt x="161" y="450"/>
                    </a:lnTo>
                    <a:lnTo>
                      <a:pt x="157" y="450"/>
                    </a:lnTo>
                    <a:lnTo>
                      <a:pt x="148" y="445"/>
                    </a:lnTo>
                    <a:lnTo>
                      <a:pt x="145" y="436"/>
                    </a:lnTo>
                    <a:lnTo>
                      <a:pt x="140" y="424"/>
                    </a:lnTo>
                    <a:lnTo>
                      <a:pt x="133" y="419"/>
                    </a:lnTo>
                    <a:lnTo>
                      <a:pt x="131" y="409"/>
                    </a:lnTo>
                    <a:lnTo>
                      <a:pt x="122" y="369"/>
                    </a:lnTo>
                    <a:lnTo>
                      <a:pt x="122" y="356"/>
                    </a:lnTo>
                    <a:lnTo>
                      <a:pt x="120" y="343"/>
                    </a:lnTo>
                    <a:lnTo>
                      <a:pt x="120" y="330"/>
                    </a:lnTo>
                    <a:lnTo>
                      <a:pt x="119" y="321"/>
                    </a:lnTo>
                    <a:lnTo>
                      <a:pt x="115" y="305"/>
                    </a:lnTo>
                    <a:lnTo>
                      <a:pt x="110" y="282"/>
                    </a:lnTo>
                    <a:lnTo>
                      <a:pt x="102" y="259"/>
                    </a:lnTo>
                    <a:lnTo>
                      <a:pt x="95" y="253"/>
                    </a:lnTo>
                    <a:lnTo>
                      <a:pt x="90" y="240"/>
                    </a:lnTo>
                    <a:lnTo>
                      <a:pt x="78" y="225"/>
                    </a:lnTo>
                    <a:lnTo>
                      <a:pt x="73" y="225"/>
                    </a:lnTo>
                    <a:lnTo>
                      <a:pt x="73" y="224"/>
                    </a:lnTo>
                    <a:lnTo>
                      <a:pt x="65" y="209"/>
                    </a:lnTo>
                    <a:lnTo>
                      <a:pt x="64" y="204"/>
                    </a:lnTo>
                    <a:lnTo>
                      <a:pt x="58" y="177"/>
                    </a:lnTo>
                    <a:lnTo>
                      <a:pt x="54" y="174"/>
                    </a:lnTo>
                    <a:lnTo>
                      <a:pt x="51" y="165"/>
                    </a:lnTo>
                    <a:lnTo>
                      <a:pt x="51" y="153"/>
                    </a:lnTo>
                    <a:lnTo>
                      <a:pt x="48" y="143"/>
                    </a:lnTo>
                    <a:lnTo>
                      <a:pt x="43" y="120"/>
                    </a:lnTo>
                    <a:lnTo>
                      <a:pt x="42" y="115"/>
                    </a:lnTo>
                    <a:lnTo>
                      <a:pt x="41" y="113"/>
                    </a:lnTo>
                    <a:lnTo>
                      <a:pt x="44" y="106"/>
                    </a:lnTo>
                    <a:lnTo>
                      <a:pt x="44" y="102"/>
                    </a:lnTo>
                    <a:lnTo>
                      <a:pt x="39" y="88"/>
                    </a:lnTo>
                    <a:lnTo>
                      <a:pt x="37" y="81"/>
                    </a:lnTo>
                    <a:lnTo>
                      <a:pt x="41" y="73"/>
                    </a:lnTo>
                    <a:lnTo>
                      <a:pt x="42" y="65"/>
                    </a:lnTo>
                    <a:lnTo>
                      <a:pt x="44" y="64"/>
                    </a:lnTo>
                    <a:lnTo>
                      <a:pt x="54" y="52"/>
                    </a:lnTo>
                    <a:lnTo>
                      <a:pt x="63" y="52"/>
                    </a:lnTo>
                    <a:lnTo>
                      <a:pt x="68" y="58"/>
                    </a:lnTo>
                    <a:lnTo>
                      <a:pt x="72" y="55"/>
                    </a:lnTo>
                    <a:lnTo>
                      <a:pt x="75" y="60"/>
                    </a:lnTo>
                    <a:lnTo>
                      <a:pt x="84" y="52"/>
                    </a:lnTo>
                    <a:lnTo>
                      <a:pt x="94" y="58"/>
                    </a:lnTo>
                    <a:lnTo>
                      <a:pt x="99" y="59"/>
                    </a:lnTo>
                    <a:lnTo>
                      <a:pt x="105" y="58"/>
                    </a:lnTo>
                    <a:lnTo>
                      <a:pt x="109" y="54"/>
                    </a:lnTo>
                    <a:lnTo>
                      <a:pt x="112" y="55"/>
                    </a:lnTo>
                    <a:lnTo>
                      <a:pt x="114" y="59"/>
                    </a:lnTo>
                    <a:lnTo>
                      <a:pt x="111" y="62"/>
                    </a:lnTo>
                    <a:lnTo>
                      <a:pt x="109" y="65"/>
                    </a:lnTo>
                    <a:lnTo>
                      <a:pt x="109" y="75"/>
                    </a:lnTo>
                    <a:lnTo>
                      <a:pt x="110" y="80"/>
                    </a:lnTo>
                    <a:lnTo>
                      <a:pt x="116" y="89"/>
                    </a:lnTo>
                    <a:lnTo>
                      <a:pt x="116" y="93"/>
                    </a:lnTo>
                    <a:lnTo>
                      <a:pt x="122" y="92"/>
                    </a:lnTo>
                    <a:lnTo>
                      <a:pt x="131" y="89"/>
                    </a:lnTo>
                    <a:lnTo>
                      <a:pt x="144" y="89"/>
                    </a:lnTo>
                    <a:lnTo>
                      <a:pt x="148" y="84"/>
                    </a:lnTo>
                    <a:lnTo>
                      <a:pt x="153" y="85"/>
                    </a:lnTo>
                    <a:lnTo>
                      <a:pt x="156" y="88"/>
                    </a:lnTo>
                    <a:lnTo>
                      <a:pt x="163" y="92"/>
                    </a:lnTo>
                    <a:lnTo>
                      <a:pt x="163" y="80"/>
                    </a:lnTo>
                    <a:lnTo>
                      <a:pt x="171" y="81"/>
                    </a:lnTo>
                    <a:lnTo>
                      <a:pt x="182" y="79"/>
                    </a:lnTo>
                    <a:lnTo>
                      <a:pt x="192" y="80"/>
                    </a:lnTo>
                    <a:lnTo>
                      <a:pt x="199" y="89"/>
                    </a:lnTo>
                    <a:lnTo>
                      <a:pt x="204" y="90"/>
                    </a:lnTo>
                    <a:lnTo>
                      <a:pt x="204" y="84"/>
                    </a:lnTo>
                    <a:lnTo>
                      <a:pt x="205" y="82"/>
                    </a:lnTo>
                    <a:lnTo>
                      <a:pt x="197" y="76"/>
                    </a:lnTo>
                    <a:lnTo>
                      <a:pt x="205" y="65"/>
                    </a:lnTo>
                    <a:lnTo>
                      <a:pt x="207" y="63"/>
                    </a:lnTo>
                    <a:lnTo>
                      <a:pt x="209" y="54"/>
                    </a:lnTo>
                    <a:lnTo>
                      <a:pt x="212" y="54"/>
                    </a:lnTo>
                    <a:lnTo>
                      <a:pt x="214" y="43"/>
                    </a:lnTo>
                    <a:lnTo>
                      <a:pt x="216" y="33"/>
                    </a:lnTo>
                    <a:lnTo>
                      <a:pt x="216" y="31"/>
                    </a:lnTo>
                    <a:lnTo>
                      <a:pt x="218" y="20"/>
                    </a:lnTo>
                    <a:lnTo>
                      <a:pt x="218" y="7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7483990" y="2351038"/>
                <a:ext cx="548074" cy="594174"/>
              </a:xfrm>
              <a:custGeom>
                <a:avLst/>
                <a:gdLst/>
                <a:ahLst/>
                <a:cxnLst>
                  <a:cxn ang="0">
                    <a:pos x="158" y="6"/>
                  </a:cxn>
                  <a:cxn ang="0">
                    <a:pos x="174" y="17"/>
                  </a:cxn>
                  <a:cxn ang="0">
                    <a:pos x="188" y="29"/>
                  </a:cxn>
                  <a:cxn ang="0">
                    <a:pos x="194" y="50"/>
                  </a:cxn>
                  <a:cxn ang="0">
                    <a:pos x="192" y="72"/>
                  </a:cxn>
                  <a:cxn ang="0">
                    <a:pos x="235" y="79"/>
                  </a:cxn>
                  <a:cxn ang="0">
                    <a:pos x="257" y="114"/>
                  </a:cxn>
                  <a:cxn ang="0">
                    <a:pos x="295" y="154"/>
                  </a:cxn>
                  <a:cxn ang="0">
                    <a:pos x="324" y="146"/>
                  </a:cxn>
                  <a:cxn ang="0">
                    <a:pos x="337" y="154"/>
                  </a:cxn>
                  <a:cxn ang="0">
                    <a:pos x="338" y="143"/>
                  </a:cxn>
                  <a:cxn ang="0">
                    <a:pos x="346" y="142"/>
                  </a:cxn>
                  <a:cxn ang="0">
                    <a:pos x="363" y="146"/>
                  </a:cxn>
                  <a:cxn ang="0">
                    <a:pos x="371" y="150"/>
                  </a:cxn>
                  <a:cxn ang="0">
                    <a:pos x="380" y="163"/>
                  </a:cxn>
                  <a:cxn ang="0">
                    <a:pos x="389" y="199"/>
                  </a:cxn>
                  <a:cxn ang="0">
                    <a:pos x="388" y="226"/>
                  </a:cxn>
                  <a:cxn ang="0">
                    <a:pos x="393" y="250"/>
                  </a:cxn>
                  <a:cxn ang="0">
                    <a:pos x="411" y="260"/>
                  </a:cxn>
                  <a:cxn ang="0">
                    <a:pos x="425" y="274"/>
                  </a:cxn>
                  <a:cxn ang="0">
                    <a:pos x="402" y="320"/>
                  </a:cxn>
                  <a:cxn ang="0">
                    <a:pos x="371" y="376"/>
                  </a:cxn>
                  <a:cxn ang="0">
                    <a:pos x="345" y="378"/>
                  </a:cxn>
                  <a:cxn ang="0">
                    <a:pos x="319" y="376"/>
                  </a:cxn>
                  <a:cxn ang="0">
                    <a:pos x="300" y="391"/>
                  </a:cxn>
                  <a:cxn ang="0">
                    <a:pos x="294" y="425"/>
                  </a:cxn>
                  <a:cxn ang="0">
                    <a:pos x="279" y="447"/>
                  </a:cxn>
                  <a:cxn ang="0">
                    <a:pos x="281" y="460"/>
                  </a:cxn>
                  <a:cxn ang="0">
                    <a:pos x="245" y="451"/>
                  </a:cxn>
                  <a:cxn ang="0">
                    <a:pos x="230" y="455"/>
                  </a:cxn>
                  <a:cxn ang="0">
                    <a:pos x="198" y="464"/>
                  </a:cxn>
                  <a:cxn ang="0">
                    <a:pos x="191" y="436"/>
                  </a:cxn>
                  <a:cxn ang="0">
                    <a:pos x="191" y="425"/>
                  </a:cxn>
                  <a:cxn ang="0">
                    <a:pos x="166" y="423"/>
                  </a:cxn>
                  <a:cxn ang="0">
                    <a:pos x="145" y="423"/>
                  </a:cxn>
                  <a:cxn ang="0">
                    <a:pos x="123" y="444"/>
                  </a:cxn>
                  <a:cxn ang="0">
                    <a:pos x="106" y="431"/>
                  </a:cxn>
                  <a:cxn ang="0">
                    <a:pos x="86" y="409"/>
                  </a:cxn>
                  <a:cxn ang="0">
                    <a:pos x="96" y="391"/>
                  </a:cxn>
                  <a:cxn ang="0">
                    <a:pos x="106" y="358"/>
                  </a:cxn>
                  <a:cxn ang="0">
                    <a:pos x="126" y="342"/>
                  </a:cxn>
                  <a:cxn ang="0">
                    <a:pos x="130" y="325"/>
                  </a:cxn>
                  <a:cxn ang="0">
                    <a:pos x="121" y="315"/>
                  </a:cxn>
                  <a:cxn ang="0">
                    <a:pos x="107" y="304"/>
                  </a:cxn>
                  <a:cxn ang="0">
                    <a:pos x="95" y="277"/>
                  </a:cxn>
                  <a:cxn ang="0">
                    <a:pos x="69" y="249"/>
                  </a:cxn>
                  <a:cxn ang="0">
                    <a:pos x="57" y="230"/>
                  </a:cxn>
                  <a:cxn ang="0">
                    <a:pos x="55" y="211"/>
                  </a:cxn>
                  <a:cxn ang="0">
                    <a:pos x="32" y="197"/>
                  </a:cxn>
                  <a:cxn ang="0">
                    <a:pos x="48" y="178"/>
                  </a:cxn>
                  <a:cxn ang="0">
                    <a:pos x="30" y="167"/>
                  </a:cxn>
                  <a:cxn ang="0">
                    <a:pos x="14" y="139"/>
                  </a:cxn>
                  <a:cxn ang="0">
                    <a:pos x="9" y="126"/>
                  </a:cxn>
                  <a:cxn ang="0">
                    <a:pos x="0" y="113"/>
                  </a:cxn>
                  <a:cxn ang="0">
                    <a:pos x="8" y="95"/>
                  </a:cxn>
                  <a:cxn ang="0">
                    <a:pos x="35" y="101"/>
                  </a:cxn>
                  <a:cxn ang="0">
                    <a:pos x="53" y="84"/>
                  </a:cxn>
                  <a:cxn ang="0">
                    <a:pos x="64" y="63"/>
                  </a:cxn>
                  <a:cxn ang="0">
                    <a:pos x="59" y="30"/>
                  </a:cxn>
                  <a:cxn ang="0">
                    <a:pos x="90" y="19"/>
                  </a:cxn>
                  <a:cxn ang="0">
                    <a:pos x="112" y="16"/>
                  </a:cxn>
                  <a:cxn ang="0">
                    <a:pos x="132" y="11"/>
                  </a:cxn>
                  <a:cxn ang="0">
                    <a:pos x="143" y="6"/>
                  </a:cxn>
                </a:cxnLst>
                <a:rect l="0" t="0" r="r" b="b"/>
                <a:pathLst>
                  <a:path w="428" h="464">
                    <a:moveTo>
                      <a:pt x="150" y="0"/>
                    </a:moveTo>
                    <a:lnTo>
                      <a:pt x="153" y="0"/>
                    </a:lnTo>
                    <a:lnTo>
                      <a:pt x="155" y="7"/>
                    </a:lnTo>
                    <a:lnTo>
                      <a:pt x="158" y="6"/>
                    </a:lnTo>
                    <a:lnTo>
                      <a:pt x="166" y="11"/>
                    </a:lnTo>
                    <a:lnTo>
                      <a:pt x="168" y="10"/>
                    </a:lnTo>
                    <a:lnTo>
                      <a:pt x="174" y="12"/>
                    </a:lnTo>
                    <a:lnTo>
                      <a:pt x="174" y="17"/>
                    </a:lnTo>
                    <a:lnTo>
                      <a:pt x="181" y="19"/>
                    </a:lnTo>
                    <a:lnTo>
                      <a:pt x="181" y="24"/>
                    </a:lnTo>
                    <a:lnTo>
                      <a:pt x="185" y="32"/>
                    </a:lnTo>
                    <a:lnTo>
                      <a:pt x="188" y="29"/>
                    </a:lnTo>
                    <a:lnTo>
                      <a:pt x="196" y="37"/>
                    </a:lnTo>
                    <a:lnTo>
                      <a:pt x="197" y="41"/>
                    </a:lnTo>
                    <a:lnTo>
                      <a:pt x="194" y="42"/>
                    </a:lnTo>
                    <a:lnTo>
                      <a:pt x="194" y="50"/>
                    </a:lnTo>
                    <a:lnTo>
                      <a:pt x="188" y="62"/>
                    </a:lnTo>
                    <a:lnTo>
                      <a:pt x="177" y="62"/>
                    </a:lnTo>
                    <a:lnTo>
                      <a:pt x="180" y="67"/>
                    </a:lnTo>
                    <a:lnTo>
                      <a:pt x="192" y="72"/>
                    </a:lnTo>
                    <a:lnTo>
                      <a:pt x="215" y="84"/>
                    </a:lnTo>
                    <a:lnTo>
                      <a:pt x="219" y="91"/>
                    </a:lnTo>
                    <a:lnTo>
                      <a:pt x="227" y="80"/>
                    </a:lnTo>
                    <a:lnTo>
                      <a:pt x="235" y="79"/>
                    </a:lnTo>
                    <a:lnTo>
                      <a:pt x="243" y="83"/>
                    </a:lnTo>
                    <a:lnTo>
                      <a:pt x="248" y="96"/>
                    </a:lnTo>
                    <a:lnTo>
                      <a:pt x="253" y="113"/>
                    </a:lnTo>
                    <a:lnTo>
                      <a:pt x="257" y="114"/>
                    </a:lnTo>
                    <a:lnTo>
                      <a:pt x="264" y="126"/>
                    </a:lnTo>
                    <a:lnTo>
                      <a:pt x="277" y="135"/>
                    </a:lnTo>
                    <a:lnTo>
                      <a:pt x="285" y="144"/>
                    </a:lnTo>
                    <a:lnTo>
                      <a:pt x="295" y="154"/>
                    </a:lnTo>
                    <a:lnTo>
                      <a:pt x="298" y="161"/>
                    </a:lnTo>
                    <a:lnTo>
                      <a:pt x="300" y="163"/>
                    </a:lnTo>
                    <a:lnTo>
                      <a:pt x="306" y="163"/>
                    </a:lnTo>
                    <a:lnTo>
                      <a:pt x="324" y="146"/>
                    </a:lnTo>
                    <a:lnTo>
                      <a:pt x="326" y="140"/>
                    </a:lnTo>
                    <a:lnTo>
                      <a:pt x="330" y="146"/>
                    </a:lnTo>
                    <a:lnTo>
                      <a:pt x="330" y="151"/>
                    </a:lnTo>
                    <a:lnTo>
                      <a:pt x="337" y="154"/>
                    </a:lnTo>
                    <a:lnTo>
                      <a:pt x="337" y="151"/>
                    </a:lnTo>
                    <a:lnTo>
                      <a:pt x="336" y="147"/>
                    </a:lnTo>
                    <a:lnTo>
                      <a:pt x="337" y="144"/>
                    </a:lnTo>
                    <a:lnTo>
                      <a:pt x="338" y="143"/>
                    </a:lnTo>
                    <a:lnTo>
                      <a:pt x="341" y="143"/>
                    </a:lnTo>
                    <a:lnTo>
                      <a:pt x="345" y="151"/>
                    </a:lnTo>
                    <a:lnTo>
                      <a:pt x="346" y="147"/>
                    </a:lnTo>
                    <a:lnTo>
                      <a:pt x="346" y="142"/>
                    </a:lnTo>
                    <a:lnTo>
                      <a:pt x="350" y="140"/>
                    </a:lnTo>
                    <a:lnTo>
                      <a:pt x="351" y="144"/>
                    </a:lnTo>
                    <a:lnTo>
                      <a:pt x="360" y="144"/>
                    </a:lnTo>
                    <a:lnTo>
                      <a:pt x="363" y="146"/>
                    </a:lnTo>
                    <a:lnTo>
                      <a:pt x="363" y="147"/>
                    </a:lnTo>
                    <a:lnTo>
                      <a:pt x="368" y="147"/>
                    </a:lnTo>
                    <a:lnTo>
                      <a:pt x="368" y="151"/>
                    </a:lnTo>
                    <a:lnTo>
                      <a:pt x="371" y="150"/>
                    </a:lnTo>
                    <a:lnTo>
                      <a:pt x="371" y="144"/>
                    </a:lnTo>
                    <a:lnTo>
                      <a:pt x="388" y="158"/>
                    </a:lnTo>
                    <a:lnTo>
                      <a:pt x="383" y="161"/>
                    </a:lnTo>
                    <a:lnTo>
                      <a:pt x="380" y="163"/>
                    </a:lnTo>
                    <a:lnTo>
                      <a:pt x="385" y="165"/>
                    </a:lnTo>
                    <a:lnTo>
                      <a:pt x="389" y="167"/>
                    </a:lnTo>
                    <a:lnTo>
                      <a:pt x="385" y="189"/>
                    </a:lnTo>
                    <a:lnTo>
                      <a:pt x="389" y="199"/>
                    </a:lnTo>
                    <a:lnTo>
                      <a:pt x="385" y="203"/>
                    </a:lnTo>
                    <a:lnTo>
                      <a:pt x="387" y="207"/>
                    </a:lnTo>
                    <a:lnTo>
                      <a:pt x="383" y="219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92" y="236"/>
                    </a:lnTo>
                    <a:lnTo>
                      <a:pt x="388" y="247"/>
                    </a:lnTo>
                    <a:lnTo>
                      <a:pt x="393" y="250"/>
                    </a:lnTo>
                    <a:lnTo>
                      <a:pt x="400" y="248"/>
                    </a:lnTo>
                    <a:lnTo>
                      <a:pt x="401" y="248"/>
                    </a:lnTo>
                    <a:lnTo>
                      <a:pt x="408" y="250"/>
                    </a:lnTo>
                    <a:lnTo>
                      <a:pt x="411" y="260"/>
                    </a:lnTo>
                    <a:lnTo>
                      <a:pt x="414" y="265"/>
                    </a:lnTo>
                    <a:lnTo>
                      <a:pt x="419" y="270"/>
                    </a:lnTo>
                    <a:lnTo>
                      <a:pt x="422" y="271"/>
                    </a:lnTo>
                    <a:lnTo>
                      <a:pt x="425" y="274"/>
                    </a:lnTo>
                    <a:lnTo>
                      <a:pt x="428" y="275"/>
                    </a:lnTo>
                    <a:lnTo>
                      <a:pt x="417" y="298"/>
                    </a:lnTo>
                    <a:lnTo>
                      <a:pt x="413" y="304"/>
                    </a:lnTo>
                    <a:lnTo>
                      <a:pt x="402" y="320"/>
                    </a:lnTo>
                    <a:lnTo>
                      <a:pt x="401" y="323"/>
                    </a:lnTo>
                    <a:lnTo>
                      <a:pt x="392" y="346"/>
                    </a:lnTo>
                    <a:lnTo>
                      <a:pt x="377" y="371"/>
                    </a:lnTo>
                    <a:lnTo>
                      <a:pt x="371" y="376"/>
                    </a:lnTo>
                    <a:lnTo>
                      <a:pt x="367" y="380"/>
                    </a:lnTo>
                    <a:lnTo>
                      <a:pt x="362" y="378"/>
                    </a:lnTo>
                    <a:lnTo>
                      <a:pt x="353" y="376"/>
                    </a:lnTo>
                    <a:lnTo>
                      <a:pt x="345" y="378"/>
                    </a:lnTo>
                    <a:lnTo>
                      <a:pt x="334" y="380"/>
                    </a:lnTo>
                    <a:lnTo>
                      <a:pt x="326" y="376"/>
                    </a:lnTo>
                    <a:lnTo>
                      <a:pt x="325" y="378"/>
                    </a:lnTo>
                    <a:lnTo>
                      <a:pt x="319" y="376"/>
                    </a:lnTo>
                    <a:lnTo>
                      <a:pt x="308" y="376"/>
                    </a:lnTo>
                    <a:lnTo>
                      <a:pt x="304" y="371"/>
                    </a:lnTo>
                    <a:lnTo>
                      <a:pt x="300" y="378"/>
                    </a:lnTo>
                    <a:lnTo>
                      <a:pt x="300" y="391"/>
                    </a:lnTo>
                    <a:lnTo>
                      <a:pt x="298" y="402"/>
                    </a:lnTo>
                    <a:lnTo>
                      <a:pt x="298" y="404"/>
                    </a:lnTo>
                    <a:lnTo>
                      <a:pt x="296" y="414"/>
                    </a:lnTo>
                    <a:lnTo>
                      <a:pt x="294" y="425"/>
                    </a:lnTo>
                    <a:lnTo>
                      <a:pt x="291" y="425"/>
                    </a:lnTo>
                    <a:lnTo>
                      <a:pt x="289" y="434"/>
                    </a:lnTo>
                    <a:lnTo>
                      <a:pt x="287" y="436"/>
                    </a:lnTo>
                    <a:lnTo>
                      <a:pt x="279" y="447"/>
                    </a:lnTo>
                    <a:lnTo>
                      <a:pt x="287" y="453"/>
                    </a:lnTo>
                    <a:lnTo>
                      <a:pt x="286" y="455"/>
                    </a:lnTo>
                    <a:lnTo>
                      <a:pt x="286" y="461"/>
                    </a:lnTo>
                    <a:lnTo>
                      <a:pt x="281" y="460"/>
                    </a:lnTo>
                    <a:lnTo>
                      <a:pt x="274" y="451"/>
                    </a:lnTo>
                    <a:lnTo>
                      <a:pt x="264" y="450"/>
                    </a:lnTo>
                    <a:lnTo>
                      <a:pt x="253" y="452"/>
                    </a:lnTo>
                    <a:lnTo>
                      <a:pt x="245" y="451"/>
                    </a:lnTo>
                    <a:lnTo>
                      <a:pt x="245" y="463"/>
                    </a:lnTo>
                    <a:lnTo>
                      <a:pt x="238" y="459"/>
                    </a:lnTo>
                    <a:lnTo>
                      <a:pt x="235" y="456"/>
                    </a:lnTo>
                    <a:lnTo>
                      <a:pt x="230" y="455"/>
                    </a:lnTo>
                    <a:lnTo>
                      <a:pt x="226" y="460"/>
                    </a:lnTo>
                    <a:lnTo>
                      <a:pt x="213" y="460"/>
                    </a:lnTo>
                    <a:lnTo>
                      <a:pt x="204" y="463"/>
                    </a:lnTo>
                    <a:lnTo>
                      <a:pt x="198" y="464"/>
                    </a:lnTo>
                    <a:lnTo>
                      <a:pt x="198" y="460"/>
                    </a:lnTo>
                    <a:lnTo>
                      <a:pt x="192" y="451"/>
                    </a:lnTo>
                    <a:lnTo>
                      <a:pt x="191" y="446"/>
                    </a:lnTo>
                    <a:lnTo>
                      <a:pt x="191" y="436"/>
                    </a:lnTo>
                    <a:lnTo>
                      <a:pt x="193" y="433"/>
                    </a:lnTo>
                    <a:lnTo>
                      <a:pt x="196" y="430"/>
                    </a:lnTo>
                    <a:lnTo>
                      <a:pt x="194" y="426"/>
                    </a:lnTo>
                    <a:lnTo>
                      <a:pt x="191" y="425"/>
                    </a:lnTo>
                    <a:lnTo>
                      <a:pt x="187" y="429"/>
                    </a:lnTo>
                    <a:lnTo>
                      <a:pt x="181" y="430"/>
                    </a:lnTo>
                    <a:lnTo>
                      <a:pt x="176" y="429"/>
                    </a:lnTo>
                    <a:lnTo>
                      <a:pt x="166" y="423"/>
                    </a:lnTo>
                    <a:lnTo>
                      <a:pt x="157" y="431"/>
                    </a:lnTo>
                    <a:lnTo>
                      <a:pt x="154" y="426"/>
                    </a:lnTo>
                    <a:lnTo>
                      <a:pt x="150" y="429"/>
                    </a:lnTo>
                    <a:lnTo>
                      <a:pt x="145" y="423"/>
                    </a:lnTo>
                    <a:lnTo>
                      <a:pt x="136" y="423"/>
                    </a:lnTo>
                    <a:lnTo>
                      <a:pt x="126" y="435"/>
                    </a:lnTo>
                    <a:lnTo>
                      <a:pt x="124" y="436"/>
                    </a:lnTo>
                    <a:lnTo>
                      <a:pt x="123" y="444"/>
                    </a:lnTo>
                    <a:lnTo>
                      <a:pt x="119" y="452"/>
                    </a:lnTo>
                    <a:lnTo>
                      <a:pt x="115" y="450"/>
                    </a:lnTo>
                    <a:lnTo>
                      <a:pt x="112" y="443"/>
                    </a:lnTo>
                    <a:lnTo>
                      <a:pt x="106" y="431"/>
                    </a:lnTo>
                    <a:lnTo>
                      <a:pt x="99" y="423"/>
                    </a:lnTo>
                    <a:lnTo>
                      <a:pt x="95" y="418"/>
                    </a:lnTo>
                    <a:lnTo>
                      <a:pt x="94" y="412"/>
                    </a:lnTo>
                    <a:lnTo>
                      <a:pt x="86" y="409"/>
                    </a:lnTo>
                    <a:lnTo>
                      <a:pt x="95" y="404"/>
                    </a:lnTo>
                    <a:lnTo>
                      <a:pt x="95" y="401"/>
                    </a:lnTo>
                    <a:lnTo>
                      <a:pt x="89" y="395"/>
                    </a:lnTo>
                    <a:lnTo>
                      <a:pt x="96" y="391"/>
                    </a:lnTo>
                    <a:lnTo>
                      <a:pt x="103" y="380"/>
                    </a:lnTo>
                    <a:lnTo>
                      <a:pt x="103" y="367"/>
                    </a:lnTo>
                    <a:lnTo>
                      <a:pt x="106" y="362"/>
                    </a:lnTo>
                    <a:lnTo>
                      <a:pt x="106" y="358"/>
                    </a:lnTo>
                    <a:lnTo>
                      <a:pt x="111" y="353"/>
                    </a:lnTo>
                    <a:lnTo>
                      <a:pt x="111" y="350"/>
                    </a:lnTo>
                    <a:lnTo>
                      <a:pt x="121" y="346"/>
                    </a:lnTo>
                    <a:lnTo>
                      <a:pt x="126" y="342"/>
                    </a:lnTo>
                    <a:lnTo>
                      <a:pt x="129" y="340"/>
                    </a:lnTo>
                    <a:lnTo>
                      <a:pt x="126" y="333"/>
                    </a:lnTo>
                    <a:lnTo>
                      <a:pt x="132" y="330"/>
                    </a:lnTo>
                    <a:lnTo>
                      <a:pt x="130" y="325"/>
                    </a:lnTo>
                    <a:lnTo>
                      <a:pt x="132" y="321"/>
                    </a:lnTo>
                    <a:lnTo>
                      <a:pt x="132" y="320"/>
                    </a:lnTo>
                    <a:lnTo>
                      <a:pt x="125" y="316"/>
                    </a:lnTo>
                    <a:lnTo>
                      <a:pt x="121" y="315"/>
                    </a:lnTo>
                    <a:lnTo>
                      <a:pt x="112" y="309"/>
                    </a:lnTo>
                    <a:lnTo>
                      <a:pt x="109" y="307"/>
                    </a:lnTo>
                    <a:lnTo>
                      <a:pt x="109" y="304"/>
                    </a:lnTo>
                    <a:lnTo>
                      <a:pt x="107" y="304"/>
                    </a:lnTo>
                    <a:lnTo>
                      <a:pt x="107" y="302"/>
                    </a:lnTo>
                    <a:lnTo>
                      <a:pt x="103" y="298"/>
                    </a:lnTo>
                    <a:lnTo>
                      <a:pt x="104" y="286"/>
                    </a:lnTo>
                    <a:lnTo>
                      <a:pt x="95" y="277"/>
                    </a:lnTo>
                    <a:lnTo>
                      <a:pt x="91" y="278"/>
                    </a:lnTo>
                    <a:lnTo>
                      <a:pt x="89" y="270"/>
                    </a:lnTo>
                    <a:lnTo>
                      <a:pt x="70" y="258"/>
                    </a:lnTo>
                    <a:lnTo>
                      <a:pt x="69" y="249"/>
                    </a:lnTo>
                    <a:lnTo>
                      <a:pt x="57" y="243"/>
                    </a:lnTo>
                    <a:lnTo>
                      <a:pt x="57" y="239"/>
                    </a:lnTo>
                    <a:lnTo>
                      <a:pt x="60" y="235"/>
                    </a:lnTo>
                    <a:lnTo>
                      <a:pt x="57" y="230"/>
                    </a:lnTo>
                    <a:lnTo>
                      <a:pt x="59" y="226"/>
                    </a:lnTo>
                    <a:lnTo>
                      <a:pt x="55" y="215"/>
                    </a:lnTo>
                    <a:lnTo>
                      <a:pt x="57" y="213"/>
                    </a:lnTo>
                    <a:lnTo>
                      <a:pt x="55" y="211"/>
                    </a:lnTo>
                    <a:lnTo>
                      <a:pt x="53" y="213"/>
                    </a:lnTo>
                    <a:lnTo>
                      <a:pt x="51" y="209"/>
                    </a:lnTo>
                    <a:lnTo>
                      <a:pt x="40" y="203"/>
                    </a:lnTo>
                    <a:lnTo>
                      <a:pt x="32" y="197"/>
                    </a:lnTo>
                    <a:lnTo>
                      <a:pt x="35" y="189"/>
                    </a:lnTo>
                    <a:lnTo>
                      <a:pt x="38" y="188"/>
                    </a:lnTo>
                    <a:lnTo>
                      <a:pt x="40" y="185"/>
                    </a:lnTo>
                    <a:lnTo>
                      <a:pt x="48" y="178"/>
                    </a:lnTo>
                    <a:lnTo>
                      <a:pt x="44" y="176"/>
                    </a:lnTo>
                    <a:lnTo>
                      <a:pt x="43" y="173"/>
                    </a:lnTo>
                    <a:lnTo>
                      <a:pt x="34" y="172"/>
                    </a:lnTo>
                    <a:lnTo>
                      <a:pt x="30" y="167"/>
                    </a:lnTo>
                    <a:lnTo>
                      <a:pt x="22" y="160"/>
                    </a:lnTo>
                    <a:lnTo>
                      <a:pt x="14" y="155"/>
                    </a:lnTo>
                    <a:lnTo>
                      <a:pt x="13" y="150"/>
                    </a:lnTo>
                    <a:lnTo>
                      <a:pt x="14" y="139"/>
                    </a:lnTo>
                    <a:lnTo>
                      <a:pt x="17" y="139"/>
                    </a:lnTo>
                    <a:lnTo>
                      <a:pt x="14" y="137"/>
                    </a:lnTo>
                    <a:lnTo>
                      <a:pt x="14" y="127"/>
                    </a:lnTo>
                    <a:lnTo>
                      <a:pt x="9" y="126"/>
                    </a:lnTo>
                    <a:lnTo>
                      <a:pt x="11" y="122"/>
                    </a:lnTo>
                    <a:lnTo>
                      <a:pt x="8" y="121"/>
                    </a:lnTo>
                    <a:lnTo>
                      <a:pt x="6" y="117"/>
                    </a:lnTo>
                    <a:lnTo>
                      <a:pt x="0" y="113"/>
                    </a:lnTo>
                    <a:lnTo>
                      <a:pt x="10" y="113"/>
                    </a:lnTo>
                    <a:lnTo>
                      <a:pt x="11" y="103"/>
                    </a:lnTo>
                    <a:lnTo>
                      <a:pt x="8" y="100"/>
                    </a:lnTo>
                    <a:lnTo>
                      <a:pt x="8" y="95"/>
                    </a:lnTo>
                    <a:lnTo>
                      <a:pt x="19" y="99"/>
                    </a:lnTo>
                    <a:lnTo>
                      <a:pt x="19" y="96"/>
                    </a:lnTo>
                    <a:lnTo>
                      <a:pt x="31" y="99"/>
                    </a:lnTo>
                    <a:lnTo>
                      <a:pt x="35" y="101"/>
                    </a:lnTo>
                    <a:lnTo>
                      <a:pt x="39" y="100"/>
                    </a:lnTo>
                    <a:lnTo>
                      <a:pt x="39" y="92"/>
                    </a:lnTo>
                    <a:lnTo>
                      <a:pt x="44" y="89"/>
                    </a:lnTo>
                    <a:lnTo>
                      <a:pt x="53" y="84"/>
                    </a:lnTo>
                    <a:lnTo>
                      <a:pt x="57" y="82"/>
                    </a:lnTo>
                    <a:lnTo>
                      <a:pt x="57" y="78"/>
                    </a:lnTo>
                    <a:lnTo>
                      <a:pt x="64" y="65"/>
                    </a:lnTo>
                    <a:lnTo>
                      <a:pt x="64" y="63"/>
                    </a:lnTo>
                    <a:lnTo>
                      <a:pt x="68" y="54"/>
                    </a:lnTo>
                    <a:lnTo>
                      <a:pt x="62" y="42"/>
                    </a:lnTo>
                    <a:lnTo>
                      <a:pt x="60" y="32"/>
                    </a:lnTo>
                    <a:lnTo>
                      <a:pt x="59" y="30"/>
                    </a:lnTo>
                    <a:lnTo>
                      <a:pt x="59" y="24"/>
                    </a:lnTo>
                    <a:lnTo>
                      <a:pt x="68" y="17"/>
                    </a:lnTo>
                    <a:lnTo>
                      <a:pt x="83" y="16"/>
                    </a:lnTo>
                    <a:lnTo>
                      <a:pt x="90" y="19"/>
                    </a:lnTo>
                    <a:lnTo>
                      <a:pt x="93" y="19"/>
                    </a:lnTo>
                    <a:lnTo>
                      <a:pt x="96" y="20"/>
                    </a:lnTo>
                    <a:lnTo>
                      <a:pt x="111" y="19"/>
                    </a:lnTo>
                    <a:lnTo>
                      <a:pt x="112" y="16"/>
                    </a:lnTo>
                    <a:lnTo>
                      <a:pt x="116" y="17"/>
                    </a:lnTo>
                    <a:lnTo>
                      <a:pt x="121" y="20"/>
                    </a:lnTo>
                    <a:lnTo>
                      <a:pt x="130" y="17"/>
                    </a:lnTo>
                    <a:lnTo>
                      <a:pt x="132" y="11"/>
                    </a:lnTo>
                    <a:lnTo>
                      <a:pt x="132" y="10"/>
                    </a:lnTo>
                    <a:lnTo>
                      <a:pt x="137" y="8"/>
                    </a:lnTo>
                    <a:lnTo>
                      <a:pt x="140" y="3"/>
                    </a:lnTo>
                    <a:lnTo>
                      <a:pt x="143" y="6"/>
                    </a:lnTo>
                    <a:lnTo>
                      <a:pt x="145" y="2"/>
                    </a:lnTo>
                    <a:lnTo>
                      <a:pt x="147" y="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7339287" y="1965593"/>
                <a:ext cx="1284388" cy="1028280"/>
              </a:xfrm>
              <a:custGeom>
                <a:avLst/>
                <a:gdLst/>
                <a:ahLst/>
                <a:cxnLst>
                  <a:cxn ang="0">
                    <a:pos x="348" y="22"/>
                  </a:cxn>
                  <a:cxn ang="0">
                    <a:pos x="352" y="60"/>
                  </a:cxn>
                  <a:cxn ang="0">
                    <a:pos x="322" y="87"/>
                  </a:cxn>
                  <a:cxn ang="0">
                    <a:pos x="273" y="157"/>
                  </a:cxn>
                  <a:cxn ang="0">
                    <a:pos x="373" y="231"/>
                  </a:cxn>
                  <a:cxn ang="0">
                    <a:pos x="450" y="267"/>
                  </a:cxn>
                  <a:cxn ang="0">
                    <a:pos x="521" y="297"/>
                  </a:cxn>
                  <a:cxn ang="0">
                    <a:pos x="566" y="317"/>
                  </a:cxn>
                  <a:cxn ang="0">
                    <a:pos x="649" y="359"/>
                  </a:cxn>
                  <a:cxn ang="0">
                    <a:pos x="709" y="413"/>
                  </a:cxn>
                  <a:cxn ang="0">
                    <a:pos x="819" y="469"/>
                  </a:cxn>
                  <a:cxn ang="0">
                    <a:pos x="839" y="487"/>
                  </a:cxn>
                  <a:cxn ang="0">
                    <a:pos x="860" y="486"/>
                  </a:cxn>
                  <a:cxn ang="0">
                    <a:pos x="879" y="524"/>
                  </a:cxn>
                  <a:cxn ang="0">
                    <a:pos x="944" y="583"/>
                  </a:cxn>
                  <a:cxn ang="0">
                    <a:pos x="987" y="643"/>
                  </a:cxn>
                  <a:cxn ang="0">
                    <a:pos x="992" y="696"/>
                  </a:cxn>
                  <a:cxn ang="0">
                    <a:pos x="969" y="740"/>
                  </a:cxn>
                  <a:cxn ang="0">
                    <a:pos x="962" y="802"/>
                  </a:cxn>
                  <a:cxn ang="0">
                    <a:pos x="931" y="786"/>
                  </a:cxn>
                  <a:cxn ang="0">
                    <a:pos x="863" y="737"/>
                  </a:cxn>
                  <a:cxn ang="0">
                    <a:pos x="850" y="705"/>
                  </a:cxn>
                  <a:cxn ang="0">
                    <a:pos x="849" y="671"/>
                  </a:cxn>
                  <a:cxn ang="0">
                    <a:pos x="829" y="629"/>
                  </a:cxn>
                  <a:cxn ang="0">
                    <a:pos x="749" y="613"/>
                  </a:cxn>
                  <a:cxn ang="0">
                    <a:pos x="694" y="601"/>
                  </a:cxn>
                  <a:cxn ang="0">
                    <a:pos x="658" y="583"/>
                  </a:cxn>
                  <a:cxn ang="0">
                    <a:pos x="649" y="558"/>
                  </a:cxn>
                  <a:cxn ang="0">
                    <a:pos x="575" y="541"/>
                  </a:cxn>
                  <a:cxn ang="0">
                    <a:pos x="527" y="566"/>
                  </a:cxn>
                  <a:cxn ang="0">
                    <a:pos x="501" y="548"/>
                  </a:cxn>
                  <a:cxn ang="0">
                    <a:pos x="498" y="504"/>
                  </a:cxn>
                  <a:cxn ang="0">
                    <a:pos x="496" y="462"/>
                  </a:cxn>
                  <a:cxn ang="0">
                    <a:pos x="476" y="448"/>
                  </a:cxn>
                  <a:cxn ang="0">
                    <a:pos x="459" y="448"/>
                  </a:cxn>
                  <a:cxn ang="0">
                    <a:pos x="450" y="452"/>
                  </a:cxn>
                  <a:cxn ang="0">
                    <a:pos x="419" y="464"/>
                  </a:cxn>
                  <a:cxn ang="0">
                    <a:pos x="377" y="427"/>
                  </a:cxn>
                  <a:cxn ang="0">
                    <a:pos x="340" y="381"/>
                  </a:cxn>
                  <a:cxn ang="0">
                    <a:pos x="301" y="363"/>
                  </a:cxn>
                  <a:cxn ang="0">
                    <a:pos x="298" y="333"/>
                  </a:cxn>
                  <a:cxn ang="0">
                    <a:pos x="279" y="312"/>
                  </a:cxn>
                  <a:cxn ang="0">
                    <a:pos x="258" y="303"/>
                  </a:cxn>
                  <a:cxn ang="0">
                    <a:pos x="243" y="318"/>
                  </a:cxn>
                  <a:cxn ang="0">
                    <a:pos x="206" y="320"/>
                  </a:cxn>
                  <a:cxn ang="0">
                    <a:pos x="170" y="331"/>
                  </a:cxn>
                  <a:cxn ang="0">
                    <a:pos x="119" y="320"/>
                  </a:cxn>
                  <a:cxn ang="0">
                    <a:pos x="85" y="300"/>
                  </a:cxn>
                  <a:cxn ang="0">
                    <a:pos x="89" y="269"/>
                  </a:cxn>
                  <a:cxn ang="0">
                    <a:pos x="76" y="249"/>
                  </a:cxn>
                  <a:cxn ang="0">
                    <a:pos x="55" y="235"/>
                  </a:cxn>
                  <a:cxn ang="0">
                    <a:pos x="43" y="199"/>
                  </a:cxn>
                  <a:cxn ang="0">
                    <a:pos x="29" y="180"/>
                  </a:cxn>
                  <a:cxn ang="0">
                    <a:pos x="4" y="142"/>
                  </a:cxn>
                  <a:cxn ang="0">
                    <a:pos x="22" y="122"/>
                  </a:cxn>
                  <a:cxn ang="0">
                    <a:pos x="45" y="101"/>
                  </a:cxn>
                  <a:cxn ang="0">
                    <a:pos x="54" y="84"/>
                  </a:cxn>
                  <a:cxn ang="0">
                    <a:pos x="51" y="51"/>
                  </a:cxn>
                  <a:cxn ang="0">
                    <a:pos x="59" y="8"/>
                  </a:cxn>
                  <a:cxn ang="0">
                    <a:pos x="191" y="8"/>
                  </a:cxn>
                  <a:cxn ang="0">
                    <a:pos x="296" y="0"/>
                  </a:cxn>
                </a:cxnLst>
                <a:rect l="0" t="0" r="r" b="b"/>
                <a:pathLst>
                  <a:path w="1003" h="803">
                    <a:moveTo>
                      <a:pt x="296" y="0"/>
                    </a:moveTo>
                    <a:lnTo>
                      <a:pt x="310" y="0"/>
                    </a:lnTo>
                    <a:lnTo>
                      <a:pt x="322" y="3"/>
                    </a:lnTo>
                    <a:lnTo>
                      <a:pt x="330" y="8"/>
                    </a:lnTo>
                    <a:lnTo>
                      <a:pt x="338" y="1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51" y="24"/>
                    </a:lnTo>
                    <a:lnTo>
                      <a:pt x="348" y="34"/>
                    </a:lnTo>
                    <a:lnTo>
                      <a:pt x="353" y="45"/>
                    </a:lnTo>
                    <a:lnTo>
                      <a:pt x="353" y="51"/>
                    </a:lnTo>
                    <a:lnTo>
                      <a:pt x="352" y="60"/>
                    </a:lnTo>
                    <a:lnTo>
                      <a:pt x="348" y="67"/>
                    </a:lnTo>
                    <a:lnTo>
                      <a:pt x="347" y="67"/>
                    </a:lnTo>
                    <a:lnTo>
                      <a:pt x="345" y="70"/>
                    </a:lnTo>
                    <a:lnTo>
                      <a:pt x="345" y="71"/>
                    </a:lnTo>
                    <a:lnTo>
                      <a:pt x="335" y="77"/>
                    </a:lnTo>
                    <a:lnTo>
                      <a:pt x="322" y="87"/>
                    </a:lnTo>
                    <a:lnTo>
                      <a:pt x="318" y="94"/>
                    </a:lnTo>
                    <a:lnTo>
                      <a:pt x="310" y="98"/>
                    </a:lnTo>
                    <a:lnTo>
                      <a:pt x="281" y="115"/>
                    </a:lnTo>
                    <a:lnTo>
                      <a:pt x="270" y="126"/>
                    </a:lnTo>
                    <a:lnTo>
                      <a:pt x="268" y="135"/>
                    </a:lnTo>
                    <a:lnTo>
                      <a:pt x="273" y="157"/>
                    </a:lnTo>
                    <a:lnTo>
                      <a:pt x="277" y="169"/>
                    </a:lnTo>
                    <a:lnTo>
                      <a:pt x="293" y="186"/>
                    </a:lnTo>
                    <a:lnTo>
                      <a:pt x="306" y="194"/>
                    </a:lnTo>
                    <a:lnTo>
                      <a:pt x="353" y="218"/>
                    </a:lnTo>
                    <a:lnTo>
                      <a:pt x="357" y="219"/>
                    </a:lnTo>
                    <a:lnTo>
                      <a:pt x="373" y="231"/>
                    </a:lnTo>
                    <a:lnTo>
                      <a:pt x="399" y="239"/>
                    </a:lnTo>
                    <a:lnTo>
                      <a:pt x="419" y="250"/>
                    </a:lnTo>
                    <a:lnTo>
                      <a:pt x="424" y="256"/>
                    </a:lnTo>
                    <a:lnTo>
                      <a:pt x="429" y="258"/>
                    </a:lnTo>
                    <a:lnTo>
                      <a:pt x="441" y="261"/>
                    </a:lnTo>
                    <a:lnTo>
                      <a:pt x="450" y="267"/>
                    </a:lnTo>
                    <a:lnTo>
                      <a:pt x="451" y="267"/>
                    </a:lnTo>
                    <a:lnTo>
                      <a:pt x="466" y="276"/>
                    </a:lnTo>
                    <a:lnTo>
                      <a:pt x="479" y="280"/>
                    </a:lnTo>
                    <a:lnTo>
                      <a:pt x="489" y="283"/>
                    </a:lnTo>
                    <a:lnTo>
                      <a:pt x="504" y="290"/>
                    </a:lnTo>
                    <a:lnTo>
                      <a:pt x="521" y="297"/>
                    </a:lnTo>
                    <a:lnTo>
                      <a:pt x="532" y="303"/>
                    </a:lnTo>
                    <a:lnTo>
                      <a:pt x="535" y="301"/>
                    </a:lnTo>
                    <a:lnTo>
                      <a:pt x="540" y="304"/>
                    </a:lnTo>
                    <a:lnTo>
                      <a:pt x="543" y="301"/>
                    </a:lnTo>
                    <a:lnTo>
                      <a:pt x="544" y="308"/>
                    </a:lnTo>
                    <a:lnTo>
                      <a:pt x="566" y="317"/>
                    </a:lnTo>
                    <a:lnTo>
                      <a:pt x="587" y="322"/>
                    </a:lnTo>
                    <a:lnTo>
                      <a:pt x="609" y="333"/>
                    </a:lnTo>
                    <a:lnTo>
                      <a:pt x="619" y="339"/>
                    </a:lnTo>
                    <a:lnTo>
                      <a:pt x="629" y="345"/>
                    </a:lnTo>
                    <a:lnTo>
                      <a:pt x="634" y="351"/>
                    </a:lnTo>
                    <a:lnTo>
                      <a:pt x="649" y="359"/>
                    </a:lnTo>
                    <a:lnTo>
                      <a:pt x="650" y="360"/>
                    </a:lnTo>
                    <a:lnTo>
                      <a:pt x="664" y="372"/>
                    </a:lnTo>
                    <a:lnTo>
                      <a:pt x="675" y="385"/>
                    </a:lnTo>
                    <a:lnTo>
                      <a:pt x="687" y="393"/>
                    </a:lnTo>
                    <a:lnTo>
                      <a:pt x="704" y="406"/>
                    </a:lnTo>
                    <a:lnTo>
                      <a:pt x="709" y="413"/>
                    </a:lnTo>
                    <a:lnTo>
                      <a:pt x="722" y="422"/>
                    </a:lnTo>
                    <a:lnTo>
                      <a:pt x="768" y="440"/>
                    </a:lnTo>
                    <a:lnTo>
                      <a:pt x="786" y="451"/>
                    </a:lnTo>
                    <a:lnTo>
                      <a:pt x="802" y="459"/>
                    </a:lnTo>
                    <a:lnTo>
                      <a:pt x="802" y="462"/>
                    </a:lnTo>
                    <a:lnTo>
                      <a:pt x="819" y="469"/>
                    </a:lnTo>
                    <a:lnTo>
                      <a:pt x="839" y="472"/>
                    </a:lnTo>
                    <a:lnTo>
                      <a:pt x="847" y="478"/>
                    </a:lnTo>
                    <a:lnTo>
                      <a:pt x="850" y="478"/>
                    </a:lnTo>
                    <a:lnTo>
                      <a:pt x="849" y="479"/>
                    </a:lnTo>
                    <a:lnTo>
                      <a:pt x="847" y="479"/>
                    </a:lnTo>
                    <a:lnTo>
                      <a:pt x="839" y="487"/>
                    </a:lnTo>
                    <a:lnTo>
                      <a:pt x="843" y="486"/>
                    </a:lnTo>
                    <a:lnTo>
                      <a:pt x="843" y="487"/>
                    </a:lnTo>
                    <a:lnTo>
                      <a:pt x="847" y="485"/>
                    </a:lnTo>
                    <a:lnTo>
                      <a:pt x="858" y="483"/>
                    </a:lnTo>
                    <a:lnTo>
                      <a:pt x="859" y="482"/>
                    </a:lnTo>
                    <a:lnTo>
                      <a:pt x="860" y="486"/>
                    </a:lnTo>
                    <a:lnTo>
                      <a:pt x="863" y="486"/>
                    </a:lnTo>
                    <a:lnTo>
                      <a:pt x="863" y="494"/>
                    </a:lnTo>
                    <a:lnTo>
                      <a:pt x="870" y="504"/>
                    </a:lnTo>
                    <a:lnTo>
                      <a:pt x="868" y="515"/>
                    </a:lnTo>
                    <a:lnTo>
                      <a:pt x="871" y="517"/>
                    </a:lnTo>
                    <a:lnTo>
                      <a:pt x="879" y="524"/>
                    </a:lnTo>
                    <a:lnTo>
                      <a:pt x="885" y="533"/>
                    </a:lnTo>
                    <a:lnTo>
                      <a:pt x="897" y="545"/>
                    </a:lnTo>
                    <a:lnTo>
                      <a:pt x="919" y="555"/>
                    </a:lnTo>
                    <a:lnTo>
                      <a:pt x="934" y="571"/>
                    </a:lnTo>
                    <a:lnTo>
                      <a:pt x="943" y="580"/>
                    </a:lnTo>
                    <a:lnTo>
                      <a:pt x="944" y="583"/>
                    </a:lnTo>
                    <a:lnTo>
                      <a:pt x="962" y="603"/>
                    </a:lnTo>
                    <a:lnTo>
                      <a:pt x="974" y="616"/>
                    </a:lnTo>
                    <a:lnTo>
                      <a:pt x="978" y="621"/>
                    </a:lnTo>
                    <a:lnTo>
                      <a:pt x="981" y="624"/>
                    </a:lnTo>
                    <a:lnTo>
                      <a:pt x="982" y="630"/>
                    </a:lnTo>
                    <a:lnTo>
                      <a:pt x="987" y="643"/>
                    </a:lnTo>
                    <a:lnTo>
                      <a:pt x="986" y="652"/>
                    </a:lnTo>
                    <a:lnTo>
                      <a:pt x="994" y="669"/>
                    </a:lnTo>
                    <a:lnTo>
                      <a:pt x="1003" y="675"/>
                    </a:lnTo>
                    <a:lnTo>
                      <a:pt x="999" y="680"/>
                    </a:lnTo>
                    <a:lnTo>
                      <a:pt x="1003" y="688"/>
                    </a:lnTo>
                    <a:lnTo>
                      <a:pt x="992" y="696"/>
                    </a:lnTo>
                    <a:lnTo>
                      <a:pt x="991" y="710"/>
                    </a:lnTo>
                    <a:lnTo>
                      <a:pt x="981" y="715"/>
                    </a:lnTo>
                    <a:lnTo>
                      <a:pt x="978" y="724"/>
                    </a:lnTo>
                    <a:lnTo>
                      <a:pt x="975" y="724"/>
                    </a:lnTo>
                    <a:lnTo>
                      <a:pt x="972" y="735"/>
                    </a:lnTo>
                    <a:lnTo>
                      <a:pt x="969" y="740"/>
                    </a:lnTo>
                    <a:lnTo>
                      <a:pt x="966" y="761"/>
                    </a:lnTo>
                    <a:lnTo>
                      <a:pt x="968" y="764"/>
                    </a:lnTo>
                    <a:lnTo>
                      <a:pt x="968" y="775"/>
                    </a:lnTo>
                    <a:lnTo>
                      <a:pt x="966" y="777"/>
                    </a:lnTo>
                    <a:lnTo>
                      <a:pt x="966" y="791"/>
                    </a:lnTo>
                    <a:lnTo>
                      <a:pt x="962" y="802"/>
                    </a:lnTo>
                    <a:lnTo>
                      <a:pt x="961" y="803"/>
                    </a:lnTo>
                    <a:lnTo>
                      <a:pt x="958" y="802"/>
                    </a:lnTo>
                    <a:lnTo>
                      <a:pt x="955" y="803"/>
                    </a:lnTo>
                    <a:lnTo>
                      <a:pt x="947" y="796"/>
                    </a:lnTo>
                    <a:lnTo>
                      <a:pt x="938" y="791"/>
                    </a:lnTo>
                    <a:lnTo>
                      <a:pt x="931" y="786"/>
                    </a:lnTo>
                    <a:lnTo>
                      <a:pt x="922" y="786"/>
                    </a:lnTo>
                    <a:lnTo>
                      <a:pt x="911" y="782"/>
                    </a:lnTo>
                    <a:lnTo>
                      <a:pt x="897" y="775"/>
                    </a:lnTo>
                    <a:lnTo>
                      <a:pt x="881" y="762"/>
                    </a:lnTo>
                    <a:lnTo>
                      <a:pt x="871" y="748"/>
                    </a:lnTo>
                    <a:lnTo>
                      <a:pt x="863" y="737"/>
                    </a:lnTo>
                    <a:lnTo>
                      <a:pt x="862" y="736"/>
                    </a:lnTo>
                    <a:lnTo>
                      <a:pt x="855" y="726"/>
                    </a:lnTo>
                    <a:lnTo>
                      <a:pt x="859" y="726"/>
                    </a:lnTo>
                    <a:lnTo>
                      <a:pt x="863" y="716"/>
                    </a:lnTo>
                    <a:lnTo>
                      <a:pt x="858" y="706"/>
                    </a:lnTo>
                    <a:lnTo>
                      <a:pt x="850" y="705"/>
                    </a:lnTo>
                    <a:lnTo>
                      <a:pt x="853" y="702"/>
                    </a:lnTo>
                    <a:lnTo>
                      <a:pt x="860" y="692"/>
                    </a:lnTo>
                    <a:lnTo>
                      <a:pt x="859" y="682"/>
                    </a:lnTo>
                    <a:lnTo>
                      <a:pt x="858" y="681"/>
                    </a:lnTo>
                    <a:lnTo>
                      <a:pt x="854" y="675"/>
                    </a:lnTo>
                    <a:lnTo>
                      <a:pt x="849" y="671"/>
                    </a:lnTo>
                    <a:lnTo>
                      <a:pt x="842" y="661"/>
                    </a:lnTo>
                    <a:lnTo>
                      <a:pt x="834" y="651"/>
                    </a:lnTo>
                    <a:lnTo>
                      <a:pt x="836" y="641"/>
                    </a:lnTo>
                    <a:lnTo>
                      <a:pt x="830" y="633"/>
                    </a:lnTo>
                    <a:lnTo>
                      <a:pt x="833" y="634"/>
                    </a:lnTo>
                    <a:lnTo>
                      <a:pt x="829" y="629"/>
                    </a:lnTo>
                    <a:lnTo>
                      <a:pt x="822" y="624"/>
                    </a:lnTo>
                    <a:lnTo>
                      <a:pt x="820" y="621"/>
                    </a:lnTo>
                    <a:lnTo>
                      <a:pt x="812" y="620"/>
                    </a:lnTo>
                    <a:lnTo>
                      <a:pt x="791" y="616"/>
                    </a:lnTo>
                    <a:lnTo>
                      <a:pt x="781" y="613"/>
                    </a:lnTo>
                    <a:lnTo>
                      <a:pt x="749" y="613"/>
                    </a:lnTo>
                    <a:lnTo>
                      <a:pt x="719" y="616"/>
                    </a:lnTo>
                    <a:lnTo>
                      <a:pt x="719" y="612"/>
                    </a:lnTo>
                    <a:lnTo>
                      <a:pt x="709" y="608"/>
                    </a:lnTo>
                    <a:lnTo>
                      <a:pt x="706" y="606"/>
                    </a:lnTo>
                    <a:lnTo>
                      <a:pt x="698" y="601"/>
                    </a:lnTo>
                    <a:lnTo>
                      <a:pt x="694" y="601"/>
                    </a:lnTo>
                    <a:lnTo>
                      <a:pt x="687" y="600"/>
                    </a:lnTo>
                    <a:lnTo>
                      <a:pt x="685" y="597"/>
                    </a:lnTo>
                    <a:lnTo>
                      <a:pt x="673" y="591"/>
                    </a:lnTo>
                    <a:lnTo>
                      <a:pt x="670" y="591"/>
                    </a:lnTo>
                    <a:lnTo>
                      <a:pt x="664" y="587"/>
                    </a:lnTo>
                    <a:lnTo>
                      <a:pt x="658" y="583"/>
                    </a:lnTo>
                    <a:lnTo>
                      <a:pt x="656" y="583"/>
                    </a:lnTo>
                    <a:lnTo>
                      <a:pt x="643" y="575"/>
                    </a:lnTo>
                    <a:lnTo>
                      <a:pt x="637" y="572"/>
                    </a:lnTo>
                    <a:lnTo>
                      <a:pt x="636" y="570"/>
                    </a:lnTo>
                    <a:lnTo>
                      <a:pt x="645" y="567"/>
                    </a:lnTo>
                    <a:lnTo>
                      <a:pt x="649" y="558"/>
                    </a:lnTo>
                    <a:lnTo>
                      <a:pt x="642" y="548"/>
                    </a:lnTo>
                    <a:lnTo>
                      <a:pt x="629" y="548"/>
                    </a:lnTo>
                    <a:lnTo>
                      <a:pt x="628" y="540"/>
                    </a:lnTo>
                    <a:lnTo>
                      <a:pt x="615" y="533"/>
                    </a:lnTo>
                    <a:lnTo>
                      <a:pt x="595" y="533"/>
                    </a:lnTo>
                    <a:lnTo>
                      <a:pt x="575" y="541"/>
                    </a:lnTo>
                    <a:lnTo>
                      <a:pt x="553" y="561"/>
                    </a:lnTo>
                    <a:lnTo>
                      <a:pt x="541" y="576"/>
                    </a:lnTo>
                    <a:lnTo>
                      <a:pt x="538" y="575"/>
                    </a:lnTo>
                    <a:lnTo>
                      <a:pt x="535" y="572"/>
                    </a:lnTo>
                    <a:lnTo>
                      <a:pt x="532" y="571"/>
                    </a:lnTo>
                    <a:lnTo>
                      <a:pt x="527" y="566"/>
                    </a:lnTo>
                    <a:lnTo>
                      <a:pt x="524" y="561"/>
                    </a:lnTo>
                    <a:lnTo>
                      <a:pt x="521" y="551"/>
                    </a:lnTo>
                    <a:lnTo>
                      <a:pt x="514" y="549"/>
                    </a:lnTo>
                    <a:lnTo>
                      <a:pt x="513" y="549"/>
                    </a:lnTo>
                    <a:lnTo>
                      <a:pt x="506" y="551"/>
                    </a:lnTo>
                    <a:lnTo>
                      <a:pt x="501" y="548"/>
                    </a:lnTo>
                    <a:lnTo>
                      <a:pt x="505" y="537"/>
                    </a:lnTo>
                    <a:lnTo>
                      <a:pt x="501" y="531"/>
                    </a:lnTo>
                    <a:lnTo>
                      <a:pt x="501" y="527"/>
                    </a:lnTo>
                    <a:lnTo>
                      <a:pt x="496" y="520"/>
                    </a:lnTo>
                    <a:lnTo>
                      <a:pt x="500" y="508"/>
                    </a:lnTo>
                    <a:lnTo>
                      <a:pt x="498" y="504"/>
                    </a:lnTo>
                    <a:lnTo>
                      <a:pt x="502" y="500"/>
                    </a:lnTo>
                    <a:lnTo>
                      <a:pt x="498" y="490"/>
                    </a:lnTo>
                    <a:lnTo>
                      <a:pt x="502" y="468"/>
                    </a:lnTo>
                    <a:lnTo>
                      <a:pt x="498" y="466"/>
                    </a:lnTo>
                    <a:lnTo>
                      <a:pt x="493" y="464"/>
                    </a:lnTo>
                    <a:lnTo>
                      <a:pt x="496" y="462"/>
                    </a:lnTo>
                    <a:lnTo>
                      <a:pt x="501" y="459"/>
                    </a:lnTo>
                    <a:lnTo>
                      <a:pt x="484" y="445"/>
                    </a:lnTo>
                    <a:lnTo>
                      <a:pt x="484" y="451"/>
                    </a:lnTo>
                    <a:lnTo>
                      <a:pt x="481" y="452"/>
                    </a:lnTo>
                    <a:lnTo>
                      <a:pt x="481" y="448"/>
                    </a:lnTo>
                    <a:lnTo>
                      <a:pt x="476" y="448"/>
                    </a:lnTo>
                    <a:lnTo>
                      <a:pt x="476" y="447"/>
                    </a:lnTo>
                    <a:lnTo>
                      <a:pt x="473" y="445"/>
                    </a:lnTo>
                    <a:lnTo>
                      <a:pt x="464" y="445"/>
                    </a:lnTo>
                    <a:lnTo>
                      <a:pt x="463" y="441"/>
                    </a:lnTo>
                    <a:lnTo>
                      <a:pt x="459" y="443"/>
                    </a:lnTo>
                    <a:lnTo>
                      <a:pt x="459" y="448"/>
                    </a:lnTo>
                    <a:lnTo>
                      <a:pt x="458" y="452"/>
                    </a:lnTo>
                    <a:lnTo>
                      <a:pt x="454" y="444"/>
                    </a:lnTo>
                    <a:lnTo>
                      <a:pt x="451" y="444"/>
                    </a:lnTo>
                    <a:lnTo>
                      <a:pt x="450" y="445"/>
                    </a:lnTo>
                    <a:lnTo>
                      <a:pt x="449" y="448"/>
                    </a:lnTo>
                    <a:lnTo>
                      <a:pt x="450" y="452"/>
                    </a:lnTo>
                    <a:lnTo>
                      <a:pt x="450" y="455"/>
                    </a:lnTo>
                    <a:lnTo>
                      <a:pt x="443" y="452"/>
                    </a:lnTo>
                    <a:lnTo>
                      <a:pt x="443" y="447"/>
                    </a:lnTo>
                    <a:lnTo>
                      <a:pt x="439" y="441"/>
                    </a:lnTo>
                    <a:lnTo>
                      <a:pt x="437" y="447"/>
                    </a:lnTo>
                    <a:lnTo>
                      <a:pt x="419" y="464"/>
                    </a:lnTo>
                    <a:lnTo>
                      <a:pt x="413" y="464"/>
                    </a:lnTo>
                    <a:lnTo>
                      <a:pt x="411" y="462"/>
                    </a:lnTo>
                    <a:lnTo>
                      <a:pt x="408" y="455"/>
                    </a:lnTo>
                    <a:lnTo>
                      <a:pt x="398" y="445"/>
                    </a:lnTo>
                    <a:lnTo>
                      <a:pt x="390" y="436"/>
                    </a:lnTo>
                    <a:lnTo>
                      <a:pt x="377" y="427"/>
                    </a:lnTo>
                    <a:lnTo>
                      <a:pt x="370" y="415"/>
                    </a:lnTo>
                    <a:lnTo>
                      <a:pt x="366" y="414"/>
                    </a:lnTo>
                    <a:lnTo>
                      <a:pt x="361" y="397"/>
                    </a:lnTo>
                    <a:lnTo>
                      <a:pt x="356" y="384"/>
                    </a:lnTo>
                    <a:lnTo>
                      <a:pt x="348" y="380"/>
                    </a:lnTo>
                    <a:lnTo>
                      <a:pt x="340" y="381"/>
                    </a:lnTo>
                    <a:lnTo>
                      <a:pt x="332" y="392"/>
                    </a:lnTo>
                    <a:lnTo>
                      <a:pt x="328" y="385"/>
                    </a:lnTo>
                    <a:lnTo>
                      <a:pt x="305" y="373"/>
                    </a:lnTo>
                    <a:lnTo>
                      <a:pt x="293" y="368"/>
                    </a:lnTo>
                    <a:lnTo>
                      <a:pt x="290" y="363"/>
                    </a:lnTo>
                    <a:lnTo>
                      <a:pt x="301" y="363"/>
                    </a:lnTo>
                    <a:lnTo>
                      <a:pt x="307" y="351"/>
                    </a:lnTo>
                    <a:lnTo>
                      <a:pt x="307" y="343"/>
                    </a:lnTo>
                    <a:lnTo>
                      <a:pt x="310" y="342"/>
                    </a:lnTo>
                    <a:lnTo>
                      <a:pt x="309" y="338"/>
                    </a:lnTo>
                    <a:lnTo>
                      <a:pt x="301" y="330"/>
                    </a:lnTo>
                    <a:lnTo>
                      <a:pt x="298" y="333"/>
                    </a:lnTo>
                    <a:lnTo>
                      <a:pt x="294" y="325"/>
                    </a:lnTo>
                    <a:lnTo>
                      <a:pt x="294" y="320"/>
                    </a:lnTo>
                    <a:lnTo>
                      <a:pt x="287" y="318"/>
                    </a:lnTo>
                    <a:lnTo>
                      <a:pt x="287" y="313"/>
                    </a:lnTo>
                    <a:lnTo>
                      <a:pt x="281" y="311"/>
                    </a:lnTo>
                    <a:lnTo>
                      <a:pt x="279" y="312"/>
                    </a:lnTo>
                    <a:lnTo>
                      <a:pt x="271" y="307"/>
                    </a:lnTo>
                    <a:lnTo>
                      <a:pt x="268" y="308"/>
                    </a:lnTo>
                    <a:lnTo>
                      <a:pt x="266" y="301"/>
                    </a:lnTo>
                    <a:lnTo>
                      <a:pt x="263" y="301"/>
                    </a:lnTo>
                    <a:lnTo>
                      <a:pt x="260" y="303"/>
                    </a:lnTo>
                    <a:lnTo>
                      <a:pt x="258" y="303"/>
                    </a:lnTo>
                    <a:lnTo>
                      <a:pt x="256" y="307"/>
                    </a:lnTo>
                    <a:lnTo>
                      <a:pt x="253" y="304"/>
                    </a:lnTo>
                    <a:lnTo>
                      <a:pt x="250" y="309"/>
                    </a:lnTo>
                    <a:lnTo>
                      <a:pt x="245" y="311"/>
                    </a:lnTo>
                    <a:lnTo>
                      <a:pt x="245" y="312"/>
                    </a:lnTo>
                    <a:lnTo>
                      <a:pt x="243" y="318"/>
                    </a:lnTo>
                    <a:lnTo>
                      <a:pt x="234" y="321"/>
                    </a:lnTo>
                    <a:lnTo>
                      <a:pt x="229" y="318"/>
                    </a:lnTo>
                    <a:lnTo>
                      <a:pt x="225" y="317"/>
                    </a:lnTo>
                    <a:lnTo>
                      <a:pt x="224" y="320"/>
                    </a:lnTo>
                    <a:lnTo>
                      <a:pt x="209" y="321"/>
                    </a:lnTo>
                    <a:lnTo>
                      <a:pt x="206" y="320"/>
                    </a:lnTo>
                    <a:lnTo>
                      <a:pt x="203" y="320"/>
                    </a:lnTo>
                    <a:lnTo>
                      <a:pt x="196" y="317"/>
                    </a:lnTo>
                    <a:lnTo>
                      <a:pt x="181" y="318"/>
                    </a:lnTo>
                    <a:lnTo>
                      <a:pt x="172" y="325"/>
                    </a:lnTo>
                    <a:lnTo>
                      <a:pt x="172" y="331"/>
                    </a:lnTo>
                    <a:lnTo>
                      <a:pt x="170" y="331"/>
                    </a:lnTo>
                    <a:lnTo>
                      <a:pt x="153" y="324"/>
                    </a:lnTo>
                    <a:lnTo>
                      <a:pt x="147" y="324"/>
                    </a:lnTo>
                    <a:lnTo>
                      <a:pt x="136" y="317"/>
                    </a:lnTo>
                    <a:lnTo>
                      <a:pt x="131" y="313"/>
                    </a:lnTo>
                    <a:lnTo>
                      <a:pt x="123" y="321"/>
                    </a:lnTo>
                    <a:lnTo>
                      <a:pt x="119" y="320"/>
                    </a:lnTo>
                    <a:lnTo>
                      <a:pt x="106" y="313"/>
                    </a:lnTo>
                    <a:lnTo>
                      <a:pt x="102" y="318"/>
                    </a:lnTo>
                    <a:lnTo>
                      <a:pt x="100" y="317"/>
                    </a:lnTo>
                    <a:lnTo>
                      <a:pt x="93" y="313"/>
                    </a:lnTo>
                    <a:lnTo>
                      <a:pt x="93" y="311"/>
                    </a:lnTo>
                    <a:lnTo>
                      <a:pt x="85" y="300"/>
                    </a:lnTo>
                    <a:lnTo>
                      <a:pt x="85" y="301"/>
                    </a:lnTo>
                    <a:lnTo>
                      <a:pt x="81" y="300"/>
                    </a:lnTo>
                    <a:lnTo>
                      <a:pt x="79" y="294"/>
                    </a:lnTo>
                    <a:lnTo>
                      <a:pt x="83" y="286"/>
                    </a:lnTo>
                    <a:lnTo>
                      <a:pt x="93" y="279"/>
                    </a:lnTo>
                    <a:lnTo>
                      <a:pt x="89" y="269"/>
                    </a:lnTo>
                    <a:lnTo>
                      <a:pt x="89" y="266"/>
                    </a:lnTo>
                    <a:lnTo>
                      <a:pt x="98" y="262"/>
                    </a:lnTo>
                    <a:lnTo>
                      <a:pt x="89" y="252"/>
                    </a:lnTo>
                    <a:lnTo>
                      <a:pt x="81" y="253"/>
                    </a:lnTo>
                    <a:lnTo>
                      <a:pt x="80" y="250"/>
                    </a:lnTo>
                    <a:lnTo>
                      <a:pt x="76" y="249"/>
                    </a:lnTo>
                    <a:lnTo>
                      <a:pt x="76" y="246"/>
                    </a:lnTo>
                    <a:lnTo>
                      <a:pt x="62" y="249"/>
                    </a:lnTo>
                    <a:lnTo>
                      <a:pt x="58" y="246"/>
                    </a:lnTo>
                    <a:lnTo>
                      <a:pt x="59" y="245"/>
                    </a:lnTo>
                    <a:lnTo>
                      <a:pt x="54" y="239"/>
                    </a:lnTo>
                    <a:lnTo>
                      <a:pt x="55" y="235"/>
                    </a:lnTo>
                    <a:lnTo>
                      <a:pt x="39" y="229"/>
                    </a:lnTo>
                    <a:lnTo>
                      <a:pt x="38" y="221"/>
                    </a:lnTo>
                    <a:lnTo>
                      <a:pt x="37" y="215"/>
                    </a:lnTo>
                    <a:lnTo>
                      <a:pt x="41" y="208"/>
                    </a:lnTo>
                    <a:lnTo>
                      <a:pt x="47" y="207"/>
                    </a:lnTo>
                    <a:lnTo>
                      <a:pt x="43" y="199"/>
                    </a:lnTo>
                    <a:lnTo>
                      <a:pt x="47" y="197"/>
                    </a:lnTo>
                    <a:lnTo>
                      <a:pt x="47" y="193"/>
                    </a:lnTo>
                    <a:lnTo>
                      <a:pt x="33" y="187"/>
                    </a:lnTo>
                    <a:lnTo>
                      <a:pt x="32" y="184"/>
                    </a:lnTo>
                    <a:lnTo>
                      <a:pt x="29" y="185"/>
                    </a:lnTo>
                    <a:lnTo>
                      <a:pt x="29" y="180"/>
                    </a:lnTo>
                    <a:lnTo>
                      <a:pt x="24" y="174"/>
                    </a:lnTo>
                    <a:lnTo>
                      <a:pt x="21" y="170"/>
                    </a:lnTo>
                    <a:lnTo>
                      <a:pt x="9" y="159"/>
                    </a:lnTo>
                    <a:lnTo>
                      <a:pt x="4" y="157"/>
                    </a:lnTo>
                    <a:lnTo>
                      <a:pt x="2" y="149"/>
                    </a:lnTo>
                    <a:lnTo>
                      <a:pt x="4" y="142"/>
                    </a:lnTo>
                    <a:lnTo>
                      <a:pt x="4" y="126"/>
                    </a:lnTo>
                    <a:lnTo>
                      <a:pt x="0" y="122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7" y="117"/>
                    </a:lnTo>
                    <a:lnTo>
                      <a:pt x="22" y="122"/>
                    </a:lnTo>
                    <a:lnTo>
                      <a:pt x="28" y="122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3" y="109"/>
                    </a:lnTo>
                    <a:lnTo>
                      <a:pt x="45" y="104"/>
                    </a:lnTo>
                    <a:lnTo>
                      <a:pt x="45" y="101"/>
                    </a:lnTo>
                    <a:lnTo>
                      <a:pt x="49" y="102"/>
                    </a:lnTo>
                    <a:lnTo>
                      <a:pt x="50" y="97"/>
                    </a:lnTo>
                    <a:lnTo>
                      <a:pt x="54" y="94"/>
                    </a:lnTo>
                    <a:lnTo>
                      <a:pt x="64" y="91"/>
                    </a:lnTo>
                    <a:lnTo>
                      <a:pt x="63" y="88"/>
                    </a:lnTo>
                    <a:lnTo>
                      <a:pt x="54" y="84"/>
                    </a:lnTo>
                    <a:lnTo>
                      <a:pt x="49" y="74"/>
                    </a:lnTo>
                    <a:lnTo>
                      <a:pt x="53" y="74"/>
                    </a:lnTo>
                    <a:lnTo>
                      <a:pt x="49" y="67"/>
                    </a:lnTo>
                    <a:lnTo>
                      <a:pt x="49" y="64"/>
                    </a:lnTo>
                    <a:lnTo>
                      <a:pt x="50" y="60"/>
                    </a:lnTo>
                    <a:lnTo>
                      <a:pt x="51" y="51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58" y="11"/>
                    </a:lnTo>
                    <a:lnTo>
                      <a:pt x="59" y="8"/>
                    </a:lnTo>
                    <a:lnTo>
                      <a:pt x="84" y="11"/>
                    </a:lnTo>
                    <a:lnTo>
                      <a:pt x="110" y="11"/>
                    </a:lnTo>
                    <a:lnTo>
                      <a:pt x="115" y="12"/>
                    </a:lnTo>
                    <a:lnTo>
                      <a:pt x="122" y="16"/>
                    </a:lnTo>
                    <a:lnTo>
                      <a:pt x="152" y="16"/>
                    </a:lnTo>
                    <a:lnTo>
                      <a:pt x="191" y="8"/>
                    </a:lnTo>
                    <a:lnTo>
                      <a:pt x="204" y="11"/>
                    </a:lnTo>
                    <a:lnTo>
                      <a:pt x="216" y="12"/>
                    </a:lnTo>
                    <a:lnTo>
                      <a:pt x="225" y="12"/>
                    </a:lnTo>
                    <a:lnTo>
                      <a:pt x="249" y="9"/>
                    </a:lnTo>
                    <a:lnTo>
                      <a:pt x="279" y="4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6920550" y="2175603"/>
                <a:ext cx="732472" cy="720948"/>
              </a:xfrm>
              <a:custGeom>
                <a:avLst/>
                <a:gdLst/>
                <a:ahLst/>
                <a:cxnLst>
                  <a:cxn ang="0">
                    <a:pos x="134" y="5"/>
                  </a:cxn>
                  <a:cxn ang="0">
                    <a:pos x="165" y="22"/>
                  </a:cxn>
                  <a:cxn ang="0">
                    <a:pos x="200" y="33"/>
                  </a:cxn>
                  <a:cxn ang="0">
                    <a:pos x="225" y="43"/>
                  </a:cxn>
                  <a:cxn ang="0">
                    <a:pos x="253" y="43"/>
                  </a:cxn>
                  <a:cxn ang="0">
                    <a:pos x="284" y="23"/>
                  </a:cxn>
                  <a:cxn ang="0">
                    <a:pos x="334" y="17"/>
                  </a:cxn>
                  <a:cxn ang="0">
                    <a:pos x="356" y="21"/>
                  </a:cxn>
                  <a:cxn ang="0">
                    <a:pos x="374" y="43"/>
                  </a:cxn>
                  <a:cxn ang="0">
                    <a:pos x="381" y="75"/>
                  </a:cxn>
                  <a:cxn ang="0">
                    <a:pos x="407" y="86"/>
                  </a:cxn>
                  <a:cxn ang="0">
                    <a:pos x="420" y="115"/>
                  </a:cxn>
                  <a:cxn ang="0">
                    <a:pos x="420" y="147"/>
                  </a:cxn>
                  <a:cxn ang="0">
                    <a:pos x="450" y="157"/>
                  </a:cxn>
                  <a:cxn ang="0">
                    <a:pos x="499" y="167"/>
                  </a:cxn>
                  <a:cxn ang="0">
                    <a:pos x="497" y="215"/>
                  </a:cxn>
                  <a:cxn ang="0">
                    <a:pos x="475" y="238"/>
                  </a:cxn>
                  <a:cxn ang="0">
                    <a:pos x="451" y="240"/>
                  </a:cxn>
                  <a:cxn ang="0">
                    <a:pos x="449" y="263"/>
                  </a:cxn>
                  <a:cxn ang="0">
                    <a:pos x="454" y="292"/>
                  </a:cxn>
                  <a:cxn ang="0">
                    <a:pos x="488" y="315"/>
                  </a:cxn>
                  <a:cxn ang="0">
                    <a:pos x="491" y="346"/>
                  </a:cxn>
                  <a:cxn ang="0">
                    <a:pos x="497" y="367"/>
                  </a:cxn>
                  <a:cxn ang="0">
                    <a:pos x="529" y="407"/>
                  </a:cxn>
                  <a:cxn ang="0">
                    <a:pos x="547" y="441"/>
                  </a:cxn>
                  <a:cxn ang="0">
                    <a:pos x="572" y="457"/>
                  </a:cxn>
                  <a:cxn ang="0">
                    <a:pos x="566" y="479"/>
                  </a:cxn>
                  <a:cxn ang="0">
                    <a:pos x="543" y="504"/>
                  </a:cxn>
                  <a:cxn ang="0">
                    <a:pos x="526" y="546"/>
                  </a:cxn>
                  <a:cxn ang="0">
                    <a:pos x="487" y="539"/>
                  </a:cxn>
                  <a:cxn ang="0">
                    <a:pos x="454" y="562"/>
                  </a:cxn>
                  <a:cxn ang="0">
                    <a:pos x="423" y="537"/>
                  </a:cxn>
                  <a:cxn ang="0">
                    <a:pos x="382" y="496"/>
                  </a:cxn>
                  <a:cxn ang="0">
                    <a:pos x="343" y="479"/>
                  </a:cxn>
                  <a:cxn ang="0">
                    <a:pos x="334" y="435"/>
                  </a:cxn>
                  <a:cxn ang="0">
                    <a:pos x="314" y="346"/>
                  </a:cxn>
                  <a:cxn ang="0">
                    <a:pos x="263" y="321"/>
                  </a:cxn>
                  <a:cxn ang="0">
                    <a:pos x="223" y="332"/>
                  </a:cxn>
                  <a:cxn ang="0">
                    <a:pos x="185" y="334"/>
                  </a:cxn>
                  <a:cxn ang="0">
                    <a:pos x="163" y="330"/>
                  </a:cxn>
                  <a:cxn ang="0">
                    <a:pos x="181" y="322"/>
                  </a:cxn>
                  <a:cxn ang="0">
                    <a:pos x="193" y="281"/>
                  </a:cxn>
                  <a:cxn ang="0">
                    <a:pos x="156" y="257"/>
                  </a:cxn>
                  <a:cxn ang="0">
                    <a:pos x="143" y="249"/>
                  </a:cxn>
                  <a:cxn ang="0">
                    <a:pos x="125" y="262"/>
                  </a:cxn>
                  <a:cxn ang="0">
                    <a:pos x="112" y="257"/>
                  </a:cxn>
                  <a:cxn ang="0">
                    <a:pos x="89" y="268"/>
                  </a:cxn>
                  <a:cxn ang="0">
                    <a:pos x="80" y="247"/>
                  </a:cxn>
                  <a:cxn ang="0">
                    <a:pos x="27" y="137"/>
                  </a:cxn>
                  <a:cxn ang="0">
                    <a:pos x="17" y="97"/>
                  </a:cxn>
                  <a:cxn ang="0">
                    <a:pos x="27" y="81"/>
                  </a:cxn>
                  <a:cxn ang="0">
                    <a:pos x="36" y="44"/>
                  </a:cxn>
                  <a:cxn ang="0">
                    <a:pos x="41" y="30"/>
                  </a:cxn>
                  <a:cxn ang="0">
                    <a:pos x="67" y="29"/>
                  </a:cxn>
                  <a:cxn ang="0">
                    <a:pos x="99" y="42"/>
                  </a:cxn>
                  <a:cxn ang="0">
                    <a:pos x="100" y="2"/>
                  </a:cxn>
                </a:cxnLst>
                <a:rect l="0" t="0" r="r" b="b"/>
                <a:pathLst>
                  <a:path w="572" h="563">
                    <a:moveTo>
                      <a:pt x="102" y="0"/>
                    </a:moveTo>
                    <a:lnTo>
                      <a:pt x="113" y="10"/>
                    </a:lnTo>
                    <a:lnTo>
                      <a:pt x="116" y="2"/>
                    </a:lnTo>
                    <a:lnTo>
                      <a:pt x="122" y="2"/>
                    </a:lnTo>
                    <a:lnTo>
                      <a:pt x="129" y="4"/>
                    </a:lnTo>
                    <a:lnTo>
                      <a:pt x="134" y="5"/>
                    </a:lnTo>
                    <a:lnTo>
                      <a:pt x="139" y="9"/>
                    </a:lnTo>
                    <a:lnTo>
                      <a:pt x="144" y="9"/>
                    </a:lnTo>
                    <a:lnTo>
                      <a:pt x="148" y="10"/>
                    </a:lnTo>
                    <a:lnTo>
                      <a:pt x="146" y="13"/>
                    </a:lnTo>
                    <a:lnTo>
                      <a:pt x="161" y="21"/>
                    </a:lnTo>
                    <a:lnTo>
                      <a:pt x="165" y="22"/>
                    </a:lnTo>
                    <a:lnTo>
                      <a:pt x="173" y="23"/>
                    </a:lnTo>
                    <a:lnTo>
                      <a:pt x="180" y="26"/>
                    </a:lnTo>
                    <a:lnTo>
                      <a:pt x="182" y="25"/>
                    </a:lnTo>
                    <a:lnTo>
                      <a:pt x="186" y="29"/>
                    </a:lnTo>
                    <a:lnTo>
                      <a:pt x="194" y="30"/>
                    </a:lnTo>
                    <a:lnTo>
                      <a:pt x="200" y="33"/>
                    </a:lnTo>
                    <a:lnTo>
                      <a:pt x="200" y="37"/>
                    </a:lnTo>
                    <a:lnTo>
                      <a:pt x="202" y="39"/>
                    </a:lnTo>
                    <a:lnTo>
                      <a:pt x="207" y="46"/>
                    </a:lnTo>
                    <a:lnTo>
                      <a:pt x="215" y="46"/>
                    </a:lnTo>
                    <a:lnTo>
                      <a:pt x="221" y="47"/>
                    </a:lnTo>
                    <a:lnTo>
                      <a:pt x="225" y="43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6" y="54"/>
                    </a:lnTo>
                    <a:lnTo>
                      <a:pt x="238" y="52"/>
                    </a:lnTo>
                    <a:lnTo>
                      <a:pt x="251" y="42"/>
                    </a:lnTo>
                    <a:lnTo>
                      <a:pt x="253" y="43"/>
                    </a:lnTo>
                    <a:lnTo>
                      <a:pt x="254" y="37"/>
                    </a:lnTo>
                    <a:lnTo>
                      <a:pt x="263" y="35"/>
                    </a:lnTo>
                    <a:lnTo>
                      <a:pt x="266" y="40"/>
                    </a:lnTo>
                    <a:lnTo>
                      <a:pt x="279" y="34"/>
                    </a:lnTo>
                    <a:lnTo>
                      <a:pt x="282" y="34"/>
                    </a:lnTo>
                    <a:lnTo>
                      <a:pt x="284" y="23"/>
                    </a:lnTo>
                    <a:lnTo>
                      <a:pt x="288" y="21"/>
                    </a:lnTo>
                    <a:lnTo>
                      <a:pt x="306" y="31"/>
                    </a:lnTo>
                    <a:lnTo>
                      <a:pt x="308" y="30"/>
                    </a:lnTo>
                    <a:lnTo>
                      <a:pt x="310" y="29"/>
                    </a:lnTo>
                    <a:lnTo>
                      <a:pt x="317" y="22"/>
                    </a:lnTo>
                    <a:lnTo>
                      <a:pt x="334" y="17"/>
                    </a:lnTo>
                    <a:lnTo>
                      <a:pt x="340" y="14"/>
                    </a:lnTo>
                    <a:lnTo>
                      <a:pt x="343" y="10"/>
                    </a:lnTo>
                    <a:lnTo>
                      <a:pt x="348" y="6"/>
                    </a:lnTo>
                    <a:lnTo>
                      <a:pt x="351" y="10"/>
                    </a:lnTo>
                    <a:lnTo>
                      <a:pt x="356" y="16"/>
                    </a:lnTo>
                    <a:lnTo>
                      <a:pt x="356" y="21"/>
                    </a:lnTo>
                    <a:lnTo>
                      <a:pt x="359" y="20"/>
                    </a:lnTo>
                    <a:lnTo>
                      <a:pt x="360" y="23"/>
                    </a:lnTo>
                    <a:lnTo>
                      <a:pt x="374" y="29"/>
                    </a:lnTo>
                    <a:lnTo>
                      <a:pt x="374" y="33"/>
                    </a:lnTo>
                    <a:lnTo>
                      <a:pt x="370" y="35"/>
                    </a:lnTo>
                    <a:lnTo>
                      <a:pt x="374" y="43"/>
                    </a:lnTo>
                    <a:lnTo>
                      <a:pt x="368" y="44"/>
                    </a:lnTo>
                    <a:lnTo>
                      <a:pt x="364" y="51"/>
                    </a:lnTo>
                    <a:lnTo>
                      <a:pt x="365" y="57"/>
                    </a:lnTo>
                    <a:lnTo>
                      <a:pt x="366" y="65"/>
                    </a:lnTo>
                    <a:lnTo>
                      <a:pt x="382" y="71"/>
                    </a:lnTo>
                    <a:lnTo>
                      <a:pt x="381" y="75"/>
                    </a:lnTo>
                    <a:lnTo>
                      <a:pt x="386" y="81"/>
                    </a:lnTo>
                    <a:lnTo>
                      <a:pt x="385" y="82"/>
                    </a:lnTo>
                    <a:lnTo>
                      <a:pt x="389" y="85"/>
                    </a:lnTo>
                    <a:lnTo>
                      <a:pt x="403" y="82"/>
                    </a:lnTo>
                    <a:lnTo>
                      <a:pt x="403" y="85"/>
                    </a:lnTo>
                    <a:lnTo>
                      <a:pt x="407" y="86"/>
                    </a:lnTo>
                    <a:lnTo>
                      <a:pt x="408" y="89"/>
                    </a:lnTo>
                    <a:lnTo>
                      <a:pt x="416" y="88"/>
                    </a:lnTo>
                    <a:lnTo>
                      <a:pt x="425" y="98"/>
                    </a:lnTo>
                    <a:lnTo>
                      <a:pt x="416" y="102"/>
                    </a:lnTo>
                    <a:lnTo>
                      <a:pt x="416" y="105"/>
                    </a:lnTo>
                    <a:lnTo>
                      <a:pt x="420" y="115"/>
                    </a:lnTo>
                    <a:lnTo>
                      <a:pt x="410" y="122"/>
                    </a:lnTo>
                    <a:lnTo>
                      <a:pt x="406" y="130"/>
                    </a:lnTo>
                    <a:lnTo>
                      <a:pt x="408" y="136"/>
                    </a:lnTo>
                    <a:lnTo>
                      <a:pt x="412" y="137"/>
                    </a:lnTo>
                    <a:lnTo>
                      <a:pt x="412" y="136"/>
                    </a:lnTo>
                    <a:lnTo>
                      <a:pt x="420" y="147"/>
                    </a:lnTo>
                    <a:lnTo>
                      <a:pt x="420" y="149"/>
                    </a:lnTo>
                    <a:lnTo>
                      <a:pt x="427" y="153"/>
                    </a:lnTo>
                    <a:lnTo>
                      <a:pt x="429" y="154"/>
                    </a:lnTo>
                    <a:lnTo>
                      <a:pt x="433" y="149"/>
                    </a:lnTo>
                    <a:lnTo>
                      <a:pt x="446" y="156"/>
                    </a:lnTo>
                    <a:lnTo>
                      <a:pt x="450" y="157"/>
                    </a:lnTo>
                    <a:lnTo>
                      <a:pt x="458" y="149"/>
                    </a:lnTo>
                    <a:lnTo>
                      <a:pt x="463" y="153"/>
                    </a:lnTo>
                    <a:lnTo>
                      <a:pt x="474" y="160"/>
                    </a:lnTo>
                    <a:lnTo>
                      <a:pt x="480" y="160"/>
                    </a:lnTo>
                    <a:lnTo>
                      <a:pt x="497" y="167"/>
                    </a:lnTo>
                    <a:lnTo>
                      <a:pt x="499" y="167"/>
                    </a:lnTo>
                    <a:lnTo>
                      <a:pt x="500" y="169"/>
                    </a:lnTo>
                    <a:lnTo>
                      <a:pt x="502" y="179"/>
                    </a:lnTo>
                    <a:lnTo>
                      <a:pt x="508" y="191"/>
                    </a:lnTo>
                    <a:lnTo>
                      <a:pt x="504" y="200"/>
                    </a:lnTo>
                    <a:lnTo>
                      <a:pt x="504" y="202"/>
                    </a:lnTo>
                    <a:lnTo>
                      <a:pt x="497" y="215"/>
                    </a:lnTo>
                    <a:lnTo>
                      <a:pt x="497" y="219"/>
                    </a:lnTo>
                    <a:lnTo>
                      <a:pt x="493" y="221"/>
                    </a:lnTo>
                    <a:lnTo>
                      <a:pt x="484" y="226"/>
                    </a:lnTo>
                    <a:lnTo>
                      <a:pt x="479" y="229"/>
                    </a:lnTo>
                    <a:lnTo>
                      <a:pt x="479" y="237"/>
                    </a:lnTo>
                    <a:lnTo>
                      <a:pt x="475" y="238"/>
                    </a:lnTo>
                    <a:lnTo>
                      <a:pt x="471" y="236"/>
                    </a:lnTo>
                    <a:lnTo>
                      <a:pt x="459" y="233"/>
                    </a:lnTo>
                    <a:lnTo>
                      <a:pt x="459" y="236"/>
                    </a:lnTo>
                    <a:lnTo>
                      <a:pt x="448" y="232"/>
                    </a:lnTo>
                    <a:lnTo>
                      <a:pt x="448" y="237"/>
                    </a:lnTo>
                    <a:lnTo>
                      <a:pt x="451" y="240"/>
                    </a:lnTo>
                    <a:lnTo>
                      <a:pt x="450" y="250"/>
                    </a:lnTo>
                    <a:lnTo>
                      <a:pt x="440" y="250"/>
                    </a:lnTo>
                    <a:lnTo>
                      <a:pt x="446" y="254"/>
                    </a:lnTo>
                    <a:lnTo>
                      <a:pt x="448" y="258"/>
                    </a:lnTo>
                    <a:lnTo>
                      <a:pt x="451" y="259"/>
                    </a:lnTo>
                    <a:lnTo>
                      <a:pt x="449" y="263"/>
                    </a:lnTo>
                    <a:lnTo>
                      <a:pt x="454" y="264"/>
                    </a:lnTo>
                    <a:lnTo>
                      <a:pt x="454" y="274"/>
                    </a:lnTo>
                    <a:lnTo>
                      <a:pt x="457" y="276"/>
                    </a:lnTo>
                    <a:lnTo>
                      <a:pt x="454" y="276"/>
                    </a:lnTo>
                    <a:lnTo>
                      <a:pt x="453" y="287"/>
                    </a:lnTo>
                    <a:lnTo>
                      <a:pt x="454" y="292"/>
                    </a:lnTo>
                    <a:lnTo>
                      <a:pt x="462" y="297"/>
                    </a:lnTo>
                    <a:lnTo>
                      <a:pt x="470" y="304"/>
                    </a:lnTo>
                    <a:lnTo>
                      <a:pt x="474" y="309"/>
                    </a:lnTo>
                    <a:lnTo>
                      <a:pt x="483" y="310"/>
                    </a:lnTo>
                    <a:lnTo>
                      <a:pt x="484" y="313"/>
                    </a:lnTo>
                    <a:lnTo>
                      <a:pt x="488" y="315"/>
                    </a:lnTo>
                    <a:lnTo>
                      <a:pt x="480" y="322"/>
                    </a:lnTo>
                    <a:lnTo>
                      <a:pt x="478" y="325"/>
                    </a:lnTo>
                    <a:lnTo>
                      <a:pt x="475" y="326"/>
                    </a:lnTo>
                    <a:lnTo>
                      <a:pt x="472" y="334"/>
                    </a:lnTo>
                    <a:lnTo>
                      <a:pt x="480" y="340"/>
                    </a:lnTo>
                    <a:lnTo>
                      <a:pt x="491" y="346"/>
                    </a:lnTo>
                    <a:lnTo>
                      <a:pt x="493" y="350"/>
                    </a:lnTo>
                    <a:lnTo>
                      <a:pt x="495" y="348"/>
                    </a:lnTo>
                    <a:lnTo>
                      <a:pt x="497" y="350"/>
                    </a:lnTo>
                    <a:lnTo>
                      <a:pt x="495" y="352"/>
                    </a:lnTo>
                    <a:lnTo>
                      <a:pt x="499" y="363"/>
                    </a:lnTo>
                    <a:lnTo>
                      <a:pt x="497" y="367"/>
                    </a:lnTo>
                    <a:lnTo>
                      <a:pt x="500" y="372"/>
                    </a:lnTo>
                    <a:lnTo>
                      <a:pt x="497" y="376"/>
                    </a:lnTo>
                    <a:lnTo>
                      <a:pt x="497" y="380"/>
                    </a:lnTo>
                    <a:lnTo>
                      <a:pt x="509" y="386"/>
                    </a:lnTo>
                    <a:lnTo>
                      <a:pt x="510" y="395"/>
                    </a:lnTo>
                    <a:lnTo>
                      <a:pt x="529" y="407"/>
                    </a:lnTo>
                    <a:lnTo>
                      <a:pt x="531" y="415"/>
                    </a:lnTo>
                    <a:lnTo>
                      <a:pt x="535" y="414"/>
                    </a:lnTo>
                    <a:lnTo>
                      <a:pt x="544" y="423"/>
                    </a:lnTo>
                    <a:lnTo>
                      <a:pt x="543" y="435"/>
                    </a:lnTo>
                    <a:lnTo>
                      <a:pt x="547" y="439"/>
                    </a:lnTo>
                    <a:lnTo>
                      <a:pt x="547" y="441"/>
                    </a:lnTo>
                    <a:lnTo>
                      <a:pt x="549" y="441"/>
                    </a:lnTo>
                    <a:lnTo>
                      <a:pt x="549" y="444"/>
                    </a:lnTo>
                    <a:lnTo>
                      <a:pt x="552" y="446"/>
                    </a:lnTo>
                    <a:lnTo>
                      <a:pt x="561" y="452"/>
                    </a:lnTo>
                    <a:lnTo>
                      <a:pt x="565" y="453"/>
                    </a:lnTo>
                    <a:lnTo>
                      <a:pt x="572" y="457"/>
                    </a:lnTo>
                    <a:lnTo>
                      <a:pt x="572" y="458"/>
                    </a:lnTo>
                    <a:lnTo>
                      <a:pt x="570" y="462"/>
                    </a:lnTo>
                    <a:lnTo>
                      <a:pt x="572" y="467"/>
                    </a:lnTo>
                    <a:lnTo>
                      <a:pt x="566" y="470"/>
                    </a:lnTo>
                    <a:lnTo>
                      <a:pt x="569" y="477"/>
                    </a:lnTo>
                    <a:lnTo>
                      <a:pt x="566" y="479"/>
                    </a:lnTo>
                    <a:lnTo>
                      <a:pt x="561" y="483"/>
                    </a:lnTo>
                    <a:lnTo>
                      <a:pt x="551" y="487"/>
                    </a:lnTo>
                    <a:lnTo>
                      <a:pt x="551" y="490"/>
                    </a:lnTo>
                    <a:lnTo>
                      <a:pt x="546" y="495"/>
                    </a:lnTo>
                    <a:lnTo>
                      <a:pt x="546" y="499"/>
                    </a:lnTo>
                    <a:lnTo>
                      <a:pt x="543" y="504"/>
                    </a:lnTo>
                    <a:lnTo>
                      <a:pt x="543" y="517"/>
                    </a:lnTo>
                    <a:lnTo>
                      <a:pt x="536" y="528"/>
                    </a:lnTo>
                    <a:lnTo>
                      <a:pt x="529" y="532"/>
                    </a:lnTo>
                    <a:lnTo>
                      <a:pt x="535" y="538"/>
                    </a:lnTo>
                    <a:lnTo>
                      <a:pt x="535" y="541"/>
                    </a:lnTo>
                    <a:lnTo>
                      <a:pt x="526" y="546"/>
                    </a:lnTo>
                    <a:lnTo>
                      <a:pt x="522" y="541"/>
                    </a:lnTo>
                    <a:lnTo>
                      <a:pt x="522" y="535"/>
                    </a:lnTo>
                    <a:lnTo>
                      <a:pt x="519" y="537"/>
                    </a:lnTo>
                    <a:lnTo>
                      <a:pt x="508" y="532"/>
                    </a:lnTo>
                    <a:lnTo>
                      <a:pt x="495" y="534"/>
                    </a:lnTo>
                    <a:lnTo>
                      <a:pt x="487" y="539"/>
                    </a:lnTo>
                    <a:lnTo>
                      <a:pt x="483" y="545"/>
                    </a:lnTo>
                    <a:lnTo>
                      <a:pt x="480" y="547"/>
                    </a:lnTo>
                    <a:lnTo>
                      <a:pt x="471" y="555"/>
                    </a:lnTo>
                    <a:lnTo>
                      <a:pt x="465" y="562"/>
                    </a:lnTo>
                    <a:lnTo>
                      <a:pt x="462" y="563"/>
                    </a:lnTo>
                    <a:lnTo>
                      <a:pt x="454" y="562"/>
                    </a:lnTo>
                    <a:lnTo>
                      <a:pt x="448" y="562"/>
                    </a:lnTo>
                    <a:lnTo>
                      <a:pt x="433" y="550"/>
                    </a:lnTo>
                    <a:lnTo>
                      <a:pt x="421" y="552"/>
                    </a:lnTo>
                    <a:lnTo>
                      <a:pt x="423" y="550"/>
                    </a:lnTo>
                    <a:lnTo>
                      <a:pt x="427" y="549"/>
                    </a:lnTo>
                    <a:lnTo>
                      <a:pt x="423" y="537"/>
                    </a:lnTo>
                    <a:lnTo>
                      <a:pt x="417" y="529"/>
                    </a:lnTo>
                    <a:lnTo>
                      <a:pt x="407" y="518"/>
                    </a:lnTo>
                    <a:lnTo>
                      <a:pt x="400" y="515"/>
                    </a:lnTo>
                    <a:lnTo>
                      <a:pt x="399" y="515"/>
                    </a:lnTo>
                    <a:lnTo>
                      <a:pt x="387" y="501"/>
                    </a:lnTo>
                    <a:lnTo>
                      <a:pt x="382" y="496"/>
                    </a:lnTo>
                    <a:lnTo>
                      <a:pt x="372" y="496"/>
                    </a:lnTo>
                    <a:lnTo>
                      <a:pt x="366" y="499"/>
                    </a:lnTo>
                    <a:lnTo>
                      <a:pt x="356" y="496"/>
                    </a:lnTo>
                    <a:lnTo>
                      <a:pt x="351" y="490"/>
                    </a:lnTo>
                    <a:lnTo>
                      <a:pt x="348" y="484"/>
                    </a:lnTo>
                    <a:lnTo>
                      <a:pt x="343" y="479"/>
                    </a:lnTo>
                    <a:lnTo>
                      <a:pt x="334" y="475"/>
                    </a:lnTo>
                    <a:lnTo>
                      <a:pt x="329" y="475"/>
                    </a:lnTo>
                    <a:lnTo>
                      <a:pt x="319" y="467"/>
                    </a:lnTo>
                    <a:lnTo>
                      <a:pt x="330" y="458"/>
                    </a:lnTo>
                    <a:lnTo>
                      <a:pt x="330" y="444"/>
                    </a:lnTo>
                    <a:lnTo>
                      <a:pt x="334" y="435"/>
                    </a:lnTo>
                    <a:lnTo>
                      <a:pt x="344" y="428"/>
                    </a:lnTo>
                    <a:lnTo>
                      <a:pt x="347" y="419"/>
                    </a:lnTo>
                    <a:lnTo>
                      <a:pt x="346" y="414"/>
                    </a:lnTo>
                    <a:lnTo>
                      <a:pt x="329" y="381"/>
                    </a:lnTo>
                    <a:lnTo>
                      <a:pt x="321" y="359"/>
                    </a:lnTo>
                    <a:lnTo>
                      <a:pt x="314" y="346"/>
                    </a:lnTo>
                    <a:lnTo>
                      <a:pt x="302" y="329"/>
                    </a:lnTo>
                    <a:lnTo>
                      <a:pt x="296" y="322"/>
                    </a:lnTo>
                    <a:lnTo>
                      <a:pt x="279" y="309"/>
                    </a:lnTo>
                    <a:lnTo>
                      <a:pt x="272" y="312"/>
                    </a:lnTo>
                    <a:lnTo>
                      <a:pt x="266" y="315"/>
                    </a:lnTo>
                    <a:lnTo>
                      <a:pt x="263" y="321"/>
                    </a:lnTo>
                    <a:lnTo>
                      <a:pt x="259" y="325"/>
                    </a:lnTo>
                    <a:lnTo>
                      <a:pt x="245" y="319"/>
                    </a:lnTo>
                    <a:lnTo>
                      <a:pt x="242" y="319"/>
                    </a:lnTo>
                    <a:lnTo>
                      <a:pt x="237" y="325"/>
                    </a:lnTo>
                    <a:lnTo>
                      <a:pt x="228" y="331"/>
                    </a:lnTo>
                    <a:lnTo>
                      <a:pt x="223" y="332"/>
                    </a:lnTo>
                    <a:lnTo>
                      <a:pt x="217" y="332"/>
                    </a:lnTo>
                    <a:lnTo>
                      <a:pt x="216" y="334"/>
                    </a:lnTo>
                    <a:lnTo>
                      <a:pt x="206" y="329"/>
                    </a:lnTo>
                    <a:lnTo>
                      <a:pt x="198" y="330"/>
                    </a:lnTo>
                    <a:lnTo>
                      <a:pt x="193" y="331"/>
                    </a:lnTo>
                    <a:lnTo>
                      <a:pt x="185" y="334"/>
                    </a:lnTo>
                    <a:lnTo>
                      <a:pt x="181" y="339"/>
                    </a:lnTo>
                    <a:lnTo>
                      <a:pt x="177" y="340"/>
                    </a:lnTo>
                    <a:lnTo>
                      <a:pt x="164" y="346"/>
                    </a:lnTo>
                    <a:lnTo>
                      <a:pt x="160" y="350"/>
                    </a:lnTo>
                    <a:lnTo>
                      <a:pt x="159" y="343"/>
                    </a:lnTo>
                    <a:lnTo>
                      <a:pt x="163" y="330"/>
                    </a:lnTo>
                    <a:lnTo>
                      <a:pt x="164" y="329"/>
                    </a:lnTo>
                    <a:lnTo>
                      <a:pt x="165" y="325"/>
                    </a:lnTo>
                    <a:lnTo>
                      <a:pt x="173" y="326"/>
                    </a:lnTo>
                    <a:lnTo>
                      <a:pt x="176" y="325"/>
                    </a:lnTo>
                    <a:lnTo>
                      <a:pt x="180" y="323"/>
                    </a:lnTo>
                    <a:lnTo>
                      <a:pt x="181" y="322"/>
                    </a:lnTo>
                    <a:lnTo>
                      <a:pt x="181" y="318"/>
                    </a:lnTo>
                    <a:lnTo>
                      <a:pt x="183" y="314"/>
                    </a:lnTo>
                    <a:lnTo>
                      <a:pt x="191" y="308"/>
                    </a:lnTo>
                    <a:lnTo>
                      <a:pt x="200" y="302"/>
                    </a:lnTo>
                    <a:lnTo>
                      <a:pt x="198" y="289"/>
                    </a:lnTo>
                    <a:lnTo>
                      <a:pt x="193" y="281"/>
                    </a:lnTo>
                    <a:lnTo>
                      <a:pt x="186" y="281"/>
                    </a:lnTo>
                    <a:lnTo>
                      <a:pt x="182" y="280"/>
                    </a:lnTo>
                    <a:lnTo>
                      <a:pt x="166" y="267"/>
                    </a:lnTo>
                    <a:lnTo>
                      <a:pt x="163" y="262"/>
                    </a:lnTo>
                    <a:lnTo>
                      <a:pt x="159" y="254"/>
                    </a:lnTo>
                    <a:lnTo>
                      <a:pt x="156" y="257"/>
                    </a:lnTo>
                    <a:lnTo>
                      <a:pt x="149" y="250"/>
                    </a:lnTo>
                    <a:lnTo>
                      <a:pt x="148" y="250"/>
                    </a:lnTo>
                    <a:lnTo>
                      <a:pt x="148" y="249"/>
                    </a:lnTo>
                    <a:lnTo>
                      <a:pt x="144" y="249"/>
                    </a:lnTo>
                    <a:lnTo>
                      <a:pt x="144" y="247"/>
                    </a:lnTo>
                    <a:lnTo>
                      <a:pt x="143" y="249"/>
                    </a:lnTo>
                    <a:lnTo>
                      <a:pt x="142" y="247"/>
                    </a:lnTo>
                    <a:lnTo>
                      <a:pt x="138" y="251"/>
                    </a:lnTo>
                    <a:lnTo>
                      <a:pt x="133" y="251"/>
                    </a:lnTo>
                    <a:lnTo>
                      <a:pt x="129" y="254"/>
                    </a:lnTo>
                    <a:lnTo>
                      <a:pt x="125" y="258"/>
                    </a:lnTo>
                    <a:lnTo>
                      <a:pt x="125" y="262"/>
                    </a:lnTo>
                    <a:lnTo>
                      <a:pt x="119" y="264"/>
                    </a:lnTo>
                    <a:lnTo>
                      <a:pt x="118" y="263"/>
                    </a:lnTo>
                    <a:lnTo>
                      <a:pt x="113" y="263"/>
                    </a:lnTo>
                    <a:lnTo>
                      <a:pt x="114" y="262"/>
                    </a:lnTo>
                    <a:lnTo>
                      <a:pt x="113" y="258"/>
                    </a:lnTo>
                    <a:lnTo>
                      <a:pt x="112" y="257"/>
                    </a:lnTo>
                    <a:lnTo>
                      <a:pt x="100" y="254"/>
                    </a:lnTo>
                    <a:lnTo>
                      <a:pt x="100" y="253"/>
                    </a:lnTo>
                    <a:lnTo>
                      <a:pt x="89" y="253"/>
                    </a:lnTo>
                    <a:lnTo>
                      <a:pt x="89" y="258"/>
                    </a:lnTo>
                    <a:lnTo>
                      <a:pt x="91" y="267"/>
                    </a:lnTo>
                    <a:lnTo>
                      <a:pt x="89" y="268"/>
                    </a:lnTo>
                    <a:lnTo>
                      <a:pt x="92" y="271"/>
                    </a:lnTo>
                    <a:lnTo>
                      <a:pt x="84" y="267"/>
                    </a:lnTo>
                    <a:lnTo>
                      <a:pt x="83" y="268"/>
                    </a:lnTo>
                    <a:lnTo>
                      <a:pt x="79" y="263"/>
                    </a:lnTo>
                    <a:lnTo>
                      <a:pt x="80" y="259"/>
                    </a:lnTo>
                    <a:lnTo>
                      <a:pt x="80" y="247"/>
                    </a:lnTo>
                    <a:lnTo>
                      <a:pt x="79" y="233"/>
                    </a:lnTo>
                    <a:lnTo>
                      <a:pt x="76" y="226"/>
                    </a:lnTo>
                    <a:lnTo>
                      <a:pt x="63" y="202"/>
                    </a:lnTo>
                    <a:lnTo>
                      <a:pt x="48" y="182"/>
                    </a:lnTo>
                    <a:lnTo>
                      <a:pt x="40" y="161"/>
                    </a:lnTo>
                    <a:lnTo>
                      <a:pt x="27" y="137"/>
                    </a:lnTo>
                    <a:lnTo>
                      <a:pt x="23" y="130"/>
                    </a:lnTo>
                    <a:lnTo>
                      <a:pt x="16" y="122"/>
                    </a:lnTo>
                    <a:lnTo>
                      <a:pt x="0" y="106"/>
                    </a:lnTo>
                    <a:lnTo>
                      <a:pt x="4" y="98"/>
                    </a:lnTo>
                    <a:lnTo>
                      <a:pt x="12" y="97"/>
                    </a:lnTo>
                    <a:lnTo>
                      <a:pt x="17" y="97"/>
                    </a:lnTo>
                    <a:lnTo>
                      <a:pt x="20" y="94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19" y="88"/>
                    </a:lnTo>
                    <a:lnTo>
                      <a:pt x="19" y="84"/>
                    </a:lnTo>
                    <a:lnTo>
                      <a:pt x="27" y="81"/>
                    </a:lnTo>
                    <a:lnTo>
                      <a:pt x="29" y="81"/>
                    </a:lnTo>
                    <a:lnTo>
                      <a:pt x="37" y="77"/>
                    </a:lnTo>
                    <a:lnTo>
                      <a:pt x="37" y="71"/>
                    </a:lnTo>
                    <a:lnTo>
                      <a:pt x="32" y="63"/>
                    </a:lnTo>
                    <a:lnTo>
                      <a:pt x="32" y="50"/>
                    </a:lnTo>
                    <a:lnTo>
                      <a:pt x="36" y="44"/>
                    </a:lnTo>
                    <a:lnTo>
                      <a:pt x="32" y="42"/>
                    </a:lnTo>
                    <a:lnTo>
                      <a:pt x="31" y="39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37" y="30"/>
                    </a:lnTo>
                    <a:lnTo>
                      <a:pt x="41" y="30"/>
                    </a:lnTo>
                    <a:lnTo>
                      <a:pt x="48" y="25"/>
                    </a:lnTo>
                    <a:lnTo>
                      <a:pt x="58" y="16"/>
                    </a:lnTo>
                    <a:lnTo>
                      <a:pt x="61" y="16"/>
                    </a:lnTo>
                    <a:lnTo>
                      <a:pt x="70" y="22"/>
                    </a:lnTo>
                    <a:lnTo>
                      <a:pt x="70" y="25"/>
                    </a:lnTo>
                    <a:lnTo>
                      <a:pt x="67" y="29"/>
                    </a:lnTo>
                    <a:lnTo>
                      <a:pt x="76" y="35"/>
                    </a:lnTo>
                    <a:lnTo>
                      <a:pt x="79" y="43"/>
                    </a:lnTo>
                    <a:lnTo>
                      <a:pt x="92" y="40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2"/>
                    </a:lnTo>
                    <a:lnTo>
                      <a:pt x="97" y="33"/>
                    </a:lnTo>
                    <a:lnTo>
                      <a:pt x="89" y="22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7" y="9"/>
                    </a:lnTo>
                    <a:lnTo>
                      <a:pt x="100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63"/>
              <p:cNvSpPr>
                <a:spLocks/>
              </p:cNvSpPr>
              <p:nvPr/>
            </p:nvSpPr>
            <p:spPr bwMode="auto">
              <a:xfrm>
                <a:off x="6984576" y="1905407"/>
                <a:ext cx="436666" cy="339345"/>
              </a:xfrm>
              <a:custGeom>
                <a:avLst/>
                <a:gdLst/>
                <a:ahLst/>
                <a:cxnLst>
                  <a:cxn ang="0">
                    <a:pos x="297" y="28"/>
                  </a:cxn>
                  <a:cxn ang="0">
                    <a:pos x="336" y="55"/>
                  </a:cxn>
                  <a:cxn ang="0">
                    <a:pos x="326" y="90"/>
                  </a:cxn>
                  <a:cxn ang="0">
                    <a:pos x="326" y="111"/>
                  </a:cxn>
                  <a:cxn ang="0">
                    <a:pos x="331" y="131"/>
                  </a:cxn>
                  <a:cxn ang="0">
                    <a:pos x="327" y="144"/>
                  </a:cxn>
                  <a:cxn ang="0">
                    <a:pos x="310" y="156"/>
                  </a:cxn>
                  <a:cxn ang="0">
                    <a:pos x="299" y="169"/>
                  </a:cxn>
                  <a:cxn ang="0">
                    <a:pos x="277" y="169"/>
                  </a:cxn>
                  <a:cxn ang="0">
                    <a:pos x="281" y="204"/>
                  </a:cxn>
                  <a:cxn ang="0">
                    <a:pos x="290" y="225"/>
                  </a:cxn>
                  <a:cxn ang="0">
                    <a:pos x="258" y="241"/>
                  </a:cxn>
                  <a:cxn ang="0">
                    <a:pos x="232" y="245"/>
                  </a:cxn>
                  <a:cxn ang="0">
                    <a:pos x="204" y="248"/>
                  </a:cxn>
                  <a:cxn ang="0">
                    <a:pos x="186" y="265"/>
                  </a:cxn>
                  <a:cxn ang="0">
                    <a:pos x="171" y="258"/>
                  </a:cxn>
                  <a:cxn ang="0">
                    <a:pos x="150" y="248"/>
                  </a:cxn>
                  <a:cxn ang="0">
                    <a:pos x="132" y="236"/>
                  </a:cxn>
                  <a:cxn ang="0">
                    <a:pos x="111" y="232"/>
                  </a:cxn>
                  <a:cxn ang="0">
                    <a:pos x="89" y="220"/>
                  </a:cxn>
                  <a:cxn ang="0">
                    <a:pos x="66" y="213"/>
                  </a:cxn>
                  <a:cxn ang="0">
                    <a:pos x="47" y="220"/>
                  </a:cxn>
                  <a:cxn ang="0">
                    <a:pos x="47" y="244"/>
                  </a:cxn>
                  <a:cxn ang="0">
                    <a:pos x="42" y="251"/>
                  </a:cxn>
                  <a:cxn ang="0">
                    <a:pos x="20" y="236"/>
                  </a:cxn>
                  <a:cxn ang="0">
                    <a:pos x="9" y="216"/>
                  </a:cxn>
                  <a:cxn ang="0">
                    <a:pos x="18" y="199"/>
                  </a:cxn>
                  <a:cxn ang="0">
                    <a:pos x="17" y="183"/>
                  </a:cxn>
                  <a:cxn ang="0">
                    <a:pos x="16" y="162"/>
                  </a:cxn>
                  <a:cxn ang="0">
                    <a:pos x="11" y="141"/>
                  </a:cxn>
                  <a:cxn ang="0">
                    <a:pos x="32" y="132"/>
                  </a:cxn>
                  <a:cxn ang="0">
                    <a:pos x="51" y="128"/>
                  </a:cxn>
                  <a:cxn ang="0">
                    <a:pos x="63" y="121"/>
                  </a:cxn>
                  <a:cxn ang="0">
                    <a:pos x="73" y="117"/>
                  </a:cxn>
                  <a:cxn ang="0">
                    <a:pos x="59" y="92"/>
                  </a:cxn>
                  <a:cxn ang="0">
                    <a:pos x="72" y="86"/>
                  </a:cxn>
                  <a:cxn ang="0">
                    <a:pos x="81" y="73"/>
                  </a:cxn>
                  <a:cxn ang="0">
                    <a:pos x="102" y="66"/>
                  </a:cxn>
                  <a:cxn ang="0">
                    <a:pos x="116" y="80"/>
                  </a:cxn>
                  <a:cxn ang="0">
                    <a:pos x="127" y="76"/>
                  </a:cxn>
                  <a:cxn ang="0">
                    <a:pos x="143" y="90"/>
                  </a:cxn>
                  <a:cxn ang="0">
                    <a:pos x="145" y="117"/>
                  </a:cxn>
                  <a:cxn ang="0">
                    <a:pos x="165" y="107"/>
                  </a:cxn>
                  <a:cxn ang="0">
                    <a:pos x="177" y="93"/>
                  </a:cxn>
                  <a:cxn ang="0">
                    <a:pos x="188" y="69"/>
                  </a:cxn>
                  <a:cxn ang="0">
                    <a:pos x="203" y="59"/>
                  </a:cxn>
                  <a:cxn ang="0">
                    <a:pos x="216" y="30"/>
                  </a:cxn>
                  <a:cxn ang="0">
                    <a:pos x="234" y="13"/>
                  </a:cxn>
                </a:cxnLst>
                <a:rect l="0" t="0" r="r" b="b"/>
                <a:pathLst>
                  <a:path w="341" h="265">
                    <a:moveTo>
                      <a:pt x="235" y="0"/>
                    </a:moveTo>
                    <a:lnTo>
                      <a:pt x="249" y="9"/>
                    </a:lnTo>
                    <a:lnTo>
                      <a:pt x="268" y="20"/>
                    </a:lnTo>
                    <a:lnTo>
                      <a:pt x="297" y="28"/>
                    </a:lnTo>
                    <a:lnTo>
                      <a:pt x="297" y="30"/>
                    </a:lnTo>
                    <a:lnTo>
                      <a:pt x="305" y="35"/>
                    </a:lnTo>
                    <a:lnTo>
                      <a:pt x="319" y="50"/>
                    </a:lnTo>
                    <a:lnTo>
                      <a:pt x="336" y="55"/>
                    </a:lnTo>
                    <a:lnTo>
                      <a:pt x="335" y="58"/>
                    </a:lnTo>
                    <a:lnTo>
                      <a:pt x="336" y="72"/>
                    </a:lnTo>
                    <a:lnTo>
                      <a:pt x="330" y="81"/>
                    </a:lnTo>
                    <a:lnTo>
                      <a:pt x="326" y="90"/>
                    </a:lnTo>
                    <a:lnTo>
                      <a:pt x="326" y="92"/>
                    </a:lnTo>
                    <a:lnTo>
                      <a:pt x="328" y="98"/>
                    </a:lnTo>
                    <a:lnTo>
                      <a:pt x="327" y="107"/>
                    </a:lnTo>
                    <a:lnTo>
                      <a:pt x="326" y="111"/>
                    </a:lnTo>
                    <a:lnTo>
                      <a:pt x="326" y="114"/>
                    </a:lnTo>
                    <a:lnTo>
                      <a:pt x="330" y="121"/>
                    </a:lnTo>
                    <a:lnTo>
                      <a:pt x="326" y="121"/>
                    </a:lnTo>
                    <a:lnTo>
                      <a:pt x="331" y="131"/>
                    </a:lnTo>
                    <a:lnTo>
                      <a:pt x="340" y="135"/>
                    </a:lnTo>
                    <a:lnTo>
                      <a:pt x="341" y="138"/>
                    </a:lnTo>
                    <a:lnTo>
                      <a:pt x="331" y="141"/>
                    </a:lnTo>
                    <a:lnTo>
                      <a:pt x="327" y="144"/>
                    </a:lnTo>
                    <a:lnTo>
                      <a:pt x="326" y="149"/>
                    </a:lnTo>
                    <a:lnTo>
                      <a:pt x="322" y="148"/>
                    </a:lnTo>
                    <a:lnTo>
                      <a:pt x="322" y="151"/>
                    </a:lnTo>
                    <a:lnTo>
                      <a:pt x="310" y="156"/>
                    </a:lnTo>
                    <a:lnTo>
                      <a:pt x="309" y="162"/>
                    </a:lnTo>
                    <a:lnTo>
                      <a:pt x="306" y="162"/>
                    </a:lnTo>
                    <a:lnTo>
                      <a:pt x="305" y="169"/>
                    </a:lnTo>
                    <a:lnTo>
                      <a:pt x="299" y="169"/>
                    </a:lnTo>
                    <a:lnTo>
                      <a:pt x="294" y="164"/>
                    </a:lnTo>
                    <a:lnTo>
                      <a:pt x="286" y="160"/>
                    </a:lnTo>
                    <a:lnTo>
                      <a:pt x="284" y="161"/>
                    </a:lnTo>
                    <a:lnTo>
                      <a:pt x="277" y="169"/>
                    </a:lnTo>
                    <a:lnTo>
                      <a:pt x="281" y="173"/>
                    </a:lnTo>
                    <a:lnTo>
                      <a:pt x="281" y="189"/>
                    </a:lnTo>
                    <a:lnTo>
                      <a:pt x="279" y="196"/>
                    </a:lnTo>
                    <a:lnTo>
                      <a:pt x="281" y="204"/>
                    </a:lnTo>
                    <a:lnTo>
                      <a:pt x="286" y="206"/>
                    </a:lnTo>
                    <a:lnTo>
                      <a:pt x="298" y="217"/>
                    </a:lnTo>
                    <a:lnTo>
                      <a:pt x="293" y="221"/>
                    </a:lnTo>
                    <a:lnTo>
                      <a:pt x="290" y="225"/>
                    </a:lnTo>
                    <a:lnTo>
                      <a:pt x="284" y="228"/>
                    </a:lnTo>
                    <a:lnTo>
                      <a:pt x="267" y="233"/>
                    </a:lnTo>
                    <a:lnTo>
                      <a:pt x="260" y="240"/>
                    </a:lnTo>
                    <a:lnTo>
                      <a:pt x="258" y="241"/>
                    </a:lnTo>
                    <a:lnTo>
                      <a:pt x="256" y="242"/>
                    </a:lnTo>
                    <a:lnTo>
                      <a:pt x="238" y="232"/>
                    </a:lnTo>
                    <a:lnTo>
                      <a:pt x="234" y="234"/>
                    </a:lnTo>
                    <a:lnTo>
                      <a:pt x="232" y="245"/>
                    </a:lnTo>
                    <a:lnTo>
                      <a:pt x="229" y="245"/>
                    </a:lnTo>
                    <a:lnTo>
                      <a:pt x="216" y="251"/>
                    </a:lnTo>
                    <a:lnTo>
                      <a:pt x="213" y="246"/>
                    </a:lnTo>
                    <a:lnTo>
                      <a:pt x="204" y="248"/>
                    </a:lnTo>
                    <a:lnTo>
                      <a:pt x="203" y="254"/>
                    </a:lnTo>
                    <a:lnTo>
                      <a:pt x="201" y="253"/>
                    </a:lnTo>
                    <a:lnTo>
                      <a:pt x="188" y="263"/>
                    </a:lnTo>
                    <a:lnTo>
                      <a:pt x="186" y="265"/>
                    </a:lnTo>
                    <a:lnTo>
                      <a:pt x="182" y="262"/>
                    </a:lnTo>
                    <a:lnTo>
                      <a:pt x="182" y="261"/>
                    </a:lnTo>
                    <a:lnTo>
                      <a:pt x="175" y="254"/>
                    </a:lnTo>
                    <a:lnTo>
                      <a:pt x="171" y="258"/>
                    </a:lnTo>
                    <a:lnTo>
                      <a:pt x="165" y="257"/>
                    </a:lnTo>
                    <a:lnTo>
                      <a:pt x="157" y="257"/>
                    </a:lnTo>
                    <a:lnTo>
                      <a:pt x="152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4" y="241"/>
                    </a:lnTo>
                    <a:lnTo>
                      <a:pt x="136" y="240"/>
                    </a:lnTo>
                    <a:lnTo>
                      <a:pt x="132" y="236"/>
                    </a:lnTo>
                    <a:lnTo>
                      <a:pt x="130" y="237"/>
                    </a:lnTo>
                    <a:lnTo>
                      <a:pt x="123" y="234"/>
                    </a:lnTo>
                    <a:lnTo>
                      <a:pt x="115" y="233"/>
                    </a:lnTo>
                    <a:lnTo>
                      <a:pt x="111" y="232"/>
                    </a:lnTo>
                    <a:lnTo>
                      <a:pt x="96" y="224"/>
                    </a:lnTo>
                    <a:lnTo>
                      <a:pt x="98" y="221"/>
                    </a:lnTo>
                    <a:lnTo>
                      <a:pt x="94" y="220"/>
                    </a:lnTo>
                    <a:lnTo>
                      <a:pt x="89" y="220"/>
                    </a:lnTo>
                    <a:lnTo>
                      <a:pt x="84" y="216"/>
                    </a:lnTo>
                    <a:lnTo>
                      <a:pt x="79" y="215"/>
                    </a:lnTo>
                    <a:lnTo>
                      <a:pt x="72" y="213"/>
                    </a:lnTo>
                    <a:lnTo>
                      <a:pt x="66" y="213"/>
                    </a:lnTo>
                    <a:lnTo>
                      <a:pt x="63" y="221"/>
                    </a:lnTo>
                    <a:lnTo>
                      <a:pt x="52" y="211"/>
                    </a:lnTo>
                    <a:lnTo>
                      <a:pt x="50" y="213"/>
                    </a:lnTo>
                    <a:lnTo>
                      <a:pt x="47" y="220"/>
                    </a:lnTo>
                    <a:lnTo>
                      <a:pt x="41" y="228"/>
                    </a:lnTo>
                    <a:lnTo>
                      <a:pt x="42" y="228"/>
                    </a:lnTo>
                    <a:lnTo>
                      <a:pt x="39" y="233"/>
                    </a:lnTo>
                    <a:lnTo>
                      <a:pt x="47" y="244"/>
                    </a:lnTo>
                    <a:lnTo>
                      <a:pt x="49" y="253"/>
                    </a:lnTo>
                    <a:lnTo>
                      <a:pt x="50" y="255"/>
                    </a:lnTo>
                    <a:lnTo>
                      <a:pt x="49" y="255"/>
                    </a:lnTo>
                    <a:lnTo>
                      <a:pt x="42" y="251"/>
                    </a:lnTo>
                    <a:lnTo>
                      <a:pt x="29" y="254"/>
                    </a:lnTo>
                    <a:lnTo>
                      <a:pt x="26" y="246"/>
                    </a:lnTo>
                    <a:lnTo>
                      <a:pt x="17" y="240"/>
                    </a:lnTo>
                    <a:lnTo>
                      <a:pt x="20" y="236"/>
                    </a:lnTo>
                    <a:lnTo>
                      <a:pt x="20" y="233"/>
                    </a:lnTo>
                    <a:lnTo>
                      <a:pt x="11" y="227"/>
                    </a:lnTo>
                    <a:lnTo>
                      <a:pt x="16" y="220"/>
                    </a:lnTo>
                    <a:lnTo>
                      <a:pt x="9" y="216"/>
                    </a:lnTo>
                    <a:lnTo>
                      <a:pt x="16" y="210"/>
                    </a:lnTo>
                    <a:lnTo>
                      <a:pt x="22" y="206"/>
                    </a:lnTo>
                    <a:lnTo>
                      <a:pt x="24" y="204"/>
                    </a:lnTo>
                    <a:lnTo>
                      <a:pt x="18" y="199"/>
                    </a:lnTo>
                    <a:lnTo>
                      <a:pt x="22" y="196"/>
                    </a:lnTo>
                    <a:lnTo>
                      <a:pt x="24" y="193"/>
                    </a:lnTo>
                    <a:lnTo>
                      <a:pt x="18" y="189"/>
                    </a:lnTo>
                    <a:lnTo>
                      <a:pt x="17" y="183"/>
                    </a:lnTo>
                    <a:lnTo>
                      <a:pt x="20" y="181"/>
                    </a:lnTo>
                    <a:lnTo>
                      <a:pt x="18" y="170"/>
                    </a:lnTo>
                    <a:lnTo>
                      <a:pt x="17" y="169"/>
                    </a:lnTo>
                    <a:lnTo>
                      <a:pt x="16" y="162"/>
                    </a:lnTo>
                    <a:lnTo>
                      <a:pt x="13" y="156"/>
                    </a:lnTo>
                    <a:lnTo>
                      <a:pt x="11" y="152"/>
                    </a:lnTo>
                    <a:lnTo>
                      <a:pt x="0" y="143"/>
                    </a:lnTo>
                    <a:lnTo>
                      <a:pt x="11" y="141"/>
                    </a:lnTo>
                    <a:lnTo>
                      <a:pt x="22" y="145"/>
                    </a:lnTo>
                    <a:lnTo>
                      <a:pt x="24" y="139"/>
                    </a:lnTo>
                    <a:lnTo>
                      <a:pt x="32" y="139"/>
                    </a:lnTo>
                    <a:lnTo>
                      <a:pt x="32" y="132"/>
                    </a:lnTo>
                    <a:lnTo>
                      <a:pt x="37" y="124"/>
                    </a:lnTo>
                    <a:lnTo>
                      <a:pt x="43" y="124"/>
                    </a:lnTo>
                    <a:lnTo>
                      <a:pt x="49" y="138"/>
                    </a:lnTo>
                    <a:lnTo>
                      <a:pt x="51" y="128"/>
                    </a:lnTo>
                    <a:lnTo>
                      <a:pt x="50" y="127"/>
                    </a:lnTo>
                    <a:lnTo>
                      <a:pt x="51" y="122"/>
                    </a:lnTo>
                    <a:lnTo>
                      <a:pt x="55" y="123"/>
                    </a:lnTo>
                    <a:lnTo>
                      <a:pt x="63" y="121"/>
                    </a:lnTo>
                    <a:lnTo>
                      <a:pt x="64" y="114"/>
                    </a:lnTo>
                    <a:lnTo>
                      <a:pt x="68" y="121"/>
                    </a:lnTo>
                    <a:lnTo>
                      <a:pt x="71" y="122"/>
                    </a:lnTo>
                    <a:lnTo>
                      <a:pt x="73" y="117"/>
                    </a:lnTo>
                    <a:lnTo>
                      <a:pt x="72" y="111"/>
                    </a:lnTo>
                    <a:lnTo>
                      <a:pt x="68" y="111"/>
                    </a:lnTo>
                    <a:lnTo>
                      <a:pt x="64" y="106"/>
                    </a:lnTo>
                    <a:lnTo>
                      <a:pt x="59" y="92"/>
                    </a:lnTo>
                    <a:lnTo>
                      <a:pt x="60" y="88"/>
                    </a:lnTo>
                    <a:lnTo>
                      <a:pt x="63" y="86"/>
                    </a:lnTo>
                    <a:lnTo>
                      <a:pt x="69" y="85"/>
                    </a:lnTo>
                    <a:lnTo>
                      <a:pt x="72" y="86"/>
                    </a:lnTo>
                    <a:lnTo>
                      <a:pt x="73" y="83"/>
                    </a:lnTo>
                    <a:lnTo>
                      <a:pt x="79" y="83"/>
                    </a:lnTo>
                    <a:lnTo>
                      <a:pt x="81" y="77"/>
                    </a:lnTo>
                    <a:lnTo>
                      <a:pt x="81" y="73"/>
                    </a:lnTo>
                    <a:lnTo>
                      <a:pt x="88" y="68"/>
                    </a:lnTo>
                    <a:lnTo>
                      <a:pt x="96" y="62"/>
                    </a:lnTo>
                    <a:lnTo>
                      <a:pt x="98" y="60"/>
                    </a:lnTo>
                    <a:lnTo>
                      <a:pt x="102" y="66"/>
                    </a:lnTo>
                    <a:lnTo>
                      <a:pt x="102" y="68"/>
                    </a:lnTo>
                    <a:lnTo>
                      <a:pt x="109" y="67"/>
                    </a:lnTo>
                    <a:lnTo>
                      <a:pt x="113" y="79"/>
                    </a:lnTo>
                    <a:lnTo>
                      <a:pt x="116" y="80"/>
                    </a:lnTo>
                    <a:lnTo>
                      <a:pt x="119" y="73"/>
                    </a:lnTo>
                    <a:lnTo>
                      <a:pt x="123" y="72"/>
                    </a:lnTo>
                    <a:lnTo>
                      <a:pt x="123" y="77"/>
                    </a:lnTo>
                    <a:lnTo>
                      <a:pt x="127" y="76"/>
                    </a:lnTo>
                    <a:lnTo>
                      <a:pt x="136" y="81"/>
                    </a:lnTo>
                    <a:lnTo>
                      <a:pt x="137" y="88"/>
                    </a:lnTo>
                    <a:lnTo>
                      <a:pt x="141" y="86"/>
                    </a:lnTo>
                    <a:lnTo>
                      <a:pt x="143" y="90"/>
                    </a:lnTo>
                    <a:lnTo>
                      <a:pt x="144" y="96"/>
                    </a:lnTo>
                    <a:lnTo>
                      <a:pt x="145" y="103"/>
                    </a:lnTo>
                    <a:lnTo>
                      <a:pt x="148" y="111"/>
                    </a:lnTo>
                    <a:lnTo>
                      <a:pt x="145" y="117"/>
                    </a:lnTo>
                    <a:lnTo>
                      <a:pt x="150" y="117"/>
                    </a:lnTo>
                    <a:lnTo>
                      <a:pt x="153" y="118"/>
                    </a:lnTo>
                    <a:lnTo>
                      <a:pt x="160" y="111"/>
                    </a:lnTo>
                    <a:lnTo>
                      <a:pt x="165" y="107"/>
                    </a:lnTo>
                    <a:lnTo>
                      <a:pt x="165" y="102"/>
                    </a:lnTo>
                    <a:lnTo>
                      <a:pt x="170" y="98"/>
                    </a:lnTo>
                    <a:lnTo>
                      <a:pt x="177" y="96"/>
                    </a:lnTo>
                    <a:lnTo>
                      <a:pt x="177" y="93"/>
                    </a:lnTo>
                    <a:lnTo>
                      <a:pt x="183" y="85"/>
                    </a:lnTo>
                    <a:lnTo>
                      <a:pt x="186" y="76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91" y="68"/>
                    </a:lnTo>
                    <a:lnTo>
                      <a:pt x="196" y="62"/>
                    </a:lnTo>
                    <a:lnTo>
                      <a:pt x="199" y="63"/>
                    </a:lnTo>
                    <a:lnTo>
                      <a:pt x="203" y="59"/>
                    </a:lnTo>
                    <a:lnTo>
                      <a:pt x="203" y="55"/>
                    </a:lnTo>
                    <a:lnTo>
                      <a:pt x="205" y="46"/>
                    </a:lnTo>
                    <a:lnTo>
                      <a:pt x="213" y="35"/>
                    </a:lnTo>
                    <a:lnTo>
                      <a:pt x="216" y="30"/>
                    </a:lnTo>
                    <a:lnTo>
                      <a:pt x="221" y="28"/>
                    </a:lnTo>
                    <a:lnTo>
                      <a:pt x="228" y="21"/>
                    </a:lnTo>
                    <a:lnTo>
                      <a:pt x="235" y="17"/>
                    </a:lnTo>
                    <a:lnTo>
                      <a:pt x="234" y="13"/>
                    </a:lnTo>
                    <a:lnTo>
                      <a:pt x="232" y="11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uppo 75"/>
            <p:cNvGrpSpPr/>
            <p:nvPr/>
          </p:nvGrpSpPr>
          <p:grpSpPr>
            <a:xfrm>
              <a:off x="6488797" y="1123312"/>
              <a:ext cx="1071052" cy="988314"/>
              <a:chOff x="3428537" y="2744267"/>
              <a:chExt cx="2087175" cy="1925943"/>
            </a:xfrm>
          </p:grpSpPr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428537" y="2744267"/>
                <a:ext cx="604417" cy="1139687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336" y="25"/>
                  </a:cxn>
                  <a:cxn ang="0">
                    <a:pos x="356" y="30"/>
                  </a:cxn>
                  <a:cxn ang="0">
                    <a:pos x="362" y="46"/>
                  </a:cxn>
                  <a:cxn ang="0">
                    <a:pos x="386" y="40"/>
                  </a:cxn>
                  <a:cxn ang="0">
                    <a:pos x="399" y="52"/>
                  </a:cxn>
                  <a:cxn ang="0">
                    <a:pos x="390" y="74"/>
                  </a:cxn>
                  <a:cxn ang="0">
                    <a:pos x="392" y="85"/>
                  </a:cxn>
                  <a:cxn ang="0">
                    <a:pos x="403" y="92"/>
                  </a:cxn>
                  <a:cxn ang="0">
                    <a:pos x="417" y="97"/>
                  </a:cxn>
                  <a:cxn ang="0">
                    <a:pos x="402" y="115"/>
                  </a:cxn>
                  <a:cxn ang="0">
                    <a:pos x="382" y="127"/>
                  </a:cxn>
                  <a:cxn ang="0">
                    <a:pos x="421" y="127"/>
                  </a:cxn>
                  <a:cxn ang="0">
                    <a:pos x="429" y="148"/>
                  </a:cxn>
                  <a:cxn ang="0">
                    <a:pos x="434" y="166"/>
                  </a:cxn>
                  <a:cxn ang="0">
                    <a:pos x="450" y="212"/>
                  </a:cxn>
                  <a:cxn ang="0">
                    <a:pos x="472" y="272"/>
                  </a:cxn>
                  <a:cxn ang="0">
                    <a:pos x="419" y="365"/>
                  </a:cxn>
                  <a:cxn ang="0">
                    <a:pos x="443" y="449"/>
                  </a:cxn>
                  <a:cxn ang="0">
                    <a:pos x="442" y="495"/>
                  </a:cxn>
                  <a:cxn ang="0">
                    <a:pos x="430" y="569"/>
                  </a:cxn>
                  <a:cxn ang="0">
                    <a:pos x="424" y="611"/>
                  </a:cxn>
                  <a:cxn ang="0">
                    <a:pos x="412" y="694"/>
                  </a:cxn>
                  <a:cxn ang="0">
                    <a:pos x="400" y="782"/>
                  </a:cxn>
                  <a:cxn ang="0">
                    <a:pos x="383" y="796"/>
                  </a:cxn>
                  <a:cxn ang="0">
                    <a:pos x="349" y="779"/>
                  </a:cxn>
                  <a:cxn ang="0">
                    <a:pos x="288" y="765"/>
                  </a:cxn>
                  <a:cxn ang="0">
                    <a:pos x="246" y="805"/>
                  </a:cxn>
                  <a:cxn ang="0">
                    <a:pos x="239" y="848"/>
                  </a:cxn>
                  <a:cxn ang="0">
                    <a:pos x="187" y="877"/>
                  </a:cxn>
                  <a:cxn ang="0">
                    <a:pos x="156" y="871"/>
                  </a:cxn>
                  <a:cxn ang="0">
                    <a:pos x="140" y="889"/>
                  </a:cxn>
                  <a:cxn ang="0">
                    <a:pos x="132" y="856"/>
                  </a:cxn>
                  <a:cxn ang="0">
                    <a:pos x="115" y="824"/>
                  </a:cxn>
                  <a:cxn ang="0">
                    <a:pos x="103" y="808"/>
                  </a:cxn>
                  <a:cxn ang="0">
                    <a:pos x="90" y="825"/>
                  </a:cxn>
                  <a:cxn ang="0">
                    <a:pos x="60" y="809"/>
                  </a:cxn>
                  <a:cxn ang="0">
                    <a:pos x="90" y="817"/>
                  </a:cxn>
                  <a:cxn ang="0">
                    <a:pos x="75" y="774"/>
                  </a:cxn>
                  <a:cxn ang="0">
                    <a:pos x="83" y="725"/>
                  </a:cxn>
                  <a:cxn ang="0">
                    <a:pos x="68" y="697"/>
                  </a:cxn>
                  <a:cxn ang="0">
                    <a:pos x="89" y="635"/>
                  </a:cxn>
                  <a:cxn ang="0">
                    <a:pos x="89" y="552"/>
                  </a:cxn>
                  <a:cxn ang="0">
                    <a:pos x="120" y="585"/>
                  </a:cxn>
                  <a:cxn ang="0">
                    <a:pos x="102" y="569"/>
                  </a:cxn>
                  <a:cxn ang="0">
                    <a:pos x="117" y="532"/>
                  </a:cxn>
                  <a:cxn ang="0">
                    <a:pos x="88" y="504"/>
                  </a:cxn>
                  <a:cxn ang="0">
                    <a:pos x="83" y="518"/>
                  </a:cxn>
                  <a:cxn ang="0">
                    <a:pos x="75" y="457"/>
                  </a:cxn>
                  <a:cxn ang="0">
                    <a:pos x="100" y="433"/>
                  </a:cxn>
                  <a:cxn ang="0">
                    <a:pos x="96" y="367"/>
                  </a:cxn>
                  <a:cxn ang="0">
                    <a:pos x="73" y="315"/>
                  </a:cxn>
                  <a:cxn ang="0">
                    <a:pos x="47" y="249"/>
                  </a:cxn>
                  <a:cxn ang="0">
                    <a:pos x="21" y="247"/>
                  </a:cxn>
                  <a:cxn ang="0">
                    <a:pos x="7" y="253"/>
                  </a:cxn>
                  <a:cxn ang="0">
                    <a:pos x="3" y="190"/>
                  </a:cxn>
                  <a:cxn ang="0">
                    <a:pos x="22" y="135"/>
                  </a:cxn>
                  <a:cxn ang="0">
                    <a:pos x="29" y="132"/>
                  </a:cxn>
                  <a:cxn ang="0">
                    <a:pos x="136" y="145"/>
                  </a:cxn>
                  <a:cxn ang="0">
                    <a:pos x="208" y="89"/>
                  </a:cxn>
                  <a:cxn ang="0">
                    <a:pos x="247" y="50"/>
                  </a:cxn>
                  <a:cxn ang="0">
                    <a:pos x="289" y="30"/>
                  </a:cxn>
                  <a:cxn ang="0">
                    <a:pos x="285" y="6"/>
                  </a:cxn>
                </a:cxnLst>
                <a:rect l="0" t="0" r="r" b="b"/>
                <a:pathLst>
                  <a:path w="472" h="890">
                    <a:moveTo>
                      <a:pt x="307" y="0"/>
                    </a:moveTo>
                    <a:lnTo>
                      <a:pt x="309" y="4"/>
                    </a:lnTo>
                    <a:lnTo>
                      <a:pt x="318" y="9"/>
                    </a:lnTo>
                    <a:lnTo>
                      <a:pt x="319" y="16"/>
                    </a:lnTo>
                    <a:lnTo>
                      <a:pt x="317" y="23"/>
                    </a:lnTo>
                    <a:lnTo>
                      <a:pt x="322" y="26"/>
                    </a:lnTo>
                    <a:lnTo>
                      <a:pt x="319" y="21"/>
                    </a:lnTo>
                    <a:lnTo>
                      <a:pt x="322" y="16"/>
                    </a:lnTo>
                    <a:lnTo>
                      <a:pt x="324" y="21"/>
                    </a:lnTo>
                    <a:lnTo>
                      <a:pt x="322" y="23"/>
                    </a:lnTo>
                    <a:lnTo>
                      <a:pt x="327" y="25"/>
                    </a:lnTo>
                    <a:lnTo>
                      <a:pt x="330" y="22"/>
                    </a:lnTo>
                    <a:lnTo>
                      <a:pt x="335" y="26"/>
                    </a:lnTo>
                    <a:lnTo>
                      <a:pt x="336" y="25"/>
                    </a:lnTo>
                    <a:lnTo>
                      <a:pt x="335" y="22"/>
                    </a:lnTo>
                    <a:lnTo>
                      <a:pt x="339" y="19"/>
                    </a:lnTo>
                    <a:lnTo>
                      <a:pt x="344" y="21"/>
                    </a:lnTo>
                    <a:lnTo>
                      <a:pt x="347" y="29"/>
                    </a:lnTo>
                    <a:lnTo>
                      <a:pt x="349" y="26"/>
                    </a:lnTo>
                    <a:lnTo>
                      <a:pt x="351" y="30"/>
                    </a:lnTo>
                    <a:lnTo>
                      <a:pt x="356" y="30"/>
                    </a:lnTo>
                    <a:lnTo>
                      <a:pt x="360" y="31"/>
                    </a:lnTo>
                    <a:lnTo>
                      <a:pt x="357" y="35"/>
                    </a:lnTo>
                    <a:lnTo>
                      <a:pt x="354" y="37"/>
                    </a:lnTo>
                    <a:lnTo>
                      <a:pt x="360" y="39"/>
                    </a:lnTo>
                    <a:lnTo>
                      <a:pt x="362" y="42"/>
                    </a:lnTo>
                    <a:lnTo>
                      <a:pt x="365" y="46"/>
                    </a:lnTo>
                    <a:lnTo>
                      <a:pt x="362" y="46"/>
                    </a:lnTo>
                    <a:lnTo>
                      <a:pt x="365" y="60"/>
                    </a:lnTo>
                    <a:lnTo>
                      <a:pt x="368" y="57"/>
                    </a:lnTo>
                    <a:lnTo>
                      <a:pt x="373" y="47"/>
                    </a:lnTo>
                    <a:lnTo>
                      <a:pt x="371" y="44"/>
                    </a:lnTo>
                    <a:lnTo>
                      <a:pt x="377" y="43"/>
                    </a:lnTo>
                    <a:lnTo>
                      <a:pt x="386" y="43"/>
                    </a:lnTo>
                    <a:lnTo>
                      <a:pt x="386" y="40"/>
                    </a:lnTo>
                    <a:lnTo>
                      <a:pt x="387" y="37"/>
                    </a:lnTo>
                    <a:lnTo>
                      <a:pt x="390" y="40"/>
                    </a:lnTo>
                    <a:lnTo>
                      <a:pt x="391" y="43"/>
                    </a:lnTo>
                    <a:lnTo>
                      <a:pt x="390" y="44"/>
                    </a:lnTo>
                    <a:lnTo>
                      <a:pt x="392" y="46"/>
                    </a:lnTo>
                    <a:lnTo>
                      <a:pt x="392" y="52"/>
                    </a:lnTo>
                    <a:lnTo>
                      <a:pt x="399" y="52"/>
                    </a:lnTo>
                    <a:lnTo>
                      <a:pt x="400" y="57"/>
                    </a:lnTo>
                    <a:lnTo>
                      <a:pt x="400" y="60"/>
                    </a:lnTo>
                    <a:lnTo>
                      <a:pt x="396" y="65"/>
                    </a:lnTo>
                    <a:lnTo>
                      <a:pt x="395" y="64"/>
                    </a:lnTo>
                    <a:lnTo>
                      <a:pt x="390" y="68"/>
                    </a:lnTo>
                    <a:lnTo>
                      <a:pt x="391" y="72"/>
                    </a:lnTo>
                    <a:lnTo>
                      <a:pt x="390" y="74"/>
                    </a:lnTo>
                    <a:lnTo>
                      <a:pt x="388" y="76"/>
                    </a:lnTo>
                    <a:lnTo>
                      <a:pt x="386" y="86"/>
                    </a:lnTo>
                    <a:lnTo>
                      <a:pt x="383" y="92"/>
                    </a:lnTo>
                    <a:lnTo>
                      <a:pt x="387" y="93"/>
                    </a:lnTo>
                    <a:lnTo>
                      <a:pt x="388" y="88"/>
                    </a:lnTo>
                    <a:lnTo>
                      <a:pt x="388" y="86"/>
                    </a:lnTo>
                    <a:lnTo>
                      <a:pt x="392" y="85"/>
                    </a:lnTo>
                    <a:lnTo>
                      <a:pt x="398" y="82"/>
                    </a:lnTo>
                    <a:lnTo>
                      <a:pt x="399" y="85"/>
                    </a:lnTo>
                    <a:lnTo>
                      <a:pt x="399" y="88"/>
                    </a:lnTo>
                    <a:lnTo>
                      <a:pt x="398" y="94"/>
                    </a:lnTo>
                    <a:lnTo>
                      <a:pt x="399" y="93"/>
                    </a:lnTo>
                    <a:lnTo>
                      <a:pt x="402" y="94"/>
                    </a:lnTo>
                    <a:lnTo>
                      <a:pt x="403" y="92"/>
                    </a:lnTo>
                    <a:lnTo>
                      <a:pt x="408" y="88"/>
                    </a:lnTo>
                    <a:lnTo>
                      <a:pt x="416" y="93"/>
                    </a:lnTo>
                    <a:lnTo>
                      <a:pt x="421" y="95"/>
                    </a:lnTo>
                    <a:lnTo>
                      <a:pt x="428" y="97"/>
                    </a:lnTo>
                    <a:lnTo>
                      <a:pt x="424" y="101"/>
                    </a:lnTo>
                    <a:lnTo>
                      <a:pt x="421" y="101"/>
                    </a:lnTo>
                    <a:lnTo>
                      <a:pt x="417" y="97"/>
                    </a:lnTo>
                    <a:lnTo>
                      <a:pt x="413" y="95"/>
                    </a:lnTo>
                    <a:lnTo>
                      <a:pt x="409" y="98"/>
                    </a:lnTo>
                    <a:lnTo>
                      <a:pt x="407" y="101"/>
                    </a:lnTo>
                    <a:lnTo>
                      <a:pt x="405" y="106"/>
                    </a:lnTo>
                    <a:lnTo>
                      <a:pt x="407" y="109"/>
                    </a:lnTo>
                    <a:lnTo>
                      <a:pt x="403" y="112"/>
                    </a:lnTo>
                    <a:lnTo>
                      <a:pt x="402" y="115"/>
                    </a:lnTo>
                    <a:lnTo>
                      <a:pt x="402" y="123"/>
                    </a:lnTo>
                    <a:lnTo>
                      <a:pt x="395" y="123"/>
                    </a:lnTo>
                    <a:lnTo>
                      <a:pt x="391" y="122"/>
                    </a:lnTo>
                    <a:lnTo>
                      <a:pt x="382" y="123"/>
                    </a:lnTo>
                    <a:lnTo>
                      <a:pt x="387" y="124"/>
                    </a:lnTo>
                    <a:lnTo>
                      <a:pt x="381" y="126"/>
                    </a:lnTo>
                    <a:lnTo>
                      <a:pt x="382" y="127"/>
                    </a:lnTo>
                    <a:lnTo>
                      <a:pt x="395" y="126"/>
                    </a:lnTo>
                    <a:lnTo>
                      <a:pt x="396" y="127"/>
                    </a:lnTo>
                    <a:lnTo>
                      <a:pt x="399" y="126"/>
                    </a:lnTo>
                    <a:lnTo>
                      <a:pt x="402" y="128"/>
                    </a:lnTo>
                    <a:lnTo>
                      <a:pt x="405" y="133"/>
                    </a:lnTo>
                    <a:lnTo>
                      <a:pt x="413" y="126"/>
                    </a:lnTo>
                    <a:lnTo>
                      <a:pt x="421" y="127"/>
                    </a:lnTo>
                    <a:lnTo>
                      <a:pt x="413" y="135"/>
                    </a:lnTo>
                    <a:lnTo>
                      <a:pt x="419" y="139"/>
                    </a:lnTo>
                    <a:lnTo>
                      <a:pt x="422" y="143"/>
                    </a:lnTo>
                    <a:lnTo>
                      <a:pt x="424" y="143"/>
                    </a:lnTo>
                    <a:lnTo>
                      <a:pt x="424" y="145"/>
                    </a:lnTo>
                    <a:lnTo>
                      <a:pt x="426" y="149"/>
                    </a:lnTo>
                    <a:lnTo>
                      <a:pt x="429" y="148"/>
                    </a:lnTo>
                    <a:lnTo>
                      <a:pt x="433" y="149"/>
                    </a:lnTo>
                    <a:lnTo>
                      <a:pt x="437" y="153"/>
                    </a:lnTo>
                    <a:lnTo>
                      <a:pt x="443" y="154"/>
                    </a:lnTo>
                    <a:lnTo>
                      <a:pt x="441" y="157"/>
                    </a:lnTo>
                    <a:lnTo>
                      <a:pt x="437" y="156"/>
                    </a:lnTo>
                    <a:lnTo>
                      <a:pt x="432" y="160"/>
                    </a:lnTo>
                    <a:lnTo>
                      <a:pt x="434" y="166"/>
                    </a:lnTo>
                    <a:lnTo>
                      <a:pt x="432" y="167"/>
                    </a:lnTo>
                    <a:lnTo>
                      <a:pt x="429" y="174"/>
                    </a:lnTo>
                    <a:lnTo>
                      <a:pt x="434" y="184"/>
                    </a:lnTo>
                    <a:lnTo>
                      <a:pt x="441" y="187"/>
                    </a:lnTo>
                    <a:lnTo>
                      <a:pt x="441" y="198"/>
                    </a:lnTo>
                    <a:lnTo>
                      <a:pt x="443" y="208"/>
                    </a:lnTo>
                    <a:lnTo>
                      <a:pt x="450" y="212"/>
                    </a:lnTo>
                    <a:lnTo>
                      <a:pt x="450" y="222"/>
                    </a:lnTo>
                    <a:lnTo>
                      <a:pt x="449" y="226"/>
                    </a:lnTo>
                    <a:lnTo>
                      <a:pt x="451" y="241"/>
                    </a:lnTo>
                    <a:lnTo>
                      <a:pt x="455" y="250"/>
                    </a:lnTo>
                    <a:lnTo>
                      <a:pt x="462" y="257"/>
                    </a:lnTo>
                    <a:lnTo>
                      <a:pt x="464" y="267"/>
                    </a:lnTo>
                    <a:lnTo>
                      <a:pt x="472" y="272"/>
                    </a:lnTo>
                    <a:lnTo>
                      <a:pt x="468" y="292"/>
                    </a:lnTo>
                    <a:lnTo>
                      <a:pt x="463" y="302"/>
                    </a:lnTo>
                    <a:lnTo>
                      <a:pt x="460" y="304"/>
                    </a:lnTo>
                    <a:lnTo>
                      <a:pt x="454" y="323"/>
                    </a:lnTo>
                    <a:lnTo>
                      <a:pt x="449" y="326"/>
                    </a:lnTo>
                    <a:lnTo>
                      <a:pt x="430" y="346"/>
                    </a:lnTo>
                    <a:lnTo>
                      <a:pt x="419" y="365"/>
                    </a:lnTo>
                    <a:lnTo>
                      <a:pt x="417" y="385"/>
                    </a:lnTo>
                    <a:lnTo>
                      <a:pt x="420" y="402"/>
                    </a:lnTo>
                    <a:lnTo>
                      <a:pt x="424" y="412"/>
                    </a:lnTo>
                    <a:lnTo>
                      <a:pt x="430" y="423"/>
                    </a:lnTo>
                    <a:lnTo>
                      <a:pt x="438" y="431"/>
                    </a:lnTo>
                    <a:lnTo>
                      <a:pt x="445" y="436"/>
                    </a:lnTo>
                    <a:lnTo>
                      <a:pt x="443" y="449"/>
                    </a:lnTo>
                    <a:lnTo>
                      <a:pt x="439" y="457"/>
                    </a:lnTo>
                    <a:lnTo>
                      <a:pt x="434" y="470"/>
                    </a:lnTo>
                    <a:lnTo>
                      <a:pt x="433" y="474"/>
                    </a:lnTo>
                    <a:lnTo>
                      <a:pt x="433" y="487"/>
                    </a:lnTo>
                    <a:lnTo>
                      <a:pt x="437" y="491"/>
                    </a:lnTo>
                    <a:lnTo>
                      <a:pt x="439" y="491"/>
                    </a:lnTo>
                    <a:lnTo>
                      <a:pt x="442" y="495"/>
                    </a:lnTo>
                    <a:lnTo>
                      <a:pt x="439" y="497"/>
                    </a:lnTo>
                    <a:lnTo>
                      <a:pt x="433" y="499"/>
                    </a:lnTo>
                    <a:lnTo>
                      <a:pt x="432" y="517"/>
                    </a:lnTo>
                    <a:lnTo>
                      <a:pt x="434" y="524"/>
                    </a:lnTo>
                    <a:lnTo>
                      <a:pt x="430" y="541"/>
                    </a:lnTo>
                    <a:lnTo>
                      <a:pt x="429" y="546"/>
                    </a:lnTo>
                    <a:lnTo>
                      <a:pt x="430" y="569"/>
                    </a:lnTo>
                    <a:lnTo>
                      <a:pt x="430" y="572"/>
                    </a:lnTo>
                    <a:lnTo>
                      <a:pt x="429" y="579"/>
                    </a:lnTo>
                    <a:lnTo>
                      <a:pt x="426" y="583"/>
                    </a:lnTo>
                    <a:lnTo>
                      <a:pt x="424" y="592"/>
                    </a:lnTo>
                    <a:lnTo>
                      <a:pt x="422" y="598"/>
                    </a:lnTo>
                    <a:lnTo>
                      <a:pt x="422" y="606"/>
                    </a:lnTo>
                    <a:lnTo>
                      <a:pt x="424" y="611"/>
                    </a:lnTo>
                    <a:lnTo>
                      <a:pt x="422" y="635"/>
                    </a:lnTo>
                    <a:lnTo>
                      <a:pt x="421" y="638"/>
                    </a:lnTo>
                    <a:lnTo>
                      <a:pt x="419" y="645"/>
                    </a:lnTo>
                    <a:lnTo>
                      <a:pt x="420" y="656"/>
                    </a:lnTo>
                    <a:lnTo>
                      <a:pt x="421" y="669"/>
                    </a:lnTo>
                    <a:lnTo>
                      <a:pt x="416" y="685"/>
                    </a:lnTo>
                    <a:lnTo>
                      <a:pt x="412" y="694"/>
                    </a:lnTo>
                    <a:lnTo>
                      <a:pt x="409" y="720"/>
                    </a:lnTo>
                    <a:lnTo>
                      <a:pt x="419" y="728"/>
                    </a:lnTo>
                    <a:lnTo>
                      <a:pt x="411" y="731"/>
                    </a:lnTo>
                    <a:lnTo>
                      <a:pt x="400" y="752"/>
                    </a:lnTo>
                    <a:lnTo>
                      <a:pt x="400" y="771"/>
                    </a:lnTo>
                    <a:lnTo>
                      <a:pt x="403" y="775"/>
                    </a:lnTo>
                    <a:lnTo>
                      <a:pt x="400" y="782"/>
                    </a:lnTo>
                    <a:lnTo>
                      <a:pt x="400" y="784"/>
                    </a:lnTo>
                    <a:lnTo>
                      <a:pt x="398" y="789"/>
                    </a:lnTo>
                    <a:lnTo>
                      <a:pt x="395" y="792"/>
                    </a:lnTo>
                    <a:lnTo>
                      <a:pt x="388" y="795"/>
                    </a:lnTo>
                    <a:lnTo>
                      <a:pt x="387" y="804"/>
                    </a:lnTo>
                    <a:lnTo>
                      <a:pt x="383" y="800"/>
                    </a:lnTo>
                    <a:lnTo>
                      <a:pt x="383" y="796"/>
                    </a:lnTo>
                    <a:lnTo>
                      <a:pt x="381" y="792"/>
                    </a:lnTo>
                    <a:lnTo>
                      <a:pt x="373" y="792"/>
                    </a:lnTo>
                    <a:lnTo>
                      <a:pt x="365" y="793"/>
                    </a:lnTo>
                    <a:lnTo>
                      <a:pt x="354" y="786"/>
                    </a:lnTo>
                    <a:lnTo>
                      <a:pt x="354" y="787"/>
                    </a:lnTo>
                    <a:lnTo>
                      <a:pt x="351" y="784"/>
                    </a:lnTo>
                    <a:lnTo>
                      <a:pt x="349" y="779"/>
                    </a:lnTo>
                    <a:lnTo>
                      <a:pt x="337" y="772"/>
                    </a:lnTo>
                    <a:lnTo>
                      <a:pt x="331" y="766"/>
                    </a:lnTo>
                    <a:lnTo>
                      <a:pt x="326" y="763"/>
                    </a:lnTo>
                    <a:lnTo>
                      <a:pt x="314" y="761"/>
                    </a:lnTo>
                    <a:lnTo>
                      <a:pt x="306" y="755"/>
                    </a:lnTo>
                    <a:lnTo>
                      <a:pt x="290" y="761"/>
                    </a:lnTo>
                    <a:lnTo>
                      <a:pt x="288" y="765"/>
                    </a:lnTo>
                    <a:lnTo>
                      <a:pt x="288" y="772"/>
                    </a:lnTo>
                    <a:lnTo>
                      <a:pt x="284" y="772"/>
                    </a:lnTo>
                    <a:lnTo>
                      <a:pt x="272" y="762"/>
                    </a:lnTo>
                    <a:lnTo>
                      <a:pt x="259" y="767"/>
                    </a:lnTo>
                    <a:lnTo>
                      <a:pt x="249" y="782"/>
                    </a:lnTo>
                    <a:lnTo>
                      <a:pt x="245" y="796"/>
                    </a:lnTo>
                    <a:lnTo>
                      <a:pt x="246" y="805"/>
                    </a:lnTo>
                    <a:lnTo>
                      <a:pt x="254" y="818"/>
                    </a:lnTo>
                    <a:lnTo>
                      <a:pt x="249" y="833"/>
                    </a:lnTo>
                    <a:lnTo>
                      <a:pt x="249" y="841"/>
                    </a:lnTo>
                    <a:lnTo>
                      <a:pt x="246" y="846"/>
                    </a:lnTo>
                    <a:lnTo>
                      <a:pt x="245" y="844"/>
                    </a:lnTo>
                    <a:lnTo>
                      <a:pt x="243" y="846"/>
                    </a:lnTo>
                    <a:lnTo>
                      <a:pt x="239" y="848"/>
                    </a:lnTo>
                    <a:lnTo>
                      <a:pt x="217" y="869"/>
                    </a:lnTo>
                    <a:lnTo>
                      <a:pt x="216" y="872"/>
                    </a:lnTo>
                    <a:lnTo>
                      <a:pt x="203" y="886"/>
                    </a:lnTo>
                    <a:lnTo>
                      <a:pt x="195" y="886"/>
                    </a:lnTo>
                    <a:lnTo>
                      <a:pt x="194" y="882"/>
                    </a:lnTo>
                    <a:lnTo>
                      <a:pt x="188" y="880"/>
                    </a:lnTo>
                    <a:lnTo>
                      <a:pt x="187" y="877"/>
                    </a:lnTo>
                    <a:lnTo>
                      <a:pt x="186" y="882"/>
                    </a:lnTo>
                    <a:lnTo>
                      <a:pt x="182" y="879"/>
                    </a:lnTo>
                    <a:lnTo>
                      <a:pt x="178" y="872"/>
                    </a:lnTo>
                    <a:lnTo>
                      <a:pt x="165" y="864"/>
                    </a:lnTo>
                    <a:lnTo>
                      <a:pt x="164" y="865"/>
                    </a:lnTo>
                    <a:lnTo>
                      <a:pt x="162" y="868"/>
                    </a:lnTo>
                    <a:lnTo>
                      <a:pt x="156" y="871"/>
                    </a:lnTo>
                    <a:lnTo>
                      <a:pt x="149" y="875"/>
                    </a:lnTo>
                    <a:lnTo>
                      <a:pt x="147" y="876"/>
                    </a:lnTo>
                    <a:lnTo>
                      <a:pt x="149" y="880"/>
                    </a:lnTo>
                    <a:lnTo>
                      <a:pt x="144" y="880"/>
                    </a:lnTo>
                    <a:lnTo>
                      <a:pt x="145" y="885"/>
                    </a:lnTo>
                    <a:lnTo>
                      <a:pt x="144" y="890"/>
                    </a:lnTo>
                    <a:lnTo>
                      <a:pt x="140" y="889"/>
                    </a:lnTo>
                    <a:lnTo>
                      <a:pt x="141" y="886"/>
                    </a:lnTo>
                    <a:lnTo>
                      <a:pt x="141" y="880"/>
                    </a:lnTo>
                    <a:lnTo>
                      <a:pt x="132" y="880"/>
                    </a:lnTo>
                    <a:lnTo>
                      <a:pt x="134" y="872"/>
                    </a:lnTo>
                    <a:lnTo>
                      <a:pt x="135" y="868"/>
                    </a:lnTo>
                    <a:lnTo>
                      <a:pt x="134" y="858"/>
                    </a:lnTo>
                    <a:lnTo>
                      <a:pt x="132" y="856"/>
                    </a:lnTo>
                    <a:lnTo>
                      <a:pt x="132" y="855"/>
                    </a:lnTo>
                    <a:lnTo>
                      <a:pt x="128" y="856"/>
                    </a:lnTo>
                    <a:lnTo>
                      <a:pt x="123" y="850"/>
                    </a:lnTo>
                    <a:lnTo>
                      <a:pt x="120" y="838"/>
                    </a:lnTo>
                    <a:lnTo>
                      <a:pt x="123" y="830"/>
                    </a:lnTo>
                    <a:lnTo>
                      <a:pt x="115" y="822"/>
                    </a:lnTo>
                    <a:lnTo>
                      <a:pt x="115" y="824"/>
                    </a:lnTo>
                    <a:lnTo>
                      <a:pt x="109" y="814"/>
                    </a:lnTo>
                    <a:lnTo>
                      <a:pt x="109" y="817"/>
                    </a:lnTo>
                    <a:lnTo>
                      <a:pt x="105" y="817"/>
                    </a:lnTo>
                    <a:lnTo>
                      <a:pt x="105" y="816"/>
                    </a:lnTo>
                    <a:lnTo>
                      <a:pt x="106" y="813"/>
                    </a:lnTo>
                    <a:lnTo>
                      <a:pt x="105" y="809"/>
                    </a:lnTo>
                    <a:lnTo>
                      <a:pt x="103" y="808"/>
                    </a:lnTo>
                    <a:lnTo>
                      <a:pt x="101" y="809"/>
                    </a:lnTo>
                    <a:lnTo>
                      <a:pt x="100" y="808"/>
                    </a:lnTo>
                    <a:lnTo>
                      <a:pt x="96" y="814"/>
                    </a:lnTo>
                    <a:lnTo>
                      <a:pt x="96" y="817"/>
                    </a:lnTo>
                    <a:lnTo>
                      <a:pt x="100" y="817"/>
                    </a:lnTo>
                    <a:lnTo>
                      <a:pt x="90" y="824"/>
                    </a:lnTo>
                    <a:lnTo>
                      <a:pt x="90" y="825"/>
                    </a:lnTo>
                    <a:lnTo>
                      <a:pt x="89" y="843"/>
                    </a:lnTo>
                    <a:lnTo>
                      <a:pt x="85" y="851"/>
                    </a:lnTo>
                    <a:lnTo>
                      <a:pt x="81" y="856"/>
                    </a:lnTo>
                    <a:lnTo>
                      <a:pt x="77" y="856"/>
                    </a:lnTo>
                    <a:lnTo>
                      <a:pt x="70" y="837"/>
                    </a:lnTo>
                    <a:lnTo>
                      <a:pt x="67" y="833"/>
                    </a:lnTo>
                    <a:lnTo>
                      <a:pt x="60" y="809"/>
                    </a:lnTo>
                    <a:lnTo>
                      <a:pt x="62" y="808"/>
                    </a:lnTo>
                    <a:lnTo>
                      <a:pt x="62" y="805"/>
                    </a:lnTo>
                    <a:lnTo>
                      <a:pt x="64" y="799"/>
                    </a:lnTo>
                    <a:lnTo>
                      <a:pt x="70" y="804"/>
                    </a:lnTo>
                    <a:lnTo>
                      <a:pt x="81" y="800"/>
                    </a:lnTo>
                    <a:lnTo>
                      <a:pt x="85" y="807"/>
                    </a:lnTo>
                    <a:lnTo>
                      <a:pt x="90" y="817"/>
                    </a:lnTo>
                    <a:lnTo>
                      <a:pt x="93" y="818"/>
                    </a:lnTo>
                    <a:lnTo>
                      <a:pt x="98" y="808"/>
                    </a:lnTo>
                    <a:lnTo>
                      <a:pt x="92" y="796"/>
                    </a:lnTo>
                    <a:lnTo>
                      <a:pt x="84" y="797"/>
                    </a:lnTo>
                    <a:lnTo>
                      <a:pt x="83" y="792"/>
                    </a:lnTo>
                    <a:lnTo>
                      <a:pt x="83" y="782"/>
                    </a:lnTo>
                    <a:lnTo>
                      <a:pt x="75" y="774"/>
                    </a:lnTo>
                    <a:lnTo>
                      <a:pt x="77" y="782"/>
                    </a:lnTo>
                    <a:lnTo>
                      <a:pt x="72" y="766"/>
                    </a:lnTo>
                    <a:lnTo>
                      <a:pt x="68" y="765"/>
                    </a:lnTo>
                    <a:lnTo>
                      <a:pt x="67" y="763"/>
                    </a:lnTo>
                    <a:lnTo>
                      <a:pt x="67" y="754"/>
                    </a:lnTo>
                    <a:lnTo>
                      <a:pt x="83" y="734"/>
                    </a:lnTo>
                    <a:lnTo>
                      <a:pt x="83" y="725"/>
                    </a:lnTo>
                    <a:lnTo>
                      <a:pt x="80" y="717"/>
                    </a:lnTo>
                    <a:lnTo>
                      <a:pt x="73" y="714"/>
                    </a:lnTo>
                    <a:lnTo>
                      <a:pt x="71" y="712"/>
                    </a:lnTo>
                    <a:lnTo>
                      <a:pt x="71" y="710"/>
                    </a:lnTo>
                    <a:lnTo>
                      <a:pt x="70" y="703"/>
                    </a:lnTo>
                    <a:lnTo>
                      <a:pt x="68" y="700"/>
                    </a:lnTo>
                    <a:lnTo>
                      <a:pt x="68" y="697"/>
                    </a:lnTo>
                    <a:lnTo>
                      <a:pt x="73" y="691"/>
                    </a:lnTo>
                    <a:lnTo>
                      <a:pt x="77" y="676"/>
                    </a:lnTo>
                    <a:lnTo>
                      <a:pt x="73" y="674"/>
                    </a:lnTo>
                    <a:lnTo>
                      <a:pt x="71" y="672"/>
                    </a:lnTo>
                    <a:lnTo>
                      <a:pt x="70" y="669"/>
                    </a:lnTo>
                    <a:lnTo>
                      <a:pt x="72" y="661"/>
                    </a:lnTo>
                    <a:lnTo>
                      <a:pt x="89" y="635"/>
                    </a:lnTo>
                    <a:lnTo>
                      <a:pt x="92" y="614"/>
                    </a:lnTo>
                    <a:lnTo>
                      <a:pt x="90" y="609"/>
                    </a:lnTo>
                    <a:lnTo>
                      <a:pt x="89" y="602"/>
                    </a:lnTo>
                    <a:lnTo>
                      <a:pt x="89" y="593"/>
                    </a:lnTo>
                    <a:lnTo>
                      <a:pt x="88" y="589"/>
                    </a:lnTo>
                    <a:lnTo>
                      <a:pt x="88" y="558"/>
                    </a:lnTo>
                    <a:lnTo>
                      <a:pt x="89" y="552"/>
                    </a:lnTo>
                    <a:lnTo>
                      <a:pt x="101" y="572"/>
                    </a:lnTo>
                    <a:lnTo>
                      <a:pt x="98" y="573"/>
                    </a:lnTo>
                    <a:lnTo>
                      <a:pt x="102" y="576"/>
                    </a:lnTo>
                    <a:lnTo>
                      <a:pt x="106" y="580"/>
                    </a:lnTo>
                    <a:lnTo>
                      <a:pt x="106" y="583"/>
                    </a:lnTo>
                    <a:lnTo>
                      <a:pt x="114" y="581"/>
                    </a:lnTo>
                    <a:lnTo>
                      <a:pt x="120" y="585"/>
                    </a:lnTo>
                    <a:lnTo>
                      <a:pt x="119" y="580"/>
                    </a:lnTo>
                    <a:lnTo>
                      <a:pt x="117" y="577"/>
                    </a:lnTo>
                    <a:lnTo>
                      <a:pt x="111" y="579"/>
                    </a:lnTo>
                    <a:lnTo>
                      <a:pt x="110" y="576"/>
                    </a:lnTo>
                    <a:lnTo>
                      <a:pt x="106" y="572"/>
                    </a:lnTo>
                    <a:lnTo>
                      <a:pt x="105" y="572"/>
                    </a:lnTo>
                    <a:lnTo>
                      <a:pt x="102" y="569"/>
                    </a:lnTo>
                    <a:lnTo>
                      <a:pt x="115" y="547"/>
                    </a:lnTo>
                    <a:lnTo>
                      <a:pt x="105" y="560"/>
                    </a:lnTo>
                    <a:lnTo>
                      <a:pt x="115" y="539"/>
                    </a:lnTo>
                    <a:lnTo>
                      <a:pt x="117" y="532"/>
                    </a:lnTo>
                    <a:lnTo>
                      <a:pt x="119" y="537"/>
                    </a:lnTo>
                    <a:lnTo>
                      <a:pt x="123" y="534"/>
                    </a:lnTo>
                    <a:lnTo>
                      <a:pt x="117" y="532"/>
                    </a:lnTo>
                    <a:lnTo>
                      <a:pt x="114" y="514"/>
                    </a:lnTo>
                    <a:lnTo>
                      <a:pt x="113" y="511"/>
                    </a:lnTo>
                    <a:lnTo>
                      <a:pt x="109" y="504"/>
                    </a:lnTo>
                    <a:lnTo>
                      <a:pt x="98" y="504"/>
                    </a:lnTo>
                    <a:lnTo>
                      <a:pt x="103" y="500"/>
                    </a:lnTo>
                    <a:lnTo>
                      <a:pt x="94" y="500"/>
                    </a:lnTo>
                    <a:lnTo>
                      <a:pt x="88" y="504"/>
                    </a:lnTo>
                    <a:lnTo>
                      <a:pt x="84" y="508"/>
                    </a:lnTo>
                    <a:lnTo>
                      <a:pt x="88" y="507"/>
                    </a:lnTo>
                    <a:lnTo>
                      <a:pt x="88" y="508"/>
                    </a:lnTo>
                    <a:lnTo>
                      <a:pt x="92" y="505"/>
                    </a:lnTo>
                    <a:lnTo>
                      <a:pt x="89" y="509"/>
                    </a:lnTo>
                    <a:lnTo>
                      <a:pt x="84" y="520"/>
                    </a:lnTo>
                    <a:lnTo>
                      <a:pt x="83" y="518"/>
                    </a:lnTo>
                    <a:lnTo>
                      <a:pt x="83" y="511"/>
                    </a:lnTo>
                    <a:lnTo>
                      <a:pt x="75" y="507"/>
                    </a:lnTo>
                    <a:lnTo>
                      <a:pt x="73" y="499"/>
                    </a:lnTo>
                    <a:lnTo>
                      <a:pt x="72" y="478"/>
                    </a:lnTo>
                    <a:lnTo>
                      <a:pt x="77" y="467"/>
                    </a:lnTo>
                    <a:lnTo>
                      <a:pt x="77" y="465"/>
                    </a:lnTo>
                    <a:lnTo>
                      <a:pt x="75" y="457"/>
                    </a:lnTo>
                    <a:lnTo>
                      <a:pt x="68" y="456"/>
                    </a:lnTo>
                    <a:lnTo>
                      <a:pt x="73" y="449"/>
                    </a:lnTo>
                    <a:lnTo>
                      <a:pt x="75" y="452"/>
                    </a:lnTo>
                    <a:lnTo>
                      <a:pt x="85" y="449"/>
                    </a:lnTo>
                    <a:lnTo>
                      <a:pt x="93" y="445"/>
                    </a:lnTo>
                    <a:lnTo>
                      <a:pt x="98" y="441"/>
                    </a:lnTo>
                    <a:lnTo>
                      <a:pt x="100" y="433"/>
                    </a:lnTo>
                    <a:lnTo>
                      <a:pt x="94" y="422"/>
                    </a:lnTo>
                    <a:lnTo>
                      <a:pt x="90" y="407"/>
                    </a:lnTo>
                    <a:lnTo>
                      <a:pt x="90" y="403"/>
                    </a:lnTo>
                    <a:lnTo>
                      <a:pt x="92" y="391"/>
                    </a:lnTo>
                    <a:lnTo>
                      <a:pt x="92" y="381"/>
                    </a:lnTo>
                    <a:lnTo>
                      <a:pt x="94" y="373"/>
                    </a:lnTo>
                    <a:lnTo>
                      <a:pt x="96" y="367"/>
                    </a:lnTo>
                    <a:lnTo>
                      <a:pt x="94" y="361"/>
                    </a:lnTo>
                    <a:lnTo>
                      <a:pt x="89" y="349"/>
                    </a:lnTo>
                    <a:lnTo>
                      <a:pt x="84" y="348"/>
                    </a:lnTo>
                    <a:lnTo>
                      <a:pt x="80" y="342"/>
                    </a:lnTo>
                    <a:lnTo>
                      <a:pt x="70" y="340"/>
                    </a:lnTo>
                    <a:lnTo>
                      <a:pt x="68" y="334"/>
                    </a:lnTo>
                    <a:lnTo>
                      <a:pt x="73" y="315"/>
                    </a:lnTo>
                    <a:lnTo>
                      <a:pt x="70" y="293"/>
                    </a:lnTo>
                    <a:lnTo>
                      <a:pt x="64" y="284"/>
                    </a:lnTo>
                    <a:lnTo>
                      <a:pt x="62" y="281"/>
                    </a:lnTo>
                    <a:lnTo>
                      <a:pt x="58" y="281"/>
                    </a:lnTo>
                    <a:lnTo>
                      <a:pt x="51" y="262"/>
                    </a:lnTo>
                    <a:lnTo>
                      <a:pt x="49" y="259"/>
                    </a:lnTo>
                    <a:lnTo>
                      <a:pt x="47" y="249"/>
                    </a:lnTo>
                    <a:lnTo>
                      <a:pt x="41" y="247"/>
                    </a:lnTo>
                    <a:lnTo>
                      <a:pt x="37" y="250"/>
                    </a:lnTo>
                    <a:lnTo>
                      <a:pt x="33" y="250"/>
                    </a:lnTo>
                    <a:lnTo>
                      <a:pt x="30" y="255"/>
                    </a:lnTo>
                    <a:lnTo>
                      <a:pt x="19" y="257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2" y="243"/>
                    </a:lnTo>
                    <a:lnTo>
                      <a:pt x="17" y="238"/>
                    </a:lnTo>
                    <a:lnTo>
                      <a:pt x="16" y="241"/>
                    </a:lnTo>
                    <a:lnTo>
                      <a:pt x="11" y="247"/>
                    </a:lnTo>
                    <a:lnTo>
                      <a:pt x="9" y="250"/>
                    </a:lnTo>
                    <a:lnTo>
                      <a:pt x="8" y="258"/>
                    </a:lnTo>
                    <a:lnTo>
                      <a:pt x="7" y="253"/>
                    </a:lnTo>
                    <a:lnTo>
                      <a:pt x="2" y="237"/>
                    </a:lnTo>
                    <a:lnTo>
                      <a:pt x="8" y="233"/>
                    </a:lnTo>
                    <a:lnTo>
                      <a:pt x="12" y="230"/>
                    </a:lnTo>
                    <a:lnTo>
                      <a:pt x="20" y="215"/>
                    </a:lnTo>
                    <a:lnTo>
                      <a:pt x="11" y="208"/>
                    </a:lnTo>
                    <a:lnTo>
                      <a:pt x="0" y="196"/>
                    </a:lnTo>
                    <a:lnTo>
                      <a:pt x="3" y="190"/>
                    </a:lnTo>
                    <a:lnTo>
                      <a:pt x="7" y="186"/>
                    </a:lnTo>
                    <a:lnTo>
                      <a:pt x="8" y="174"/>
                    </a:lnTo>
                    <a:lnTo>
                      <a:pt x="12" y="167"/>
                    </a:lnTo>
                    <a:lnTo>
                      <a:pt x="12" y="166"/>
                    </a:lnTo>
                    <a:lnTo>
                      <a:pt x="17" y="157"/>
                    </a:lnTo>
                    <a:lnTo>
                      <a:pt x="22" y="140"/>
                    </a:lnTo>
                    <a:lnTo>
                      <a:pt x="22" y="135"/>
                    </a:lnTo>
                    <a:lnTo>
                      <a:pt x="16" y="126"/>
                    </a:lnTo>
                    <a:lnTo>
                      <a:pt x="12" y="122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9" y="114"/>
                    </a:lnTo>
                    <a:lnTo>
                      <a:pt x="26" y="119"/>
                    </a:lnTo>
                    <a:lnTo>
                      <a:pt x="29" y="132"/>
                    </a:lnTo>
                    <a:lnTo>
                      <a:pt x="50" y="154"/>
                    </a:lnTo>
                    <a:lnTo>
                      <a:pt x="72" y="156"/>
                    </a:lnTo>
                    <a:lnTo>
                      <a:pt x="80" y="156"/>
                    </a:lnTo>
                    <a:lnTo>
                      <a:pt x="90" y="164"/>
                    </a:lnTo>
                    <a:lnTo>
                      <a:pt x="93" y="164"/>
                    </a:lnTo>
                    <a:lnTo>
                      <a:pt x="122" y="157"/>
                    </a:lnTo>
                    <a:lnTo>
                      <a:pt x="136" y="145"/>
                    </a:lnTo>
                    <a:lnTo>
                      <a:pt x="139" y="140"/>
                    </a:lnTo>
                    <a:lnTo>
                      <a:pt x="160" y="127"/>
                    </a:lnTo>
                    <a:lnTo>
                      <a:pt x="178" y="127"/>
                    </a:lnTo>
                    <a:lnTo>
                      <a:pt x="186" y="122"/>
                    </a:lnTo>
                    <a:lnTo>
                      <a:pt x="204" y="101"/>
                    </a:lnTo>
                    <a:lnTo>
                      <a:pt x="207" y="92"/>
                    </a:lnTo>
                    <a:lnTo>
                      <a:pt x="208" y="89"/>
                    </a:lnTo>
                    <a:lnTo>
                      <a:pt x="211" y="86"/>
                    </a:lnTo>
                    <a:lnTo>
                      <a:pt x="211" y="85"/>
                    </a:lnTo>
                    <a:lnTo>
                      <a:pt x="219" y="82"/>
                    </a:lnTo>
                    <a:lnTo>
                      <a:pt x="225" y="76"/>
                    </a:lnTo>
                    <a:lnTo>
                      <a:pt x="236" y="63"/>
                    </a:lnTo>
                    <a:lnTo>
                      <a:pt x="242" y="56"/>
                    </a:lnTo>
                    <a:lnTo>
                      <a:pt x="247" y="50"/>
                    </a:lnTo>
                    <a:lnTo>
                      <a:pt x="256" y="44"/>
                    </a:lnTo>
                    <a:lnTo>
                      <a:pt x="259" y="50"/>
                    </a:lnTo>
                    <a:lnTo>
                      <a:pt x="273" y="44"/>
                    </a:lnTo>
                    <a:lnTo>
                      <a:pt x="275" y="40"/>
                    </a:lnTo>
                    <a:lnTo>
                      <a:pt x="277" y="39"/>
                    </a:lnTo>
                    <a:lnTo>
                      <a:pt x="287" y="35"/>
                    </a:lnTo>
                    <a:lnTo>
                      <a:pt x="289" y="30"/>
                    </a:lnTo>
                    <a:lnTo>
                      <a:pt x="287" y="26"/>
                    </a:lnTo>
                    <a:lnTo>
                      <a:pt x="285" y="21"/>
                    </a:lnTo>
                    <a:lnTo>
                      <a:pt x="288" y="10"/>
                    </a:lnTo>
                    <a:lnTo>
                      <a:pt x="284" y="9"/>
                    </a:lnTo>
                    <a:lnTo>
                      <a:pt x="280" y="6"/>
                    </a:lnTo>
                    <a:lnTo>
                      <a:pt x="283" y="5"/>
                    </a:lnTo>
                    <a:lnTo>
                      <a:pt x="285" y="6"/>
                    </a:lnTo>
                    <a:lnTo>
                      <a:pt x="288" y="6"/>
                    </a:lnTo>
                    <a:lnTo>
                      <a:pt x="293" y="4"/>
                    </a:lnTo>
                    <a:lnTo>
                      <a:pt x="296" y="5"/>
                    </a:lnTo>
                    <a:lnTo>
                      <a:pt x="296" y="6"/>
                    </a:lnTo>
                    <a:lnTo>
                      <a:pt x="300" y="2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20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4360660" y="3883954"/>
                <a:ext cx="1155052" cy="786256"/>
              </a:xfrm>
              <a:custGeom>
                <a:avLst/>
                <a:gdLst/>
                <a:ahLst/>
                <a:cxnLst>
                  <a:cxn ang="0">
                    <a:pos x="894" y="11"/>
                  </a:cxn>
                  <a:cxn ang="0">
                    <a:pos x="876" y="38"/>
                  </a:cxn>
                  <a:cxn ang="0">
                    <a:pos x="842" y="101"/>
                  </a:cxn>
                  <a:cxn ang="0">
                    <a:pos x="814" y="146"/>
                  </a:cxn>
                  <a:cxn ang="0">
                    <a:pos x="797" y="170"/>
                  </a:cxn>
                  <a:cxn ang="0">
                    <a:pos x="775" y="210"/>
                  </a:cxn>
                  <a:cxn ang="0">
                    <a:pos x="767" y="270"/>
                  </a:cxn>
                  <a:cxn ang="0">
                    <a:pos x="742" y="316"/>
                  </a:cxn>
                  <a:cxn ang="0">
                    <a:pos x="769" y="376"/>
                  </a:cxn>
                  <a:cxn ang="0">
                    <a:pos x="788" y="397"/>
                  </a:cxn>
                  <a:cxn ang="0">
                    <a:pos x="772" y="402"/>
                  </a:cxn>
                  <a:cxn ang="0">
                    <a:pos x="782" y="427"/>
                  </a:cxn>
                  <a:cxn ang="0">
                    <a:pos x="789" y="444"/>
                  </a:cxn>
                  <a:cxn ang="0">
                    <a:pos x="793" y="464"/>
                  </a:cxn>
                  <a:cxn ang="0">
                    <a:pos x="803" y="478"/>
                  </a:cxn>
                  <a:cxn ang="0">
                    <a:pos x="792" y="493"/>
                  </a:cxn>
                  <a:cxn ang="0">
                    <a:pos x="762" y="516"/>
                  </a:cxn>
                  <a:cxn ang="0">
                    <a:pos x="752" y="579"/>
                  </a:cxn>
                  <a:cxn ang="0">
                    <a:pos x="738" y="612"/>
                  </a:cxn>
                  <a:cxn ang="0">
                    <a:pos x="689" y="584"/>
                  </a:cxn>
                  <a:cxn ang="0">
                    <a:pos x="630" y="588"/>
                  </a:cxn>
                  <a:cxn ang="0">
                    <a:pos x="562" y="531"/>
                  </a:cxn>
                  <a:cxn ang="0">
                    <a:pos x="465" y="444"/>
                  </a:cxn>
                  <a:cxn ang="0">
                    <a:pos x="400" y="440"/>
                  </a:cxn>
                  <a:cxn ang="0">
                    <a:pos x="342" y="406"/>
                  </a:cxn>
                  <a:cxn ang="0">
                    <a:pos x="305" y="376"/>
                  </a:cxn>
                  <a:cxn ang="0">
                    <a:pos x="240" y="338"/>
                  </a:cxn>
                  <a:cxn ang="0">
                    <a:pos x="209" y="303"/>
                  </a:cxn>
                  <a:cxn ang="0">
                    <a:pos x="157" y="283"/>
                  </a:cxn>
                  <a:cxn ang="0">
                    <a:pos x="71" y="275"/>
                  </a:cxn>
                  <a:cxn ang="0">
                    <a:pos x="10" y="219"/>
                  </a:cxn>
                  <a:cxn ang="0">
                    <a:pos x="4" y="180"/>
                  </a:cxn>
                  <a:cxn ang="0">
                    <a:pos x="12" y="148"/>
                  </a:cxn>
                  <a:cxn ang="0">
                    <a:pos x="22" y="114"/>
                  </a:cxn>
                  <a:cxn ang="0">
                    <a:pos x="30" y="98"/>
                  </a:cxn>
                  <a:cxn ang="0">
                    <a:pos x="64" y="70"/>
                  </a:cxn>
                  <a:cxn ang="0">
                    <a:pos x="85" y="42"/>
                  </a:cxn>
                  <a:cxn ang="0">
                    <a:pos x="103" y="75"/>
                  </a:cxn>
                  <a:cxn ang="0">
                    <a:pos x="154" y="97"/>
                  </a:cxn>
                  <a:cxn ang="0">
                    <a:pos x="183" y="54"/>
                  </a:cxn>
                  <a:cxn ang="0">
                    <a:pos x="221" y="47"/>
                  </a:cxn>
                  <a:cxn ang="0">
                    <a:pos x="237" y="38"/>
                  </a:cxn>
                  <a:cxn ang="0">
                    <a:pos x="251" y="37"/>
                  </a:cxn>
                  <a:cxn ang="0">
                    <a:pos x="265" y="55"/>
                  </a:cxn>
                  <a:cxn ang="0">
                    <a:pos x="261" y="66"/>
                  </a:cxn>
                  <a:cxn ang="0">
                    <a:pos x="286" y="79"/>
                  </a:cxn>
                  <a:cxn ang="0">
                    <a:pos x="311" y="85"/>
                  </a:cxn>
                  <a:cxn ang="0">
                    <a:pos x="349" y="114"/>
                  </a:cxn>
                  <a:cxn ang="0">
                    <a:pos x="414" y="108"/>
                  </a:cxn>
                  <a:cxn ang="0">
                    <a:pos x="459" y="105"/>
                  </a:cxn>
                  <a:cxn ang="0">
                    <a:pos x="514" y="108"/>
                  </a:cxn>
                  <a:cxn ang="0">
                    <a:pos x="546" y="104"/>
                  </a:cxn>
                  <a:cxn ang="0">
                    <a:pos x="609" y="85"/>
                  </a:cxn>
                  <a:cxn ang="0">
                    <a:pos x="655" y="55"/>
                  </a:cxn>
                  <a:cxn ang="0">
                    <a:pos x="715" y="55"/>
                  </a:cxn>
                  <a:cxn ang="0">
                    <a:pos x="767" y="55"/>
                  </a:cxn>
                  <a:cxn ang="0">
                    <a:pos x="789" y="17"/>
                  </a:cxn>
                  <a:cxn ang="0">
                    <a:pos x="818" y="32"/>
                  </a:cxn>
                  <a:cxn ang="0">
                    <a:pos x="843" y="18"/>
                  </a:cxn>
                </a:cxnLst>
                <a:rect l="0" t="0" r="r" b="b"/>
                <a:pathLst>
                  <a:path w="902" h="614">
                    <a:moveTo>
                      <a:pt x="780" y="397"/>
                    </a:moveTo>
                    <a:lnTo>
                      <a:pt x="782" y="403"/>
                    </a:lnTo>
                    <a:lnTo>
                      <a:pt x="780" y="397"/>
                    </a:lnTo>
                    <a:close/>
                    <a:moveTo>
                      <a:pt x="871" y="0"/>
                    </a:moveTo>
                    <a:lnTo>
                      <a:pt x="885" y="7"/>
                    </a:lnTo>
                    <a:lnTo>
                      <a:pt x="894" y="11"/>
                    </a:lnTo>
                    <a:lnTo>
                      <a:pt x="902" y="12"/>
                    </a:lnTo>
                    <a:lnTo>
                      <a:pt x="888" y="16"/>
                    </a:lnTo>
                    <a:lnTo>
                      <a:pt x="880" y="24"/>
                    </a:lnTo>
                    <a:lnTo>
                      <a:pt x="874" y="39"/>
                    </a:lnTo>
                    <a:lnTo>
                      <a:pt x="876" y="42"/>
                    </a:lnTo>
                    <a:lnTo>
                      <a:pt x="876" y="38"/>
                    </a:lnTo>
                    <a:lnTo>
                      <a:pt x="880" y="38"/>
                    </a:lnTo>
                    <a:lnTo>
                      <a:pt x="876" y="45"/>
                    </a:lnTo>
                    <a:lnTo>
                      <a:pt x="863" y="68"/>
                    </a:lnTo>
                    <a:lnTo>
                      <a:pt x="851" y="93"/>
                    </a:lnTo>
                    <a:lnTo>
                      <a:pt x="846" y="97"/>
                    </a:lnTo>
                    <a:lnTo>
                      <a:pt x="842" y="101"/>
                    </a:lnTo>
                    <a:lnTo>
                      <a:pt x="835" y="114"/>
                    </a:lnTo>
                    <a:lnTo>
                      <a:pt x="831" y="118"/>
                    </a:lnTo>
                    <a:lnTo>
                      <a:pt x="826" y="126"/>
                    </a:lnTo>
                    <a:lnTo>
                      <a:pt x="825" y="128"/>
                    </a:lnTo>
                    <a:lnTo>
                      <a:pt x="820" y="138"/>
                    </a:lnTo>
                    <a:lnTo>
                      <a:pt x="814" y="146"/>
                    </a:lnTo>
                    <a:lnTo>
                      <a:pt x="812" y="148"/>
                    </a:lnTo>
                    <a:lnTo>
                      <a:pt x="803" y="159"/>
                    </a:lnTo>
                    <a:lnTo>
                      <a:pt x="801" y="161"/>
                    </a:lnTo>
                    <a:lnTo>
                      <a:pt x="803" y="166"/>
                    </a:lnTo>
                    <a:lnTo>
                      <a:pt x="801" y="169"/>
                    </a:lnTo>
                    <a:lnTo>
                      <a:pt x="797" y="170"/>
                    </a:lnTo>
                    <a:lnTo>
                      <a:pt x="797" y="172"/>
                    </a:lnTo>
                    <a:lnTo>
                      <a:pt x="795" y="178"/>
                    </a:lnTo>
                    <a:lnTo>
                      <a:pt x="791" y="183"/>
                    </a:lnTo>
                    <a:lnTo>
                      <a:pt x="784" y="190"/>
                    </a:lnTo>
                    <a:lnTo>
                      <a:pt x="782" y="198"/>
                    </a:lnTo>
                    <a:lnTo>
                      <a:pt x="775" y="210"/>
                    </a:lnTo>
                    <a:lnTo>
                      <a:pt x="780" y="220"/>
                    </a:lnTo>
                    <a:lnTo>
                      <a:pt x="774" y="233"/>
                    </a:lnTo>
                    <a:lnTo>
                      <a:pt x="774" y="240"/>
                    </a:lnTo>
                    <a:lnTo>
                      <a:pt x="769" y="248"/>
                    </a:lnTo>
                    <a:lnTo>
                      <a:pt x="769" y="266"/>
                    </a:lnTo>
                    <a:lnTo>
                      <a:pt x="767" y="270"/>
                    </a:lnTo>
                    <a:lnTo>
                      <a:pt x="761" y="279"/>
                    </a:lnTo>
                    <a:lnTo>
                      <a:pt x="753" y="284"/>
                    </a:lnTo>
                    <a:lnTo>
                      <a:pt x="752" y="288"/>
                    </a:lnTo>
                    <a:lnTo>
                      <a:pt x="744" y="299"/>
                    </a:lnTo>
                    <a:lnTo>
                      <a:pt x="744" y="301"/>
                    </a:lnTo>
                    <a:lnTo>
                      <a:pt x="742" y="316"/>
                    </a:lnTo>
                    <a:lnTo>
                      <a:pt x="744" y="351"/>
                    </a:lnTo>
                    <a:lnTo>
                      <a:pt x="744" y="356"/>
                    </a:lnTo>
                    <a:lnTo>
                      <a:pt x="749" y="368"/>
                    </a:lnTo>
                    <a:lnTo>
                      <a:pt x="759" y="372"/>
                    </a:lnTo>
                    <a:lnTo>
                      <a:pt x="765" y="376"/>
                    </a:lnTo>
                    <a:lnTo>
                      <a:pt x="769" y="376"/>
                    </a:lnTo>
                    <a:lnTo>
                      <a:pt x="772" y="377"/>
                    </a:lnTo>
                    <a:lnTo>
                      <a:pt x="774" y="375"/>
                    </a:lnTo>
                    <a:lnTo>
                      <a:pt x="778" y="376"/>
                    </a:lnTo>
                    <a:lnTo>
                      <a:pt x="784" y="386"/>
                    </a:lnTo>
                    <a:lnTo>
                      <a:pt x="791" y="393"/>
                    </a:lnTo>
                    <a:lnTo>
                      <a:pt x="788" y="397"/>
                    </a:lnTo>
                    <a:lnTo>
                      <a:pt x="783" y="393"/>
                    </a:lnTo>
                    <a:lnTo>
                      <a:pt x="780" y="397"/>
                    </a:lnTo>
                    <a:lnTo>
                      <a:pt x="780" y="396"/>
                    </a:lnTo>
                    <a:lnTo>
                      <a:pt x="779" y="393"/>
                    </a:lnTo>
                    <a:lnTo>
                      <a:pt x="771" y="396"/>
                    </a:lnTo>
                    <a:lnTo>
                      <a:pt x="772" y="402"/>
                    </a:lnTo>
                    <a:lnTo>
                      <a:pt x="770" y="403"/>
                    </a:lnTo>
                    <a:lnTo>
                      <a:pt x="770" y="405"/>
                    </a:lnTo>
                    <a:lnTo>
                      <a:pt x="771" y="414"/>
                    </a:lnTo>
                    <a:lnTo>
                      <a:pt x="774" y="418"/>
                    </a:lnTo>
                    <a:lnTo>
                      <a:pt x="775" y="427"/>
                    </a:lnTo>
                    <a:lnTo>
                      <a:pt x="782" y="427"/>
                    </a:lnTo>
                    <a:lnTo>
                      <a:pt x="784" y="426"/>
                    </a:lnTo>
                    <a:lnTo>
                      <a:pt x="787" y="430"/>
                    </a:lnTo>
                    <a:lnTo>
                      <a:pt x="782" y="428"/>
                    </a:lnTo>
                    <a:lnTo>
                      <a:pt x="780" y="436"/>
                    </a:lnTo>
                    <a:lnTo>
                      <a:pt x="784" y="441"/>
                    </a:lnTo>
                    <a:lnTo>
                      <a:pt x="789" y="444"/>
                    </a:lnTo>
                    <a:lnTo>
                      <a:pt x="800" y="444"/>
                    </a:lnTo>
                    <a:lnTo>
                      <a:pt x="803" y="451"/>
                    </a:lnTo>
                    <a:lnTo>
                      <a:pt x="801" y="460"/>
                    </a:lnTo>
                    <a:lnTo>
                      <a:pt x="801" y="465"/>
                    </a:lnTo>
                    <a:lnTo>
                      <a:pt x="799" y="460"/>
                    </a:lnTo>
                    <a:lnTo>
                      <a:pt x="793" y="464"/>
                    </a:lnTo>
                    <a:lnTo>
                      <a:pt x="797" y="472"/>
                    </a:lnTo>
                    <a:lnTo>
                      <a:pt x="800" y="470"/>
                    </a:lnTo>
                    <a:lnTo>
                      <a:pt x="804" y="469"/>
                    </a:lnTo>
                    <a:lnTo>
                      <a:pt x="813" y="482"/>
                    </a:lnTo>
                    <a:lnTo>
                      <a:pt x="808" y="482"/>
                    </a:lnTo>
                    <a:lnTo>
                      <a:pt x="803" y="478"/>
                    </a:lnTo>
                    <a:lnTo>
                      <a:pt x="792" y="485"/>
                    </a:lnTo>
                    <a:lnTo>
                      <a:pt x="793" y="487"/>
                    </a:lnTo>
                    <a:lnTo>
                      <a:pt x="792" y="487"/>
                    </a:lnTo>
                    <a:lnTo>
                      <a:pt x="793" y="489"/>
                    </a:lnTo>
                    <a:lnTo>
                      <a:pt x="791" y="490"/>
                    </a:lnTo>
                    <a:lnTo>
                      <a:pt x="792" y="493"/>
                    </a:lnTo>
                    <a:lnTo>
                      <a:pt x="788" y="495"/>
                    </a:lnTo>
                    <a:lnTo>
                      <a:pt x="775" y="498"/>
                    </a:lnTo>
                    <a:lnTo>
                      <a:pt x="778" y="500"/>
                    </a:lnTo>
                    <a:lnTo>
                      <a:pt x="771" y="503"/>
                    </a:lnTo>
                    <a:lnTo>
                      <a:pt x="767" y="511"/>
                    </a:lnTo>
                    <a:lnTo>
                      <a:pt x="762" y="516"/>
                    </a:lnTo>
                    <a:lnTo>
                      <a:pt x="758" y="531"/>
                    </a:lnTo>
                    <a:lnTo>
                      <a:pt x="750" y="538"/>
                    </a:lnTo>
                    <a:lnTo>
                      <a:pt x="749" y="554"/>
                    </a:lnTo>
                    <a:lnTo>
                      <a:pt x="746" y="558"/>
                    </a:lnTo>
                    <a:lnTo>
                      <a:pt x="746" y="571"/>
                    </a:lnTo>
                    <a:lnTo>
                      <a:pt x="752" y="579"/>
                    </a:lnTo>
                    <a:lnTo>
                      <a:pt x="753" y="596"/>
                    </a:lnTo>
                    <a:lnTo>
                      <a:pt x="758" y="601"/>
                    </a:lnTo>
                    <a:lnTo>
                      <a:pt x="757" y="606"/>
                    </a:lnTo>
                    <a:lnTo>
                      <a:pt x="753" y="604"/>
                    </a:lnTo>
                    <a:lnTo>
                      <a:pt x="741" y="614"/>
                    </a:lnTo>
                    <a:lnTo>
                      <a:pt x="738" y="612"/>
                    </a:lnTo>
                    <a:lnTo>
                      <a:pt x="736" y="610"/>
                    </a:lnTo>
                    <a:lnTo>
                      <a:pt x="731" y="600"/>
                    </a:lnTo>
                    <a:lnTo>
                      <a:pt x="719" y="593"/>
                    </a:lnTo>
                    <a:lnTo>
                      <a:pt x="716" y="596"/>
                    </a:lnTo>
                    <a:lnTo>
                      <a:pt x="707" y="599"/>
                    </a:lnTo>
                    <a:lnTo>
                      <a:pt x="689" y="584"/>
                    </a:lnTo>
                    <a:lnTo>
                      <a:pt x="677" y="584"/>
                    </a:lnTo>
                    <a:lnTo>
                      <a:pt x="669" y="589"/>
                    </a:lnTo>
                    <a:lnTo>
                      <a:pt x="657" y="593"/>
                    </a:lnTo>
                    <a:lnTo>
                      <a:pt x="650" y="591"/>
                    </a:lnTo>
                    <a:lnTo>
                      <a:pt x="638" y="589"/>
                    </a:lnTo>
                    <a:lnTo>
                      <a:pt x="630" y="588"/>
                    </a:lnTo>
                    <a:lnTo>
                      <a:pt x="618" y="572"/>
                    </a:lnTo>
                    <a:lnTo>
                      <a:pt x="605" y="570"/>
                    </a:lnTo>
                    <a:lnTo>
                      <a:pt x="587" y="565"/>
                    </a:lnTo>
                    <a:lnTo>
                      <a:pt x="579" y="563"/>
                    </a:lnTo>
                    <a:lnTo>
                      <a:pt x="569" y="553"/>
                    </a:lnTo>
                    <a:lnTo>
                      <a:pt x="562" y="531"/>
                    </a:lnTo>
                    <a:lnTo>
                      <a:pt x="548" y="502"/>
                    </a:lnTo>
                    <a:lnTo>
                      <a:pt x="533" y="482"/>
                    </a:lnTo>
                    <a:lnTo>
                      <a:pt x="518" y="468"/>
                    </a:lnTo>
                    <a:lnTo>
                      <a:pt x="497" y="455"/>
                    </a:lnTo>
                    <a:lnTo>
                      <a:pt x="472" y="445"/>
                    </a:lnTo>
                    <a:lnTo>
                      <a:pt x="465" y="444"/>
                    </a:lnTo>
                    <a:lnTo>
                      <a:pt x="450" y="445"/>
                    </a:lnTo>
                    <a:lnTo>
                      <a:pt x="430" y="444"/>
                    </a:lnTo>
                    <a:lnTo>
                      <a:pt x="425" y="449"/>
                    </a:lnTo>
                    <a:lnTo>
                      <a:pt x="422" y="449"/>
                    </a:lnTo>
                    <a:lnTo>
                      <a:pt x="405" y="447"/>
                    </a:lnTo>
                    <a:lnTo>
                      <a:pt x="400" y="440"/>
                    </a:lnTo>
                    <a:lnTo>
                      <a:pt x="392" y="434"/>
                    </a:lnTo>
                    <a:lnTo>
                      <a:pt x="391" y="431"/>
                    </a:lnTo>
                    <a:lnTo>
                      <a:pt x="372" y="430"/>
                    </a:lnTo>
                    <a:lnTo>
                      <a:pt x="365" y="424"/>
                    </a:lnTo>
                    <a:lnTo>
                      <a:pt x="346" y="413"/>
                    </a:lnTo>
                    <a:lnTo>
                      <a:pt x="342" y="406"/>
                    </a:lnTo>
                    <a:lnTo>
                      <a:pt x="333" y="397"/>
                    </a:lnTo>
                    <a:lnTo>
                      <a:pt x="325" y="386"/>
                    </a:lnTo>
                    <a:lnTo>
                      <a:pt x="315" y="377"/>
                    </a:lnTo>
                    <a:lnTo>
                      <a:pt x="311" y="376"/>
                    </a:lnTo>
                    <a:lnTo>
                      <a:pt x="308" y="379"/>
                    </a:lnTo>
                    <a:lnTo>
                      <a:pt x="305" y="376"/>
                    </a:lnTo>
                    <a:lnTo>
                      <a:pt x="297" y="376"/>
                    </a:lnTo>
                    <a:lnTo>
                      <a:pt x="289" y="375"/>
                    </a:lnTo>
                    <a:lnTo>
                      <a:pt x="281" y="372"/>
                    </a:lnTo>
                    <a:lnTo>
                      <a:pt x="276" y="364"/>
                    </a:lnTo>
                    <a:lnTo>
                      <a:pt x="260" y="354"/>
                    </a:lnTo>
                    <a:lnTo>
                      <a:pt x="240" y="338"/>
                    </a:lnTo>
                    <a:lnTo>
                      <a:pt x="238" y="338"/>
                    </a:lnTo>
                    <a:lnTo>
                      <a:pt x="235" y="337"/>
                    </a:lnTo>
                    <a:lnTo>
                      <a:pt x="235" y="334"/>
                    </a:lnTo>
                    <a:lnTo>
                      <a:pt x="223" y="317"/>
                    </a:lnTo>
                    <a:lnTo>
                      <a:pt x="216" y="312"/>
                    </a:lnTo>
                    <a:lnTo>
                      <a:pt x="209" y="303"/>
                    </a:lnTo>
                    <a:lnTo>
                      <a:pt x="199" y="300"/>
                    </a:lnTo>
                    <a:lnTo>
                      <a:pt x="188" y="299"/>
                    </a:lnTo>
                    <a:lnTo>
                      <a:pt x="174" y="299"/>
                    </a:lnTo>
                    <a:lnTo>
                      <a:pt x="167" y="300"/>
                    </a:lnTo>
                    <a:lnTo>
                      <a:pt x="163" y="299"/>
                    </a:lnTo>
                    <a:lnTo>
                      <a:pt x="157" y="283"/>
                    </a:lnTo>
                    <a:lnTo>
                      <a:pt x="149" y="275"/>
                    </a:lnTo>
                    <a:lnTo>
                      <a:pt x="135" y="270"/>
                    </a:lnTo>
                    <a:lnTo>
                      <a:pt x="132" y="270"/>
                    </a:lnTo>
                    <a:lnTo>
                      <a:pt x="127" y="269"/>
                    </a:lnTo>
                    <a:lnTo>
                      <a:pt x="94" y="269"/>
                    </a:lnTo>
                    <a:lnTo>
                      <a:pt x="71" y="275"/>
                    </a:lnTo>
                    <a:lnTo>
                      <a:pt x="63" y="270"/>
                    </a:lnTo>
                    <a:lnTo>
                      <a:pt x="61" y="266"/>
                    </a:lnTo>
                    <a:lnTo>
                      <a:pt x="52" y="248"/>
                    </a:lnTo>
                    <a:lnTo>
                      <a:pt x="39" y="238"/>
                    </a:lnTo>
                    <a:lnTo>
                      <a:pt x="27" y="238"/>
                    </a:lnTo>
                    <a:lnTo>
                      <a:pt x="10" y="219"/>
                    </a:lnTo>
                    <a:lnTo>
                      <a:pt x="10" y="203"/>
                    </a:lnTo>
                    <a:lnTo>
                      <a:pt x="4" y="191"/>
                    </a:lnTo>
                    <a:lnTo>
                      <a:pt x="1" y="190"/>
                    </a:lnTo>
                    <a:lnTo>
                      <a:pt x="1" y="191"/>
                    </a:lnTo>
                    <a:lnTo>
                      <a:pt x="0" y="186"/>
                    </a:lnTo>
                    <a:lnTo>
                      <a:pt x="4" y="180"/>
                    </a:lnTo>
                    <a:lnTo>
                      <a:pt x="3" y="183"/>
                    </a:lnTo>
                    <a:lnTo>
                      <a:pt x="10" y="176"/>
                    </a:lnTo>
                    <a:lnTo>
                      <a:pt x="10" y="168"/>
                    </a:lnTo>
                    <a:lnTo>
                      <a:pt x="16" y="159"/>
                    </a:lnTo>
                    <a:lnTo>
                      <a:pt x="10" y="149"/>
                    </a:lnTo>
                    <a:lnTo>
                      <a:pt x="12" y="148"/>
                    </a:lnTo>
                    <a:lnTo>
                      <a:pt x="9" y="146"/>
                    </a:lnTo>
                    <a:lnTo>
                      <a:pt x="14" y="138"/>
                    </a:lnTo>
                    <a:lnTo>
                      <a:pt x="18" y="131"/>
                    </a:lnTo>
                    <a:lnTo>
                      <a:pt x="20" y="121"/>
                    </a:lnTo>
                    <a:lnTo>
                      <a:pt x="20" y="118"/>
                    </a:lnTo>
                    <a:lnTo>
                      <a:pt x="22" y="114"/>
                    </a:lnTo>
                    <a:lnTo>
                      <a:pt x="22" y="108"/>
                    </a:lnTo>
                    <a:lnTo>
                      <a:pt x="27" y="106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7" y="104"/>
                    </a:lnTo>
                    <a:lnTo>
                      <a:pt x="30" y="98"/>
                    </a:lnTo>
                    <a:lnTo>
                      <a:pt x="40" y="85"/>
                    </a:lnTo>
                    <a:lnTo>
                      <a:pt x="44" y="87"/>
                    </a:lnTo>
                    <a:lnTo>
                      <a:pt x="59" y="84"/>
                    </a:lnTo>
                    <a:lnTo>
                      <a:pt x="61" y="83"/>
                    </a:lnTo>
                    <a:lnTo>
                      <a:pt x="65" y="75"/>
                    </a:lnTo>
                    <a:lnTo>
                      <a:pt x="64" y="70"/>
                    </a:lnTo>
                    <a:lnTo>
                      <a:pt x="71" y="70"/>
                    </a:lnTo>
                    <a:lnTo>
                      <a:pt x="76" y="73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1" y="46"/>
                    </a:lnTo>
                    <a:lnTo>
                      <a:pt x="85" y="42"/>
                    </a:lnTo>
                    <a:lnTo>
                      <a:pt x="86" y="46"/>
                    </a:lnTo>
                    <a:lnTo>
                      <a:pt x="95" y="46"/>
                    </a:lnTo>
                    <a:lnTo>
                      <a:pt x="97" y="55"/>
                    </a:lnTo>
                    <a:lnTo>
                      <a:pt x="101" y="58"/>
                    </a:lnTo>
                    <a:lnTo>
                      <a:pt x="101" y="64"/>
                    </a:lnTo>
                    <a:lnTo>
                      <a:pt x="103" y="75"/>
                    </a:lnTo>
                    <a:lnTo>
                      <a:pt x="107" y="80"/>
                    </a:lnTo>
                    <a:lnTo>
                      <a:pt x="121" y="94"/>
                    </a:lnTo>
                    <a:lnTo>
                      <a:pt x="124" y="93"/>
                    </a:lnTo>
                    <a:lnTo>
                      <a:pt x="127" y="100"/>
                    </a:lnTo>
                    <a:lnTo>
                      <a:pt x="135" y="101"/>
                    </a:lnTo>
                    <a:lnTo>
                      <a:pt x="154" y="97"/>
                    </a:lnTo>
                    <a:lnTo>
                      <a:pt x="167" y="89"/>
                    </a:lnTo>
                    <a:lnTo>
                      <a:pt x="182" y="80"/>
                    </a:lnTo>
                    <a:lnTo>
                      <a:pt x="182" y="75"/>
                    </a:lnTo>
                    <a:lnTo>
                      <a:pt x="175" y="59"/>
                    </a:lnTo>
                    <a:lnTo>
                      <a:pt x="179" y="58"/>
                    </a:lnTo>
                    <a:lnTo>
                      <a:pt x="183" y="54"/>
                    </a:lnTo>
                    <a:lnTo>
                      <a:pt x="183" y="47"/>
                    </a:lnTo>
                    <a:lnTo>
                      <a:pt x="193" y="42"/>
                    </a:lnTo>
                    <a:lnTo>
                      <a:pt x="200" y="45"/>
                    </a:lnTo>
                    <a:lnTo>
                      <a:pt x="205" y="45"/>
                    </a:lnTo>
                    <a:lnTo>
                      <a:pt x="206" y="49"/>
                    </a:lnTo>
                    <a:lnTo>
                      <a:pt x="221" y="47"/>
                    </a:lnTo>
                    <a:lnTo>
                      <a:pt x="223" y="46"/>
                    </a:lnTo>
                    <a:lnTo>
                      <a:pt x="226" y="43"/>
                    </a:lnTo>
                    <a:lnTo>
                      <a:pt x="229" y="37"/>
                    </a:lnTo>
                    <a:lnTo>
                      <a:pt x="233" y="38"/>
                    </a:lnTo>
                    <a:lnTo>
                      <a:pt x="235" y="37"/>
                    </a:lnTo>
                    <a:lnTo>
                      <a:pt x="237" y="38"/>
                    </a:lnTo>
                    <a:lnTo>
                      <a:pt x="239" y="34"/>
                    </a:lnTo>
                    <a:lnTo>
                      <a:pt x="244" y="32"/>
                    </a:lnTo>
                    <a:lnTo>
                      <a:pt x="248" y="28"/>
                    </a:lnTo>
                    <a:lnTo>
                      <a:pt x="251" y="33"/>
                    </a:lnTo>
                    <a:lnTo>
                      <a:pt x="254" y="34"/>
                    </a:lnTo>
                    <a:lnTo>
                      <a:pt x="251" y="37"/>
                    </a:lnTo>
                    <a:lnTo>
                      <a:pt x="254" y="38"/>
                    </a:lnTo>
                    <a:lnTo>
                      <a:pt x="257" y="42"/>
                    </a:lnTo>
                    <a:lnTo>
                      <a:pt x="260" y="39"/>
                    </a:lnTo>
                    <a:lnTo>
                      <a:pt x="260" y="43"/>
                    </a:lnTo>
                    <a:lnTo>
                      <a:pt x="261" y="47"/>
                    </a:lnTo>
                    <a:lnTo>
                      <a:pt x="265" y="55"/>
                    </a:lnTo>
                    <a:lnTo>
                      <a:pt x="264" y="58"/>
                    </a:lnTo>
                    <a:lnTo>
                      <a:pt x="264" y="64"/>
                    </a:lnTo>
                    <a:lnTo>
                      <a:pt x="261" y="63"/>
                    </a:lnTo>
                    <a:lnTo>
                      <a:pt x="260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4" y="67"/>
                    </a:lnTo>
                    <a:lnTo>
                      <a:pt x="265" y="68"/>
                    </a:lnTo>
                    <a:lnTo>
                      <a:pt x="268" y="72"/>
                    </a:lnTo>
                    <a:lnTo>
                      <a:pt x="274" y="75"/>
                    </a:lnTo>
                    <a:lnTo>
                      <a:pt x="286" y="76"/>
                    </a:lnTo>
                    <a:lnTo>
                      <a:pt x="286" y="79"/>
                    </a:lnTo>
                    <a:lnTo>
                      <a:pt x="289" y="76"/>
                    </a:lnTo>
                    <a:lnTo>
                      <a:pt x="295" y="75"/>
                    </a:lnTo>
                    <a:lnTo>
                      <a:pt x="302" y="68"/>
                    </a:lnTo>
                    <a:lnTo>
                      <a:pt x="308" y="70"/>
                    </a:lnTo>
                    <a:lnTo>
                      <a:pt x="310" y="73"/>
                    </a:lnTo>
                    <a:lnTo>
                      <a:pt x="311" y="85"/>
                    </a:lnTo>
                    <a:lnTo>
                      <a:pt x="310" y="88"/>
                    </a:lnTo>
                    <a:lnTo>
                      <a:pt x="315" y="93"/>
                    </a:lnTo>
                    <a:lnTo>
                      <a:pt x="328" y="101"/>
                    </a:lnTo>
                    <a:lnTo>
                      <a:pt x="329" y="104"/>
                    </a:lnTo>
                    <a:lnTo>
                      <a:pt x="346" y="114"/>
                    </a:lnTo>
                    <a:lnTo>
                      <a:pt x="349" y="114"/>
                    </a:lnTo>
                    <a:lnTo>
                      <a:pt x="359" y="117"/>
                    </a:lnTo>
                    <a:lnTo>
                      <a:pt x="357" y="118"/>
                    </a:lnTo>
                    <a:lnTo>
                      <a:pt x="361" y="121"/>
                    </a:lnTo>
                    <a:lnTo>
                      <a:pt x="378" y="122"/>
                    </a:lnTo>
                    <a:lnTo>
                      <a:pt x="391" y="118"/>
                    </a:lnTo>
                    <a:lnTo>
                      <a:pt x="414" y="108"/>
                    </a:lnTo>
                    <a:lnTo>
                      <a:pt x="421" y="104"/>
                    </a:lnTo>
                    <a:lnTo>
                      <a:pt x="426" y="100"/>
                    </a:lnTo>
                    <a:lnTo>
                      <a:pt x="433" y="100"/>
                    </a:lnTo>
                    <a:lnTo>
                      <a:pt x="444" y="97"/>
                    </a:lnTo>
                    <a:lnTo>
                      <a:pt x="450" y="97"/>
                    </a:lnTo>
                    <a:lnTo>
                      <a:pt x="459" y="105"/>
                    </a:lnTo>
                    <a:lnTo>
                      <a:pt x="469" y="106"/>
                    </a:lnTo>
                    <a:lnTo>
                      <a:pt x="481" y="101"/>
                    </a:lnTo>
                    <a:lnTo>
                      <a:pt x="488" y="105"/>
                    </a:lnTo>
                    <a:lnTo>
                      <a:pt x="490" y="104"/>
                    </a:lnTo>
                    <a:lnTo>
                      <a:pt x="490" y="105"/>
                    </a:lnTo>
                    <a:lnTo>
                      <a:pt x="514" y="108"/>
                    </a:lnTo>
                    <a:lnTo>
                      <a:pt x="515" y="106"/>
                    </a:lnTo>
                    <a:lnTo>
                      <a:pt x="527" y="108"/>
                    </a:lnTo>
                    <a:lnTo>
                      <a:pt x="531" y="108"/>
                    </a:lnTo>
                    <a:lnTo>
                      <a:pt x="533" y="105"/>
                    </a:lnTo>
                    <a:lnTo>
                      <a:pt x="545" y="105"/>
                    </a:lnTo>
                    <a:lnTo>
                      <a:pt x="546" y="104"/>
                    </a:lnTo>
                    <a:lnTo>
                      <a:pt x="562" y="97"/>
                    </a:lnTo>
                    <a:lnTo>
                      <a:pt x="567" y="100"/>
                    </a:lnTo>
                    <a:lnTo>
                      <a:pt x="588" y="94"/>
                    </a:lnTo>
                    <a:lnTo>
                      <a:pt x="595" y="89"/>
                    </a:lnTo>
                    <a:lnTo>
                      <a:pt x="606" y="88"/>
                    </a:lnTo>
                    <a:lnTo>
                      <a:pt x="609" y="85"/>
                    </a:lnTo>
                    <a:lnTo>
                      <a:pt x="617" y="85"/>
                    </a:lnTo>
                    <a:lnTo>
                      <a:pt x="623" y="79"/>
                    </a:lnTo>
                    <a:lnTo>
                      <a:pt x="631" y="70"/>
                    </a:lnTo>
                    <a:lnTo>
                      <a:pt x="637" y="64"/>
                    </a:lnTo>
                    <a:lnTo>
                      <a:pt x="648" y="51"/>
                    </a:lnTo>
                    <a:lnTo>
                      <a:pt x="655" y="55"/>
                    </a:lnTo>
                    <a:lnTo>
                      <a:pt x="660" y="55"/>
                    </a:lnTo>
                    <a:lnTo>
                      <a:pt x="667" y="53"/>
                    </a:lnTo>
                    <a:lnTo>
                      <a:pt x="688" y="47"/>
                    </a:lnTo>
                    <a:lnTo>
                      <a:pt x="697" y="42"/>
                    </a:lnTo>
                    <a:lnTo>
                      <a:pt x="708" y="53"/>
                    </a:lnTo>
                    <a:lnTo>
                      <a:pt x="715" y="55"/>
                    </a:lnTo>
                    <a:lnTo>
                      <a:pt x="732" y="56"/>
                    </a:lnTo>
                    <a:lnTo>
                      <a:pt x="733" y="63"/>
                    </a:lnTo>
                    <a:lnTo>
                      <a:pt x="738" y="64"/>
                    </a:lnTo>
                    <a:lnTo>
                      <a:pt x="742" y="67"/>
                    </a:lnTo>
                    <a:lnTo>
                      <a:pt x="752" y="63"/>
                    </a:lnTo>
                    <a:lnTo>
                      <a:pt x="767" y="55"/>
                    </a:lnTo>
                    <a:lnTo>
                      <a:pt x="778" y="43"/>
                    </a:lnTo>
                    <a:lnTo>
                      <a:pt x="787" y="21"/>
                    </a:lnTo>
                    <a:lnTo>
                      <a:pt x="784" y="16"/>
                    </a:lnTo>
                    <a:lnTo>
                      <a:pt x="782" y="13"/>
                    </a:lnTo>
                    <a:lnTo>
                      <a:pt x="787" y="12"/>
                    </a:lnTo>
                    <a:lnTo>
                      <a:pt x="789" y="17"/>
                    </a:lnTo>
                    <a:lnTo>
                      <a:pt x="787" y="32"/>
                    </a:lnTo>
                    <a:lnTo>
                      <a:pt x="795" y="34"/>
                    </a:lnTo>
                    <a:lnTo>
                      <a:pt x="801" y="34"/>
                    </a:lnTo>
                    <a:lnTo>
                      <a:pt x="808" y="33"/>
                    </a:lnTo>
                    <a:lnTo>
                      <a:pt x="812" y="32"/>
                    </a:lnTo>
                    <a:lnTo>
                      <a:pt x="818" y="32"/>
                    </a:lnTo>
                    <a:lnTo>
                      <a:pt x="818" y="29"/>
                    </a:lnTo>
                    <a:lnTo>
                      <a:pt x="822" y="28"/>
                    </a:lnTo>
                    <a:lnTo>
                      <a:pt x="829" y="26"/>
                    </a:lnTo>
                    <a:lnTo>
                      <a:pt x="835" y="22"/>
                    </a:lnTo>
                    <a:lnTo>
                      <a:pt x="837" y="22"/>
                    </a:lnTo>
                    <a:lnTo>
                      <a:pt x="843" y="18"/>
                    </a:lnTo>
                    <a:lnTo>
                      <a:pt x="863" y="1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7" name="CasellaDiTesto 76"/>
            <p:cNvSpPr txBox="1"/>
            <p:nvPr/>
          </p:nvSpPr>
          <p:spPr>
            <a:xfrm>
              <a:off x="1863935" y="860877"/>
              <a:ext cx="5021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27%</a:t>
              </a: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3121235" y="860877"/>
              <a:ext cx="5021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19%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4258730" y="860877"/>
              <a:ext cx="5021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20%</a:t>
              </a:r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5347545" y="860877"/>
              <a:ext cx="5021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23%</a:t>
              </a:r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6716040" y="860877"/>
              <a:ext cx="5021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algn="ctr"/>
              <a:r>
                <a:rPr lang="it-IT" sz="1200" dirty="0" smtClean="0">
                  <a:solidFill>
                    <a:srgbClr val="58585B"/>
                  </a:solidFill>
                  <a:latin typeface="Helvetica"/>
                  <a:cs typeface="Helvetica"/>
                </a:rPr>
                <a:t>11%</a:t>
              </a:r>
            </a:p>
          </p:txBody>
        </p:sp>
      </p:grpSp>
      <p:sp>
        <p:nvSpPr>
          <p:cNvPr id="83" name="CasellaDiTesto 82"/>
          <p:cNvSpPr txBox="1"/>
          <p:nvPr/>
        </p:nvSpPr>
        <p:spPr>
          <a:xfrm>
            <a:off x="7339632" y="2695712"/>
            <a:ext cx="5021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15%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7339632" y="3299082"/>
            <a:ext cx="5021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62%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6739423" y="2641119"/>
            <a:ext cx="540144" cy="1521513"/>
            <a:chOff x="7199137" y="2729416"/>
            <a:chExt cx="604662" cy="1703253"/>
          </a:xfrm>
        </p:grpSpPr>
        <p:sp>
          <p:nvSpPr>
            <p:cNvPr id="82" name="Freeform 19"/>
            <p:cNvSpPr>
              <a:spLocks noChangeAspect="1" noEditPoints="1"/>
            </p:cNvSpPr>
            <p:nvPr/>
          </p:nvSpPr>
          <p:spPr bwMode="auto">
            <a:xfrm>
              <a:off x="7205561" y="2729416"/>
              <a:ext cx="591815" cy="447063"/>
            </a:xfrm>
            <a:custGeom>
              <a:avLst/>
              <a:gdLst/>
              <a:ahLst/>
              <a:cxnLst>
                <a:cxn ang="0">
                  <a:pos x="383" y="269"/>
                </a:cxn>
                <a:cxn ang="0">
                  <a:pos x="354" y="310"/>
                </a:cxn>
                <a:cxn ang="0">
                  <a:pos x="374" y="321"/>
                </a:cxn>
                <a:cxn ang="0">
                  <a:pos x="393" y="274"/>
                </a:cxn>
                <a:cxn ang="0">
                  <a:pos x="396" y="261"/>
                </a:cxn>
                <a:cxn ang="0">
                  <a:pos x="405" y="246"/>
                </a:cxn>
                <a:cxn ang="0">
                  <a:pos x="450" y="260"/>
                </a:cxn>
                <a:cxn ang="0">
                  <a:pos x="254" y="81"/>
                </a:cxn>
                <a:cxn ang="0">
                  <a:pos x="0" y="0"/>
                </a:cxn>
                <a:cxn ang="0">
                  <a:pos x="197" y="179"/>
                </a:cxn>
                <a:cxn ang="0">
                  <a:pos x="402" y="245"/>
                </a:cxn>
                <a:cxn ang="0">
                  <a:pos x="393" y="260"/>
                </a:cxn>
                <a:cxn ang="0">
                  <a:pos x="383" y="269"/>
                </a:cxn>
                <a:cxn ang="0">
                  <a:pos x="84" y="154"/>
                </a:cxn>
                <a:cxn ang="0">
                  <a:pos x="278" y="264"/>
                </a:cxn>
                <a:cxn ang="0">
                  <a:pos x="299" y="220"/>
                </a:cxn>
                <a:cxn ang="0">
                  <a:pos x="193" y="186"/>
                </a:cxn>
                <a:cxn ang="0">
                  <a:pos x="109" y="110"/>
                </a:cxn>
                <a:cxn ang="0">
                  <a:pos x="84" y="154"/>
                </a:cxn>
              </a:cxnLst>
              <a:rect l="0" t="0" r="r" b="b"/>
              <a:pathLst>
                <a:path w="450" h="340">
                  <a:moveTo>
                    <a:pt x="383" y="269"/>
                  </a:moveTo>
                  <a:cubicBezTo>
                    <a:pt x="377" y="275"/>
                    <a:pt x="361" y="295"/>
                    <a:pt x="354" y="310"/>
                  </a:cubicBezTo>
                  <a:cubicBezTo>
                    <a:pt x="346" y="329"/>
                    <a:pt x="361" y="340"/>
                    <a:pt x="374" y="321"/>
                  </a:cubicBezTo>
                  <a:cubicBezTo>
                    <a:pt x="383" y="308"/>
                    <a:pt x="390" y="287"/>
                    <a:pt x="393" y="274"/>
                  </a:cubicBezTo>
                  <a:cubicBezTo>
                    <a:pt x="407" y="273"/>
                    <a:pt x="402" y="266"/>
                    <a:pt x="396" y="261"/>
                  </a:cubicBezTo>
                  <a:cubicBezTo>
                    <a:pt x="405" y="246"/>
                    <a:pt x="405" y="246"/>
                    <a:pt x="405" y="246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86" y="257"/>
                    <a:pt x="378" y="257"/>
                    <a:pt x="383" y="269"/>
                  </a:cubicBezTo>
                  <a:close/>
                  <a:moveTo>
                    <a:pt x="84" y="154"/>
                  </a:moveTo>
                  <a:cubicBezTo>
                    <a:pt x="107" y="218"/>
                    <a:pt x="218" y="285"/>
                    <a:pt x="278" y="264"/>
                  </a:cubicBezTo>
                  <a:cubicBezTo>
                    <a:pt x="288" y="261"/>
                    <a:pt x="295" y="234"/>
                    <a:pt x="299" y="220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99" y="122"/>
                    <a:pt x="79" y="137"/>
                    <a:pt x="84" y="1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2"/>
            <p:cNvSpPr>
              <a:spLocks noChangeAspect="1" noEditPoints="1"/>
            </p:cNvSpPr>
            <p:nvPr/>
          </p:nvSpPr>
          <p:spPr bwMode="auto">
            <a:xfrm>
              <a:off x="7288006" y="3403649"/>
              <a:ext cx="426925" cy="406421"/>
            </a:xfrm>
            <a:custGeom>
              <a:avLst/>
              <a:gdLst/>
              <a:ahLst/>
              <a:cxnLst>
                <a:cxn ang="0">
                  <a:pos x="174" y="79"/>
                </a:cxn>
                <a:cxn ang="0">
                  <a:pos x="228" y="69"/>
                </a:cxn>
                <a:cxn ang="0">
                  <a:pos x="223" y="28"/>
                </a:cxn>
                <a:cxn ang="0">
                  <a:pos x="86" y="161"/>
                </a:cxn>
                <a:cxn ang="0">
                  <a:pos x="143" y="135"/>
                </a:cxn>
                <a:cxn ang="0">
                  <a:pos x="146" y="148"/>
                </a:cxn>
                <a:cxn ang="0">
                  <a:pos x="185" y="113"/>
                </a:cxn>
                <a:cxn ang="0">
                  <a:pos x="247" y="45"/>
                </a:cxn>
                <a:cxn ang="0">
                  <a:pos x="227" y="6"/>
                </a:cxn>
                <a:cxn ang="0">
                  <a:pos x="201" y="4"/>
                </a:cxn>
                <a:cxn ang="0">
                  <a:pos x="168" y="4"/>
                </a:cxn>
                <a:cxn ang="0">
                  <a:pos x="87" y="79"/>
                </a:cxn>
                <a:cxn ang="0">
                  <a:pos x="20" y="129"/>
                </a:cxn>
                <a:cxn ang="0">
                  <a:pos x="5" y="188"/>
                </a:cxn>
                <a:cxn ang="0">
                  <a:pos x="66" y="231"/>
                </a:cxn>
                <a:cxn ang="0">
                  <a:pos x="73" y="228"/>
                </a:cxn>
                <a:cxn ang="0">
                  <a:pos x="78" y="223"/>
                </a:cxn>
                <a:cxn ang="0">
                  <a:pos x="146" y="148"/>
                </a:cxn>
                <a:cxn ang="0">
                  <a:pos x="70" y="139"/>
                </a:cxn>
                <a:cxn ang="0">
                  <a:pos x="76" y="164"/>
                </a:cxn>
                <a:cxn ang="0">
                  <a:pos x="65" y="169"/>
                </a:cxn>
                <a:cxn ang="0">
                  <a:pos x="48" y="136"/>
                </a:cxn>
                <a:cxn ang="0">
                  <a:pos x="111" y="82"/>
                </a:cxn>
                <a:cxn ang="0">
                  <a:pos x="140" y="55"/>
                </a:cxn>
                <a:cxn ang="0">
                  <a:pos x="212" y="25"/>
                </a:cxn>
                <a:cxn ang="0">
                  <a:pos x="180" y="233"/>
                </a:cxn>
                <a:cxn ang="0">
                  <a:pos x="178" y="156"/>
                </a:cxn>
                <a:cxn ang="0">
                  <a:pos x="193" y="145"/>
                </a:cxn>
                <a:cxn ang="0">
                  <a:pos x="235" y="201"/>
                </a:cxn>
                <a:cxn ang="0">
                  <a:pos x="79" y="176"/>
                </a:cxn>
                <a:cxn ang="0">
                  <a:pos x="50" y="199"/>
                </a:cxn>
                <a:cxn ang="0">
                  <a:pos x="49" y="200"/>
                </a:cxn>
                <a:cxn ang="0">
                  <a:pos x="24" y="176"/>
                </a:cxn>
                <a:cxn ang="0">
                  <a:pos x="41" y="143"/>
                </a:cxn>
                <a:cxn ang="0">
                  <a:pos x="13" y="154"/>
                </a:cxn>
                <a:cxn ang="0">
                  <a:pos x="15" y="186"/>
                </a:cxn>
                <a:cxn ang="0">
                  <a:pos x="64" y="221"/>
                </a:cxn>
                <a:cxn ang="0">
                  <a:pos x="70" y="217"/>
                </a:cxn>
                <a:cxn ang="0">
                  <a:pos x="78" y="198"/>
                </a:cxn>
                <a:cxn ang="0">
                  <a:pos x="53" y="184"/>
                </a:cxn>
                <a:cxn ang="0">
                  <a:pos x="53" y="164"/>
                </a:cxn>
                <a:cxn ang="0">
                  <a:pos x="40" y="186"/>
                </a:cxn>
                <a:cxn ang="0">
                  <a:pos x="48" y="189"/>
                </a:cxn>
                <a:cxn ang="0">
                  <a:pos x="53" y="185"/>
                </a:cxn>
              </a:cxnLst>
              <a:rect l="0" t="0" r="r" b="b"/>
              <a:pathLst>
                <a:path w="247" h="235">
                  <a:moveTo>
                    <a:pt x="223" y="28"/>
                  </a:moveTo>
                  <a:cubicBezTo>
                    <a:pt x="222" y="28"/>
                    <a:pt x="222" y="28"/>
                    <a:pt x="222" y="28"/>
                  </a:cubicBezTo>
                  <a:cubicBezTo>
                    <a:pt x="207" y="46"/>
                    <a:pt x="191" y="63"/>
                    <a:pt x="174" y="79"/>
                  </a:cubicBezTo>
                  <a:cubicBezTo>
                    <a:pt x="178" y="85"/>
                    <a:pt x="181" y="93"/>
                    <a:pt x="183" y="101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200" y="88"/>
                    <a:pt x="214" y="79"/>
                    <a:pt x="228" y="69"/>
                  </a:cubicBezTo>
                  <a:cubicBezTo>
                    <a:pt x="234" y="65"/>
                    <a:pt x="237" y="56"/>
                    <a:pt x="237" y="45"/>
                  </a:cubicBezTo>
                  <a:cubicBezTo>
                    <a:pt x="237" y="36"/>
                    <a:pt x="235" y="27"/>
                    <a:pt x="231" y="18"/>
                  </a:cubicBezTo>
                  <a:cubicBezTo>
                    <a:pt x="228" y="21"/>
                    <a:pt x="225" y="25"/>
                    <a:pt x="223" y="28"/>
                  </a:cubicBezTo>
                  <a:close/>
                  <a:moveTo>
                    <a:pt x="143" y="105"/>
                  </a:moveTo>
                  <a:cubicBezTo>
                    <a:pt x="124" y="120"/>
                    <a:pt x="103" y="134"/>
                    <a:pt x="80" y="146"/>
                  </a:cubicBezTo>
                  <a:cubicBezTo>
                    <a:pt x="83" y="151"/>
                    <a:pt x="85" y="156"/>
                    <a:pt x="86" y="161"/>
                  </a:cubicBezTo>
                  <a:cubicBezTo>
                    <a:pt x="89" y="172"/>
                    <a:pt x="90" y="183"/>
                    <a:pt x="90" y="193"/>
                  </a:cubicBezTo>
                  <a:cubicBezTo>
                    <a:pt x="95" y="186"/>
                    <a:pt x="101" y="180"/>
                    <a:pt x="106" y="174"/>
                  </a:cubicBezTo>
                  <a:cubicBezTo>
                    <a:pt x="118" y="160"/>
                    <a:pt x="130" y="148"/>
                    <a:pt x="143" y="135"/>
                  </a:cubicBezTo>
                  <a:cubicBezTo>
                    <a:pt x="146" y="133"/>
                    <a:pt x="149" y="130"/>
                    <a:pt x="152" y="127"/>
                  </a:cubicBezTo>
                  <a:cubicBezTo>
                    <a:pt x="150" y="119"/>
                    <a:pt x="147" y="111"/>
                    <a:pt x="143" y="105"/>
                  </a:cubicBezTo>
                  <a:close/>
                  <a:moveTo>
                    <a:pt x="146" y="148"/>
                  </a:moveTo>
                  <a:cubicBezTo>
                    <a:pt x="151" y="149"/>
                    <a:pt x="156" y="149"/>
                    <a:pt x="159" y="147"/>
                  </a:cubicBezTo>
                  <a:cubicBezTo>
                    <a:pt x="183" y="126"/>
                    <a:pt x="183" y="126"/>
                    <a:pt x="183" y="126"/>
                  </a:cubicBezTo>
                  <a:cubicBezTo>
                    <a:pt x="186" y="124"/>
                    <a:pt x="185" y="118"/>
                    <a:pt x="185" y="113"/>
                  </a:cubicBezTo>
                  <a:cubicBezTo>
                    <a:pt x="187" y="111"/>
                    <a:pt x="190" y="109"/>
                    <a:pt x="192" y="108"/>
                  </a:cubicBezTo>
                  <a:cubicBezTo>
                    <a:pt x="206" y="97"/>
                    <a:pt x="221" y="87"/>
                    <a:pt x="234" y="78"/>
                  </a:cubicBezTo>
                  <a:cubicBezTo>
                    <a:pt x="243" y="72"/>
                    <a:pt x="247" y="59"/>
                    <a:pt x="247" y="45"/>
                  </a:cubicBezTo>
                  <a:cubicBezTo>
                    <a:pt x="247" y="32"/>
                    <a:pt x="243" y="17"/>
                    <a:pt x="236" y="6"/>
                  </a:cubicBezTo>
                  <a:cubicBezTo>
                    <a:pt x="234" y="4"/>
                    <a:pt x="231" y="3"/>
                    <a:pt x="229" y="5"/>
                  </a:cubicBezTo>
                  <a:cubicBezTo>
                    <a:pt x="228" y="5"/>
                    <a:pt x="228" y="5"/>
                    <a:pt x="227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4" y="9"/>
                    <a:pt x="221" y="13"/>
                    <a:pt x="218" y="17"/>
                  </a:cubicBezTo>
                  <a:cubicBezTo>
                    <a:pt x="213" y="11"/>
                    <a:pt x="208" y="7"/>
                    <a:pt x="201" y="4"/>
                  </a:cubicBezTo>
                  <a:cubicBezTo>
                    <a:pt x="193" y="1"/>
                    <a:pt x="183" y="0"/>
                    <a:pt x="171" y="2"/>
                  </a:cubicBezTo>
                  <a:cubicBezTo>
                    <a:pt x="170" y="2"/>
                    <a:pt x="169" y="3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56" y="22"/>
                    <a:pt x="142" y="38"/>
                    <a:pt x="128" y="53"/>
                  </a:cubicBezTo>
                  <a:cubicBezTo>
                    <a:pt x="123" y="52"/>
                    <a:pt x="118" y="53"/>
                    <a:pt x="115" y="54"/>
                  </a:cubicBezTo>
                  <a:cubicBezTo>
                    <a:pt x="107" y="62"/>
                    <a:pt x="95" y="71"/>
                    <a:pt x="87" y="79"/>
                  </a:cubicBezTo>
                  <a:cubicBezTo>
                    <a:pt x="85" y="80"/>
                    <a:pt x="85" y="85"/>
                    <a:pt x="86" y="88"/>
                  </a:cubicBezTo>
                  <a:cubicBezTo>
                    <a:pt x="65" y="103"/>
                    <a:pt x="43" y="116"/>
                    <a:pt x="20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0" y="133"/>
                    <a:pt x="5" y="142"/>
                    <a:pt x="3" y="152"/>
                  </a:cubicBezTo>
                  <a:cubicBezTo>
                    <a:pt x="0" y="163"/>
                    <a:pt x="1" y="175"/>
                    <a:pt x="5" y="188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9" y="201"/>
                    <a:pt x="18" y="214"/>
                    <a:pt x="29" y="222"/>
                  </a:cubicBezTo>
                  <a:cubicBezTo>
                    <a:pt x="40" y="230"/>
                    <a:pt x="54" y="235"/>
                    <a:pt x="66" y="231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9" y="230"/>
                    <a:pt x="71" y="229"/>
                    <a:pt x="73" y="228"/>
                  </a:cubicBezTo>
                  <a:cubicBezTo>
                    <a:pt x="75" y="227"/>
                    <a:pt x="76" y="225"/>
                    <a:pt x="78" y="224"/>
                  </a:cubicBezTo>
                  <a:cubicBezTo>
                    <a:pt x="78" y="223"/>
                    <a:pt x="78" y="223"/>
                    <a:pt x="78" y="223"/>
                  </a:cubicBezTo>
                  <a:cubicBezTo>
                    <a:pt x="78" y="223"/>
                    <a:pt x="78" y="223"/>
                    <a:pt x="78" y="223"/>
                  </a:cubicBezTo>
                  <a:cubicBezTo>
                    <a:pt x="79" y="222"/>
                    <a:pt x="80" y="222"/>
                    <a:pt x="80" y="221"/>
                  </a:cubicBezTo>
                  <a:cubicBezTo>
                    <a:pt x="92" y="205"/>
                    <a:pt x="103" y="193"/>
                    <a:pt x="114" y="180"/>
                  </a:cubicBezTo>
                  <a:cubicBezTo>
                    <a:pt x="124" y="169"/>
                    <a:pt x="134" y="159"/>
                    <a:pt x="146" y="148"/>
                  </a:cubicBezTo>
                  <a:close/>
                  <a:moveTo>
                    <a:pt x="111" y="82"/>
                  </a:moveTo>
                  <a:cubicBezTo>
                    <a:pt x="121" y="86"/>
                    <a:pt x="131" y="92"/>
                    <a:pt x="136" y="97"/>
                  </a:cubicBezTo>
                  <a:cubicBezTo>
                    <a:pt x="116" y="113"/>
                    <a:pt x="94" y="127"/>
                    <a:pt x="70" y="139"/>
                  </a:cubicBezTo>
                  <a:cubicBezTo>
                    <a:pt x="68" y="141"/>
                    <a:pt x="66" y="144"/>
                    <a:pt x="68" y="146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72" y="152"/>
                    <a:pt x="74" y="158"/>
                    <a:pt x="76" y="164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1" y="168"/>
                    <a:pt x="68" y="170"/>
                    <a:pt x="65" y="172"/>
                  </a:cubicBezTo>
                  <a:cubicBezTo>
                    <a:pt x="65" y="171"/>
                    <a:pt x="65" y="170"/>
                    <a:pt x="65" y="169"/>
                  </a:cubicBezTo>
                  <a:cubicBezTo>
                    <a:pt x="64" y="168"/>
                    <a:pt x="64" y="167"/>
                    <a:pt x="64" y="166"/>
                  </a:cubicBezTo>
                  <a:cubicBezTo>
                    <a:pt x="64" y="164"/>
                    <a:pt x="63" y="161"/>
                    <a:pt x="62" y="158"/>
                  </a:cubicBezTo>
                  <a:cubicBezTo>
                    <a:pt x="59" y="150"/>
                    <a:pt x="54" y="142"/>
                    <a:pt x="48" y="136"/>
                  </a:cubicBezTo>
                  <a:cubicBezTo>
                    <a:pt x="45" y="133"/>
                    <a:pt x="43" y="131"/>
                    <a:pt x="39" y="130"/>
                  </a:cubicBezTo>
                  <a:cubicBezTo>
                    <a:pt x="64" y="116"/>
                    <a:pt x="87" y="101"/>
                    <a:pt x="109" y="84"/>
                  </a:cubicBezTo>
                  <a:cubicBezTo>
                    <a:pt x="109" y="83"/>
                    <a:pt x="110" y="83"/>
                    <a:pt x="111" y="82"/>
                  </a:cubicBezTo>
                  <a:close/>
                  <a:moveTo>
                    <a:pt x="167" y="71"/>
                  </a:moveTo>
                  <a:cubicBezTo>
                    <a:pt x="167" y="70"/>
                    <a:pt x="166" y="70"/>
                    <a:pt x="166" y="69"/>
                  </a:cubicBezTo>
                  <a:cubicBezTo>
                    <a:pt x="159" y="63"/>
                    <a:pt x="150" y="58"/>
                    <a:pt x="140" y="55"/>
                  </a:cubicBezTo>
                  <a:cubicBezTo>
                    <a:pt x="153" y="42"/>
                    <a:pt x="164" y="28"/>
                    <a:pt x="175" y="12"/>
                  </a:cubicBezTo>
                  <a:cubicBezTo>
                    <a:pt x="184" y="11"/>
                    <a:pt x="191" y="12"/>
                    <a:pt x="197" y="14"/>
                  </a:cubicBezTo>
                  <a:cubicBezTo>
                    <a:pt x="203" y="16"/>
                    <a:pt x="207" y="20"/>
                    <a:pt x="212" y="25"/>
                  </a:cubicBezTo>
                  <a:cubicBezTo>
                    <a:pt x="198" y="41"/>
                    <a:pt x="183" y="56"/>
                    <a:pt x="167" y="71"/>
                  </a:cubicBezTo>
                  <a:close/>
                  <a:moveTo>
                    <a:pt x="162" y="153"/>
                  </a:moveTo>
                  <a:cubicBezTo>
                    <a:pt x="158" y="185"/>
                    <a:pt x="162" y="205"/>
                    <a:pt x="180" y="233"/>
                  </a:cubicBezTo>
                  <a:cubicBezTo>
                    <a:pt x="184" y="212"/>
                    <a:pt x="184" y="212"/>
                    <a:pt x="184" y="212"/>
                  </a:cubicBezTo>
                  <a:cubicBezTo>
                    <a:pt x="202" y="218"/>
                    <a:pt x="202" y="218"/>
                    <a:pt x="202" y="218"/>
                  </a:cubicBezTo>
                  <a:cubicBezTo>
                    <a:pt x="188" y="200"/>
                    <a:pt x="179" y="183"/>
                    <a:pt x="178" y="156"/>
                  </a:cubicBezTo>
                  <a:cubicBezTo>
                    <a:pt x="187" y="151"/>
                    <a:pt x="191" y="140"/>
                    <a:pt x="186" y="130"/>
                  </a:cubicBezTo>
                  <a:cubicBezTo>
                    <a:pt x="162" y="153"/>
                    <a:pt x="162" y="153"/>
                    <a:pt x="162" y="153"/>
                  </a:cubicBezTo>
                  <a:close/>
                  <a:moveTo>
                    <a:pt x="193" y="145"/>
                  </a:moveTo>
                  <a:cubicBezTo>
                    <a:pt x="208" y="162"/>
                    <a:pt x="226" y="170"/>
                    <a:pt x="245" y="176"/>
                  </a:cubicBezTo>
                  <a:cubicBezTo>
                    <a:pt x="227" y="182"/>
                    <a:pt x="227" y="182"/>
                    <a:pt x="227" y="182"/>
                  </a:cubicBezTo>
                  <a:cubicBezTo>
                    <a:pt x="235" y="201"/>
                    <a:pt x="235" y="201"/>
                    <a:pt x="235" y="201"/>
                  </a:cubicBezTo>
                  <a:cubicBezTo>
                    <a:pt x="214" y="192"/>
                    <a:pt x="196" y="181"/>
                    <a:pt x="182" y="160"/>
                  </a:cubicBezTo>
                  <a:cubicBezTo>
                    <a:pt x="188" y="157"/>
                    <a:pt x="192" y="152"/>
                    <a:pt x="193" y="145"/>
                  </a:cubicBezTo>
                  <a:close/>
                  <a:moveTo>
                    <a:pt x="79" y="176"/>
                  </a:moveTo>
                  <a:cubicBezTo>
                    <a:pt x="73" y="181"/>
                    <a:pt x="68" y="184"/>
                    <a:pt x="62" y="191"/>
                  </a:cubicBezTo>
                  <a:cubicBezTo>
                    <a:pt x="62" y="191"/>
                    <a:pt x="61" y="191"/>
                    <a:pt x="61" y="192"/>
                  </a:cubicBezTo>
                  <a:cubicBezTo>
                    <a:pt x="58" y="196"/>
                    <a:pt x="55" y="198"/>
                    <a:pt x="50" y="199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0" y="199"/>
                    <a:pt x="49" y="200"/>
                    <a:pt x="49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43" y="200"/>
                    <a:pt x="37" y="198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28" y="189"/>
                    <a:pt x="25" y="183"/>
                    <a:pt x="24" y="176"/>
                  </a:cubicBezTo>
                  <a:cubicBezTo>
                    <a:pt x="24" y="174"/>
                    <a:pt x="25" y="172"/>
                    <a:pt x="26" y="170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47" y="150"/>
                    <a:pt x="44" y="146"/>
                    <a:pt x="41" y="143"/>
                  </a:cubicBezTo>
                  <a:cubicBezTo>
                    <a:pt x="36" y="139"/>
                    <a:pt x="31" y="137"/>
                    <a:pt x="26" y="138"/>
                  </a:cubicBezTo>
                  <a:cubicBezTo>
                    <a:pt x="25" y="138"/>
                    <a:pt x="25" y="138"/>
                    <a:pt x="24" y="138"/>
                  </a:cubicBezTo>
                  <a:cubicBezTo>
                    <a:pt x="18" y="141"/>
                    <a:pt x="14" y="147"/>
                    <a:pt x="13" y="154"/>
                  </a:cubicBezTo>
                  <a:cubicBezTo>
                    <a:pt x="11" y="163"/>
                    <a:pt x="12" y="174"/>
                    <a:pt x="15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18" y="196"/>
                    <a:pt x="26" y="207"/>
                    <a:pt x="35" y="213"/>
                  </a:cubicBezTo>
                  <a:cubicBezTo>
                    <a:pt x="44" y="220"/>
                    <a:pt x="54" y="224"/>
                    <a:pt x="63" y="221"/>
                  </a:cubicBezTo>
                  <a:cubicBezTo>
                    <a:pt x="64" y="221"/>
                    <a:pt x="64" y="221"/>
                    <a:pt x="64" y="221"/>
                  </a:cubicBezTo>
                  <a:cubicBezTo>
                    <a:pt x="64" y="221"/>
                    <a:pt x="64" y="221"/>
                    <a:pt x="64" y="221"/>
                  </a:cubicBezTo>
                  <a:cubicBezTo>
                    <a:pt x="65" y="220"/>
                    <a:pt x="66" y="220"/>
                    <a:pt x="67" y="219"/>
                  </a:cubicBezTo>
                  <a:cubicBezTo>
                    <a:pt x="68" y="218"/>
                    <a:pt x="69" y="218"/>
                    <a:pt x="70" y="217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75" y="210"/>
                    <a:pt x="77" y="204"/>
                    <a:pt x="78" y="198"/>
                  </a:cubicBezTo>
                  <a:cubicBezTo>
                    <a:pt x="80" y="191"/>
                    <a:pt x="80" y="184"/>
                    <a:pt x="79" y="176"/>
                  </a:cubicBezTo>
                  <a:close/>
                  <a:moveTo>
                    <a:pt x="53" y="185"/>
                  </a:moveTo>
                  <a:cubicBezTo>
                    <a:pt x="53" y="185"/>
                    <a:pt x="53" y="184"/>
                    <a:pt x="53" y="184"/>
                  </a:cubicBezTo>
                  <a:cubicBezTo>
                    <a:pt x="55" y="181"/>
                    <a:pt x="55" y="176"/>
                    <a:pt x="54" y="170"/>
                  </a:cubicBezTo>
                  <a:cubicBezTo>
                    <a:pt x="54" y="170"/>
                    <a:pt x="54" y="169"/>
                    <a:pt x="54" y="168"/>
                  </a:cubicBezTo>
                  <a:cubicBezTo>
                    <a:pt x="54" y="167"/>
                    <a:pt x="53" y="166"/>
                    <a:pt x="53" y="164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80"/>
                    <a:pt x="38" y="183"/>
                    <a:pt x="40" y="186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2" y="188"/>
                    <a:pt x="45" y="190"/>
                    <a:pt x="47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50" y="189"/>
                    <a:pt x="52" y="187"/>
                    <a:pt x="53" y="1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"/>
            <p:cNvSpPr>
              <a:spLocks noChangeAspect="1" noEditPoints="1"/>
            </p:cNvSpPr>
            <p:nvPr/>
          </p:nvSpPr>
          <p:spPr bwMode="auto">
            <a:xfrm>
              <a:off x="7199137" y="3985606"/>
              <a:ext cx="604662" cy="447063"/>
            </a:xfrm>
            <a:custGeom>
              <a:avLst/>
              <a:gdLst/>
              <a:ahLst/>
              <a:cxnLst>
                <a:cxn ang="0">
                  <a:pos x="16" y="168"/>
                </a:cxn>
                <a:cxn ang="0">
                  <a:pos x="36" y="164"/>
                </a:cxn>
                <a:cxn ang="0">
                  <a:pos x="17" y="162"/>
                </a:cxn>
                <a:cxn ang="0">
                  <a:pos x="211" y="124"/>
                </a:cxn>
                <a:cxn ang="0">
                  <a:pos x="217" y="127"/>
                </a:cxn>
                <a:cxn ang="0">
                  <a:pos x="190" y="134"/>
                </a:cxn>
                <a:cxn ang="0">
                  <a:pos x="173" y="138"/>
                </a:cxn>
                <a:cxn ang="0">
                  <a:pos x="178" y="135"/>
                </a:cxn>
                <a:cxn ang="0">
                  <a:pos x="189" y="125"/>
                </a:cxn>
                <a:cxn ang="0">
                  <a:pos x="211" y="120"/>
                </a:cxn>
                <a:cxn ang="0">
                  <a:pos x="107" y="106"/>
                </a:cxn>
                <a:cxn ang="0">
                  <a:pos x="104" y="121"/>
                </a:cxn>
                <a:cxn ang="0">
                  <a:pos x="137" y="116"/>
                </a:cxn>
                <a:cxn ang="0">
                  <a:pos x="144" y="117"/>
                </a:cxn>
                <a:cxn ang="0">
                  <a:pos x="157" y="126"/>
                </a:cxn>
                <a:cxn ang="0">
                  <a:pos x="174" y="118"/>
                </a:cxn>
                <a:cxn ang="0">
                  <a:pos x="178" y="122"/>
                </a:cxn>
                <a:cxn ang="0">
                  <a:pos x="162" y="128"/>
                </a:cxn>
                <a:cxn ang="0">
                  <a:pos x="104" y="134"/>
                </a:cxn>
                <a:cxn ang="0">
                  <a:pos x="72" y="135"/>
                </a:cxn>
                <a:cxn ang="0">
                  <a:pos x="69" y="129"/>
                </a:cxn>
                <a:cxn ang="0">
                  <a:pos x="80" y="122"/>
                </a:cxn>
                <a:cxn ang="0">
                  <a:pos x="113" y="100"/>
                </a:cxn>
                <a:cxn ang="0">
                  <a:pos x="114" y="111"/>
                </a:cxn>
                <a:cxn ang="0">
                  <a:pos x="112" y="138"/>
                </a:cxn>
                <a:cxn ang="0">
                  <a:pos x="147" y="107"/>
                </a:cxn>
                <a:cxn ang="0">
                  <a:pos x="147" y="107"/>
                </a:cxn>
                <a:cxn ang="0">
                  <a:pos x="125" y="184"/>
                </a:cxn>
                <a:cxn ang="0">
                  <a:pos x="142" y="197"/>
                </a:cxn>
                <a:cxn ang="0">
                  <a:pos x="160" y="184"/>
                </a:cxn>
                <a:cxn ang="0">
                  <a:pos x="146" y="193"/>
                </a:cxn>
                <a:cxn ang="0">
                  <a:pos x="124" y="182"/>
                </a:cxn>
                <a:cxn ang="0">
                  <a:pos x="269" y="168"/>
                </a:cxn>
                <a:cxn ang="0">
                  <a:pos x="264" y="164"/>
                </a:cxn>
                <a:cxn ang="0">
                  <a:pos x="263" y="164"/>
                </a:cxn>
                <a:cxn ang="0">
                  <a:pos x="167" y="178"/>
                </a:cxn>
                <a:cxn ang="0">
                  <a:pos x="251" y="34"/>
                </a:cxn>
                <a:cxn ang="0">
                  <a:pos x="252" y="34"/>
                </a:cxn>
                <a:cxn ang="0">
                  <a:pos x="284" y="173"/>
                </a:cxn>
                <a:cxn ang="0">
                  <a:pos x="278" y="181"/>
                </a:cxn>
                <a:cxn ang="0">
                  <a:pos x="159" y="206"/>
                </a:cxn>
                <a:cxn ang="0">
                  <a:pos x="126" y="206"/>
                </a:cxn>
                <a:cxn ang="0">
                  <a:pos x="7" y="181"/>
                </a:cxn>
                <a:cxn ang="0">
                  <a:pos x="6" y="181"/>
                </a:cxn>
                <a:cxn ang="0">
                  <a:pos x="25" y="40"/>
                </a:cxn>
                <a:cxn ang="0">
                  <a:pos x="33" y="34"/>
                </a:cxn>
                <a:cxn ang="0">
                  <a:pos x="44" y="6"/>
                </a:cxn>
                <a:cxn ang="0">
                  <a:pos x="48" y="3"/>
                </a:cxn>
                <a:cxn ang="0">
                  <a:pos x="237" y="3"/>
                </a:cxn>
                <a:cxn ang="0">
                  <a:pos x="247" y="35"/>
                </a:cxn>
                <a:cxn ang="0">
                  <a:pos x="145" y="69"/>
                </a:cxn>
                <a:cxn ang="0">
                  <a:pos x="139" y="32"/>
                </a:cxn>
                <a:cxn ang="0">
                  <a:pos x="27" y="155"/>
                </a:cxn>
                <a:cxn ang="0">
                  <a:pos x="142" y="183"/>
                </a:cxn>
                <a:cxn ang="0">
                  <a:pos x="257" y="155"/>
                </a:cxn>
                <a:cxn ang="0">
                  <a:pos x="146" y="32"/>
                </a:cxn>
              </a:cxnLst>
              <a:rect l="0" t="0" r="r" b="b"/>
              <a:pathLst>
                <a:path w="284" h="210">
                  <a:moveTo>
                    <a:pt x="17" y="162"/>
                  </a:moveTo>
                  <a:cubicBezTo>
                    <a:pt x="16" y="168"/>
                    <a:pt x="16" y="168"/>
                    <a:pt x="16" y="168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91" y="166"/>
                    <a:pt x="58" y="165"/>
                    <a:pt x="36" y="164"/>
                  </a:cubicBezTo>
                  <a:cubicBezTo>
                    <a:pt x="30" y="164"/>
                    <a:pt x="25" y="164"/>
                    <a:pt x="21" y="164"/>
                  </a:cubicBezTo>
                  <a:cubicBezTo>
                    <a:pt x="20" y="164"/>
                    <a:pt x="18" y="163"/>
                    <a:pt x="17" y="162"/>
                  </a:cubicBezTo>
                  <a:close/>
                  <a:moveTo>
                    <a:pt x="207" y="118"/>
                  </a:moveTo>
                  <a:cubicBezTo>
                    <a:pt x="197" y="89"/>
                    <a:pt x="186" y="158"/>
                    <a:pt x="211" y="124"/>
                  </a:cubicBezTo>
                  <a:cubicBezTo>
                    <a:pt x="212" y="122"/>
                    <a:pt x="214" y="122"/>
                    <a:pt x="216" y="123"/>
                  </a:cubicBezTo>
                  <a:cubicBezTo>
                    <a:pt x="218" y="124"/>
                    <a:pt x="218" y="126"/>
                    <a:pt x="217" y="127"/>
                  </a:cubicBezTo>
                  <a:cubicBezTo>
                    <a:pt x="214" y="133"/>
                    <a:pt x="211" y="138"/>
                    <a:pt x="205" y="140"/>
                  </a:cubicBezTo>
                  <a:cubicBezTo>
                    <a:pt x="196" y="145"/>
                    <a:pt x="191" y="141"/>
                    <a:pt x="190" y="134"/>
                  </a:cubicBezTo>
                  <a:cubicBezTo>
                    <a:pt x="187" y="139"/>
                    <a:pt x="183" y="142"/>
                    <a:pt x="177" y="142"/>
                  </a:cubicBezTo>
                  <a:cubicBezTo>
                    <a:pt x="175" y="141"/>
                    <a:pt x="173" y="140"/>
                    <a:pt x="173" y="138"/>
                  </a:cubicBezTo>
                  <a:cubicBezTo>
                    <a:pt x="174" y="136"/>
                    <a:pt x="175" y="134"/>
                    <a:pt x="177" y="135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83" y="134"/>
                    <a:pt x="186" y="129"/>
                    <a:pt x="189" y="125"/>
                  </a:cubicBezTo>
                  <a:cubicBezTo>
                    <a:pt x="189" y="125"/>
                    <a:pt x="189" y="125"/>
                    <a:pt x="189" y="125"/>
                  </a:cubicBezTo>
                  <a:cubicBezTo>
                    <a:pt x="191" y="108"/>
                    <a:pt x="204" y="88"/>
                    <a:pt x="214" y="116"/>
                  </a:cubicBezTo>
                  <a:cubicBezTo>
                    <a:pt x="214" y="117"/>
                    <a:pt x="213" y="119"/>
                    <a:pt x="211" y="120"/>
                  </a:cubicBezTo>
                  <a:cubicBezTo>
                    <a:pt x="209" y="121"/>
                    <a:pt x="208" y="120"/>
                    <a:pt x="207" y="118"/>
                  </a:cubicBezTo>
                  <a:close/>
                  <a:moveTo>
                    <a:pt x="107" y="106"/>
                  </a:moveTo>
                  <a:cubicBezTo>
                    <a:pt x="96" y="113"/>
                    <a:pt x="83" y="129"/>
                    <a:pt x="87" y="134"/>
                  </a:cubicBezTo>
                  <a:cubicBezTo>
                    <a:pt x="96" y="134"/>
                    <a:pt x="101" y="128"/>
                    <a:pt x="104" y="121"/>
                  </a:cubicBezTo>
                  <a:cubicBezTo>
                    <a:pt x="104" y="115"/>
                    <a:pt x="106" y="110"/>
                    <a:pt x="107" y="106"/>
                  </a:cubicBezTo>
                  <a:close/>
                  <a:moveTo>
                    <a:pt x="137" y="116"/>
                  </a:moveTo>
                  <a:cubicBezTo>
                    <a:pt x="143" y="92"/>
                    <a:pt x="158" y="65"/>
                    <a:pt x="171" y="67"/>
                  </a:cubicBezTo>
                  <a:cubicBezTo>
                    <a:pt x="187" y="68"/>
                    <a:pt x="164" y="96"/>
                    <a:pt x="144" y="117"/>
                  </a:cubicBezTo>
                  <a:cubicBezTo>
                    <a:pt x="140" y="128"/>
                    <a:pt x="139" y="138"/>
                    <a:pt x="139" y="142"/>
                  </a:cubicBezTo>
                  <a:cubicBezTo>
                    <a:pt x="143" y="143"/>
                    <a:pt x="150" y="134"/>
                    <a:pt x="157" y="126"/>
                  </a:cubicBezTo>
                  <a:cubicBezTo>
                    <a:pt x="145" y="116"/>
                    <a:pt x="188" y="89"/>
                    <a:pt x="168" y="120"/>
                  </a:cubicBezTo>
                  <a:cubicBezTo>
                    <a:pt x="169" y="120"/>
                    <a:pt x="170" y="121"/>
                    <a:pt x="174" y="118"/>
                  </a:cubicBezTo>
                  <a:cubicBezTo>
                    <a:pt x="175" y="117"/>
                    <a:pt x="177" y="117"/>
                    <a:pt x="178" y="118"/>
                  </a:cubicBezTo>
                  <a:cubicBezTo>
                    <a:pt x="179" y="119"/>
                    <a:pt x="179" y="121"/>
                    <a:pt x="178" y="122"/>
                  </a:cubicBezTo>
                  <a:cubicBezTo>
                    <a:pt x="175" y="127"/>
                    <a:pt x="167" y="129"/>
                    <a:pt x="162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36" y="163"/>
                    <a:pt x="130" y="150"/>
                    <a:pt x="134" y="127"/>
                  </a:cubicBezTo>
                  <a:cubicBezTo>
                    <a:pt x="126" y="135"/>
                    <a:pt x="107" y="158"/>
                    <a:pt x="104" y="134"/>
                  </a:cubicBezTo>
                  <a:cubicBezTo>
                    <a:pt x="93" y="149"/>
                    <a:pt x="81" y="142"/>
                    <a:pt x="80" y="131"/>
                  </a:cubicBezTo>
                  <a:cubicBezTo>
                    <a:pt x="78" y="132"/>
                    <a:pt x="78" y="132"/>
                    <a:pt x="72" y="135"/>
                  </a:cubicBezTo>
                  <a:cubicBezTo>
                    <a:pt x="70" y="136"/>
                    <a:pt x="68" y="135"/>
                    <a:pt x="67" y="133"/>
                  </a:cubicBezTo>
                  <a:cubicBezTo>
                    <a:pt x="67" y="132"/>
                    <a:pt x="67" y="129"/>
                    <a:pt x="69" y="129"/>
                  </a:cubicBezTo>
                  <a:cubicBezTo>
                    <a:pt x="76" y="125"/>
                    <a:pt x="73" y="126"/>
                    <a:pt x="79" y="123"/>
                  </a:cubicBezTo>
                  <a:cubicBezTo>
                    <a:pt x="80" y="123"/>
                    <a:pt x="80" y="122"/>
                    <a:pt x="80" y="122"/>
                  </a:cubicBezTo>
                  <a:cubicBezTo>
                    <a:pt x="83" y="114"/>
                    <a:pt x="91" y="104"/>
                    <a:pt x="108" y="98"/>
                  </a:cubicBezTo>
                  <a:cubicBezTo>
                    <a:pt x="110" y="97"/>
                    <a:pt x="112" y="98"/>
                    <a:pt x="113" y="100"/>
                  </a:cubicBezTo>
                  <a:cubicBezTo>
                    <a:pt x="113" y="100"/>
                    <a:pt x="113" y="100"/>
                    <a:pt x="113" y="101"/>
                  </a:cubicBezTo>
                  <a:cubicBezTo>
                    <a:pt x="117" y="104"/>
                    <a:pt x="116" y="104"/>
                    <a:pt x="114" y="111"/>
                  </a:cubicBezTo>
                  <a:cubicBezTo>
                    <a:pt x="114" y="112"/>
                    <a:pt x="113" y="113"/>
                    <a:pt x="113" y="114"/>
                  </a:cubicBezTo>
                  <a:cubicBezTo>
                    <a:pt x="112" y="123"/>
                    <a:pt x="110" y="134"/>
                    <a:pt x="112" y="138"/>
                  </a:cubicBezTo>
                  <a:cubicBezTo>
                    <a:pt x="120" y="133"/>
                    <a:pt x="130" y="123"/>
                    <a:pt x="137" y="116"/>
                  </a:cubicBezTo>
                  <a:close/>
                  <a:moveTo>
                    <a:pt x="147" y="107"/>
                  </a:moveTo>
                  <a:cubicBezTo>
                    <a:pt x="157" y="96"/>
                    <a:pt x="170" y="80"/>
                    <a:pt x="169" y="74"/>
                  </a:cubicBezTo>
                  <a:cubicBezTo>
                    <a:pt x="168" y="69"/>
                    <a:pt x="152" y="91"/>
                    <a:pt x="147" y="107"/>
                  </a:cubicBezTo>
                  <a:close/>
                  <a:moveTo>
                    <a:pt x="124" y="182"/>
                  </a:moveTo>
                  <a:cubicBezTo>
                    <a:pt x="124" y="182"/>
                    <a:pt x="125" y="183"/>
                    <a:pt x="125" y="184"/>
                  </a:cubicBezTo>
                  <a:cubicBezTo>
                    <a:pt x="126" y="189"/>
                    <a:pt x="129" y="192"/>
                    <a:pt x="133" y="194"/>
                  </a:cubicBezTo>
                  <a:cubicBezTo>
                    <a:pt x="135" y="196"/>
                    <a:pt x="139" y="197"/>
                    <a:pt x="142" y="197"/>
                  </a:cubicBezTo>
                  <a:cubicBezTo>
                    <a:pt x="146" y="197"/>
                    <a:pt x="149" y="196"/>
                    <a:pt x="152" y="194"/>
                  </a:cubicBezTo>
                  <a:cubicBezTo>
                    <a:pt x="156" y="192"/>
                    <a:pt x="159" y="189"/>
                    <a:pt x="160" y="184"/>
                  </a:cubicBezTo>
                  <a:cubicBezTo>
                    <a:pt x="160" y="183"/>
                    <a:pt x="161" y="182"/>
                    <a:pt x="161" y="182"/>
                  </a:cubicBezTo>
                  <a:cubicBezTo>
                    <a:pt x="155" y="185"/>
                    <a:pt x="150" y="188"/>
                    <a:pt x="146" y="193"/>
                  </a:cubicBezTo>
                  <a:cubicBezTo>
                    <a:pt x="144" y="195"/>
                    <a:pt x="141" y="195"/>
                    <a:pt x="139" y="193"/>
                  </a:cubicBezTo>
                  <a:cubicBezTo>
                    <a:pt x="134" y="188"/>
                    <a:pt x="129" y="185"/>
                    <a:pt x="124" y="182"/>
                  </a:cubicBezTo>
                  <a:close/>
                  <a:moveTo>
                    <a:pt x="167" y="178"/>
                  </a:moveTo>
                  <a:cubicBezTo>
                    <a:pt x="269" y="168"/>
                    <a:pt x="269" y="168"/>
                    <a:pt x="269" y="168"/>
                  </a:cubicBezTo>
                  <a:cubicBezTo>
                    <a:pt x="267" y="162"/>
                    <a:pt x="267" y="162"/>
                    <a:pt x="267" y="162"/>
                  </a:cubicBezTo>
                  <a:cubicBezTo>
                    <a:pt x="267" y="163"/>
                    <a:pt x="266" y="163"/>
                    <a:pt x="264" y="164"/>
                  </a:cubicBezTo>
                  <a:cubicBezTo>
                    <a:pt x="264" y="164"/>
                    <a:pt x="264" y="164"/>
                    <a:pt x="263" y="164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0" y="164"/>
                    <a:pt x="256" y="164"/>
                    <a:pt x="251" y="164"/>
                  </a:cubicBezTo>
                  <a:cubicBezTo>
                    <a:pt x="229" y="164"/>
                    <a:pt x="195" y="165"/>
                    <a:pt x="167" y="178"/>
                  </a:cubicBezTo>
                  <a:close/>
                  <a:moveTo>
                    <a:pt x="247" y="35"/>
                  </a:moveTo>
                  <a:cubicBezTo>
                    <a:pt x="251" y="34"/>
                    <a:pt x="251" y="34"/>
                    <a:pt x="251" y="34"/>
                  </a:cubicBezTo>
                  <a:cubicBezTo>
                    <a:pt x="251" y="34"/>
                    <a:pt x="251" y="34"/>
                    <a:pt x="251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5" y="33"/>
                    <a:pt x="259" y="35"/>
                    <a:pt x="260" y="39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4" y="173"/>
                    <a:pt x="284" y="173"/>
                    <a:pt x="284" y="174"/>
                  </a:cubicBezTo>
                  <a:cubicBezTo>
                    <a:pt x="284" y="177"/>
                    <a:pt x="282" y="181"/>
                    <a:pt x="278" y="181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69" y="198"/>
                    <a:pt x="165" y="203"/>
                    <a:pt x="159" y="206"/>
                  </a:cubicBezTo>
                  <a:cubicBezTo>
                    <a:pt x="154" y="209"/>
                    <a:pt x="148" y="210"/>
                    <a:pt x="142" y="210"/>
                  </a:cubicBezTo>
                  <a:cubicBezTo>
                    <a:pt x="137" y="210"/>
                    <a:pt x="131" y="209"/>
                    <a:pt x="126" y="206"/>
                  </a:cubicBezTo>
                  <a:cubicBezTo>
                    <a:pt x="120" y="203"/>
                    <a:pt x="115" y="198"/>
                    <a:pt x="113" y="192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7" y="181"/>
                    <a:pt x="6" y="181"/>
                    <a:pt x="6" y="181"/>
                  </a:cubicBezTo>
                  <a:cubicBezTo>
                    <a:pt x="2" y="180"/>
                    <a:pt x="0" y="177"/>
                    <a:pt x="1" y="17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5"/>
                    <a:pt x="30" y="33"/>
                    <a:pt x="33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26"/>
                    <a:pt x="42" y="16"/>
                    <a:pt x="44" y="6"/>
                  </a:cubicBezTo>
                  <a:cubicBezTo>
                    <a:pt x="44" y="4"/>
                    <a:pt x="46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0" y="0"/>
                    <a:pt x="115" y="8"/>
                    <a:pt x="142" y="23"/>
                  </a:cubicBezTo>
                  <a:cubicBezTo>
                    <a:pt x="170" y="8"/>
                    <a:pt x="205" y="0"/>
                    <a:pt x="237" y="3"/>
                  </a:cubicBezTo>
                  <a:cubicBezTo>
                    <a:pt x="239" y="3"/>
                    <a:pt x="241" y="5"/>
                    <a:pt x="241" y="7"/>
                  </a:cubicBezTo>
                  <a:cubicBezTo>
                    <a:pt x="243" y="16"/>
                    <a:pt x="245" y="26"/>
                    <a:pt x="247" y="35"/>
                  </a:cubicBezTo>
                  <a:close/>
                  <a:moveTo>
                    <a:pt x="146" y="32"/>
                  </a:moveTo>
                  <a:cubicBezTo>
                    <a:pt x="145" y="69"/>
                    <a:pt x="145" y="69"/>
                    <a:pt x="145" y="69"/>
                  </a:cubicBezTo>
                  <a:cubicBezTo>
                    <a:pt x="145" y="74"/>
                    <a:pt x="140" y="74"/>
                    <a:pt x="140" y="69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14" y="17"/>
                    <a:pt x="81" y="10"/>
                    <a:pt x="52" y="12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30" y="155"/>
                    <a:pt x="33" y="155"/>
                    <a:pt x="36" y="155"/>
                  </a:cubicBezTo>
                  <a:cubicBezTo>
                    <a:pt x="65" y="156"/>
                    <a:pt x="112" y="157"/>
                    <a:pt x="142" y="183"/>
                  </a:cubicBezTo>
                  <a:cubicBezTo>
                    <a:pt x="174" y="156"/>
                    <a:pt x="222" y="155"/>
                    <a:pt x="251" y="155"/>
                  </a:cubicBezTo>
                  <a:cubicBezTo>
                    <a:pt x="253" y="155"/>
                    <a:pt x="255" y="155"/>
                    <a:pt x="257" y="155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03" y="10"/>
                    <a:pt x="171" y="17"/>
                    <a:pt x="146" y="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7" name="CasellaDiTesto 86"/>
          <p:cNvSpPr txBox="1"/>
          <p:nvPr/>
        </p:nvSpPr>
        <p:spPr>
          <a:xfrm>
            <a:off x="7339632" y="3903364"/>
            <a:ext cx="5021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23%</a:t>
            </a:r>
          </a:p>
        </p:txBody>
      </p:sp>
      <p:graphicFrame>
        <p:nvGraphicFramePr>
          <p:cNvPr id="41" name="Chart 4"/>
          <p:cNvGraphicFramePr/>
          <p:nvPr>
            <p:extLst>
              <p:ext uri="{D42A27DB-BD31-4B8C-83A1-F6EECF244321}">
                <p14:modId xmlns:p14="http://schemas.microsoft.com/office/powerpoint/2010/main" val="3482844569"/>
              </p:ext>
            </p:extLst>
          </p:nvPr>
        </p:nvGraphicFramePr>
        <p:xfrm>
          <a:off x="3229453" y="2438699"/>
          <a:ext cx="3321881" cy="199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Freeform 20"/>
          <p:cNvSpPr>
            <a:spLocks noChangeAspect="1" noEditPoints="1"/>
          </p:cNvSpPr>
          <p:nvPr/>
        </p:nvSpPr>
        <p:spPr bwMode="auto">
          <a:xfrm>
            <a:off x="3220818" y="2697029"/>
            <a:ext cx="307896" cy="369474"/>
          </a:xfrm>
          <a:custGeom>
            <a:avLst/>
            <a:gdLst/>
            <a:ahLst/>
            <a:cxnLst>
              <a:cxn ang="0">
                <a:pos x="60" y="137"/>
              </a:cxn>
              <a:cxn ang="0">
                <a:pos x="74" y="132"/>
              </a:cxn>
              <a:cxn ang="0">
                <a:pos x="70" y="178"/>
              </a:cxn>
              <a:cxn ang="0">
                <a:pos x="105" y="156"/>
              </a:cxn>
              <a:cxn ang="0">
                <a:pos x="139" y="178"/>
              </a:cxn>
              <a:cxn ang="0">
                <a:pos x="136" y="132"/>
              </a:cxn>
              <a:cxn ang="0">
                <a:pos x="149" y="137"/>
              </a:cxn>
              <a:cxn ang="0">
                <a:pos x="172" y="156"/>
              </a:cxn>
              <a:cxn ang="0">
                <a:pos x="187" y="243"/>
              </a:cxn>
              <a:cxn ang="0">
                <a:pos x="186" y="247"/>
              </a:cxn>
              <a:cxn ang="0">
                <a:pos x="182" y="249"/>
              </a:cxn>
              <a:cxn ang="0">
                <a:pos x="28" y="249"/>
              </a:cxn>
              <a:cxn ang="0">
                <a:pos x="24" y="247"/>
              </a:cxn>
              <a:cxn ang="0">
                <a:pos x="22" y="243"/>
              </a:cxn>
              <a:cxn ang="0">
                <a:pos x="38" y="156"/>
              </a:cxn>
              <a:cxn ang="0">
                <a:pos x="60" y="137"/>
              </a:cxn>
              <a:cxn ang="0">
                <a:pos x="142" y="93"/>
              </a:cxn>
              <a:cxn ang="0">
                <a:pos x="137" y="103"/>
              </a:cxn>
              <a:cxn ang="0">
                <a:pos x="104" y="126"/>
              </a:cxn>
              <a:cxn ang="0">
                <a:pos x="71" y="103"/>
              </a:cxn>
              <a:cxn ang="0">
                <a:pos x="66" y="93"/>
              </a:cxn>
              <a:cxn ang="0">
                <a:pos x="52" y="70"/>
              </a:cxn>
              <a:cxn ang="0">
                <a:pos x="41" y="120"/>
              </a:cxn>
              <a:cxn ang="0">
                <a:pos x="52" y="59"/>
              </a:cxn>
              <a:cxn ang="0">
                <a:pos x="52" y="51"/>
              </a:cxn>
              <a:cxn ang="0">
                <a:pos x="104" y="0"/>
              </a:cxn>
              <a:cxn ang="0">
                <a:pos x="157" y="51"/>
              </a:cxn>
              <a:cxn ang="0">
                <a:pos x="157" y="59"/>
              </a:cxn>
              <a:cxn ang="0">
                <a:pos x="167" y="120"/>
              </a:cxn>
              <a:cxn ang="0">
                <a:pos x="156" y="69"/>
              </a:cxn>
              <a:cxn ang="0">
                <a:pos x="142" y="93"/>
              </a:cxn>
              <a:cxn ang="0">
                <a:pos x="144" y="62"/>
              </a:cxn>
              <a:cxn ang="0">
                <a:pos x="103" y="63"/>
              </a:cxn>
              <a:cxn ang="0">
                <a:pos x="102" y="42"/>
              </a:cxn>
              <a:cxn ang="0">
                <a:pos x="90" y="65"/>
              </a:cxn>
              <a:cxn ang="0">
                <a:pos x="82" y="65"/>
              </a:cxn>
              <a:cxn ang="0">
                <a:pos x="83" y="47"/>
              </a:cxn>
              <a:cxn ang="0">
                <a:pos x="72" y="65"/>
              </a:cxn>
              <a:cxn ang="0">
                <a:pos x="65" y="67"/>
              </a:cxn>
              <a:cxn ang="0">
                <a:pos x="78" y="98"/>
              </a:cxn>
              <a:cxn ang="0">
                <a:pos x="104" y="117"/>
              </a:cxn>
              <a:cxn ang="0">
                <a:pos x="130" y="98"/>
              </a:cxn>
              <a:cxn ang="0">
                <a:pos x="144" y="62"/>
              </a:cxn>
            </a:cxnLst>
            <a:rect l="0" t="0" r="r" b="b"/>
            <a:pathLst>
              <a:path w="208" h="249">
                <a:moveTo>
                  <a:pt x="60" y="137"/>
                </a:moveTo>
                <a:cubicBezTo>
                  <a:pt x="65" y="135"/>
                  <a:pt x="69" y="133"/>
                  <a:pt x="74" y="132"/>
                </a:cubicBezTo>
                <a:cubicBezTo>
                  <a:pt x="71" y="147"/>
                  <a:pt x="70" y="162"/>
                  <a:pt x="70" y="178"/>
                </a:cubicBezTo>
                <a:cubicBezTo>
                  <a:pt x="80" y="171"/>
                  <a:pt x="95" y="163"/>
                  <a:pt x="105" y="156"/>
                </a:cubicBezTo>
                <a:cubicBezTo>
                  <a:pt x="115" y="163"/>
                  <a:pt x="130" y="171"/>
                  <a:pt x="139" y="178"/>
                </a:cubicBezTo>
                <a:cubicBezTo>
                  <a:pt x="139" y="162"/>
                  <a:pt x="138" y="147"/>
                  <a:pt x="136" y="132"/>
                </a:cubicBezTo>
                <a:cubicBezTo>
                  <a:pt x="140" y="133"/>
                  <a:pt x="145" y="135"/>
                  <a:pt x="149" y="137"/>
                </a:cubicBezTo>
                <a:cubicBezTo>
                  <a:pt x="160" y="141"/>
                  <a:pt x="168" y="145"/>
                  <a:pt x="172" y="156"/>
                </a:cubicBezTo>
                <a:cubicBezTo>
                  <a:pt x="181" y="185"/>
                  <a:pt x="187" y="214"/>
                  <a:pt x="187" y="243"/>
                </a:cubicBezTo>
                <a:cubicBezTo>
                  <a:pt x="187" y="245"/>
                  <a:pt x="187" y="246"/>
                  <a:pt x="186" y="247"/>
                </a:cubicBezTo>
                <a:cubicBezTo>
                  <a:pt x="185" y="249"/>
                  <a:pt x="183" y="249"/>
                  <a:pt x="182" y="249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6" y="249"/>
                  <a:pt x="25" y="249"/>
                  <a:pt x="24" y="247"/>
                </a:cubicBezTo>
                <a:cubicBezTo>
                  <a:pt x="23" y="246"/>
                  <a:pt x="22" y="245"/>
                  <a:pt x="22" y="243"/>
                </a:cubicBezTo>
                <a:cubicBezTo>
                  <a:pt x="23" y="214"/>
                  <a:pt x="29" y="185"/>
                  <a:pt x="38" y="156"/>
                </a:cubicBezTo>
                <a:cubicBezTo>
                  <a:pt x="41" y="145"/>
                  <a:pt x="50" y="141"/>
                  <a:pt x="60" y="137"/>
                </a:cubicBezTo>
                <a:close/>
                <a:moveTo>
                  <a:pt x="142" y="93"/>
                </a:moveTo>
                <a:cubicBezTo>
                  <a:pt x="141" y="97"/>
                  <a:pt x="139" y="100"/>
                  <a:pt x="137" y="103"/>
                </a:cubicBezTo>
                <a:cubicBezTo>
                  <a:pt x="128" y="116"/>
                  <a:pt x="117" y="126"/>
                  <a:pt x="104" y="126"/>
                </a:cubicBezTo>
                <a:cubicBezTo>
                  <a:pt x="92" y="126"/>
                  <a:pt x="80" y="116"/>
                  <a:pt x="71" y="103"/>
                </a:cubicBezTo>
                <a:cubicBezTo>
                  <a:pt x="69" y="100"/>
                  <a:pt x="68" y="97"/>
                  <a:pt x="66" y="93"/>
                </a:cubicBezTo>
                <a:cubicBezTo>
                  <a:pt x="57" y="85"/>
                  <a:pt x="53" y="78"/>
                  <a:pt x="52" y="70"/>
                </a:cubicBezTo>
                <a:cubicBezTo>
                  <a:pt x="40" y="80"/>
                  <a:pt x="41" y="108"/>
                  <a:pt x="41" y="120"/>
                </a:cubicBezTo>
                <a:cubicBezTo>
                  <a:pt x="0" y="125"/>
                  <a:pt x="13" y="65"/>
                  <a:pt x="52" y="59"/>
                </a:cubicBezTo>
                <a:cubicBezTo>
                  <a:pt x="52" y="57"/>
                  <a:pt x="52" y="54"/>
                  <a:pt x="52" y="51"/>
                </a:cubicBezTo>
                <a:cubicBezTo>
                  <a:pt x="52" y="23"/>
                  <a:pt x="76" y="0"/>
                  <a:pt x="104" y="0"/>
                </a:cubicBezTo>
                <a:cubicBezTo>
                  <a:pt x="133" y="0"/>
                  <a:pt x="157" y="23"/>
                  <a:pt x="157" y="51"/>
                </a:cubicBezTo>
                <a:cubicBezTo>
                  <a:pt x="157" y="54"/>
                  <a:pt x="157" y="57"/>
                  <a:pt x="157" y="59"/>
                </a:cubicBezTo>
                <a:cubicBezTo>
                  <a:pt x="195" y="65"/>
                  <a:pt x="208" y="125"/>
                  <a:pt x="167" y="120"/>
                </a:cubicBezTo>
                <a:cubicBezTo>
                  <a:pt x="168" y="108"/>
                  <a:pt x="168" y="79"/>
                  <a:pt x="156" y="69"/>
                </a:cubicBezTo>
                <a:cubicBezTo>
                  <a:pt x="154" y="78"/>
                  <a:pt x="150" y="86"/>
                  <a:pt x="142" y="93"/>
                </a:cubicBezTo>
                <a:close/>
                <a:moveTo>
                  <a:pt x="144" y="62"/>
                </a:moveTo>
                <a:cubicBezTo>
                  <a:pt x="131" y="65"/>
                  <a:pt x="118" y="66"/>
                  <a:pt x="103" y="63"/>
                </a:cubicBezTo>
                <a:cubicBezTo>
                  <a:pt x="104" y="54"/>
                  <a:pt x="104" y="50"/>
                  <a:pt x="102" y="42"/>
                </a:cubicBezTo>
                <a:cubicBezTo>
                  <a:pt x="100" y="52"/>
                  <a:pt x="96" y="60"/>
                  <a:pt x="90" y="65"/>
                </a:cubicBezTo>
                <a:cubicBezTo>
                  <a:pt x="88" y="66"/>
                  <a:pt x="85" y="66"/>
                  <a:pt x="82" y="65"/>
                </a:cubicBezTo>
                <a:cubicBezTo>
                  <a:pt x="84" y="58"/>
                  <a:pt x="84" y="54"/>
                  <a:pt x="83" y="47"/>
                </a:cubicBezTo>
                <a:cubicBezTo>
                  <a:pt x="80" y="55"/>
                  <a:pt x="77" y="59"/>
                  <a:pt x="72" y="65"/>
                </a:cubicBezTo>
                <a:cubicBezTo>
                  <a:pt x="70" y="66"/>
                  <a:pt x="67" y="66"/>
                  <a:pt x="65" y="67"/>
                </a:cubicBezTo>
                <a:cubicBezTo>
                  <a:pt x="67" y="78"/>
                  <a:pt x="72" y="89"/>
                  <a:pt x="78" y="98"/>
                </a:cubicBezTo>
                <a:cubicBezTo>
                  <a:pt x="85" y="109"/>
                  <a:pt x="95" y="117"/>
                  <a:pt x="104" y="117"/>
                </a:cubicBezTo>
                <a:cubicBezTo>
                  <a:pt x="114" y="117"/>
                  <a:pt x="123" y="109"/>
                  <a:pt x="130" y="98"/>
                </a:cubicBezTo>
                <a:cubicBezTo>
                  <a:pt x="137" y="88"/>
                  <a:pt x="142" y="74"/>
                  <a:pt x="144" y="6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5" name="Group 136"/>
          <p:cNvGrpSpPr>
            <a:grpSpLocks noChangeAspect="1"/>
          </p:cNvGrpSpPr>
          <p:nvPr/>
        </p:nvGrpSpPr>
        <p:grpSpPr>
          <a:xfrm>
            <a:off x="3233936" y="3752472"/>
            <a:ext cx="263379" cy="416386"/>
            <a:chOff x="3841750" y="1814513"/>
            <a:chExt cx="2216151" cy="3503613"/>
          </a:xfrm>
          <a:solidFill>
            <a:schemeClr val="accent4">
              <a:lumMod val="75000"/>
            </a:schemeClr>
          </a:solidFill>
        </p:grpSpPr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5888038" y="3228975"/>
              <a:ext cx="169863" cy="2036763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4" y="0"/>
                </a:cxn>
                <a:cxn ang="0">
                  <a:pos x="5" y="30"/>
                </a:cxn>
                <a:cxn ang="0">
                  <a:pos x="0" y="50"/>
                </a:cxn>
                <a:cxn ang="0">
                  <a:pos x="5" y="69"/>
                </a:cxn>
                <a:cxn ang="0">
                  <a:pos x="5" y="523"/>
                </a:cxn>
                <a:cxn ang="0">
                  <a:pos x="25" y="543"/>
                </a:cxn>
                <a:cxn ang="0">
                  <a:pos x="45" y="523"/>
                </a:cxn>
                <a:cxn ang="0">
                  <a:pos x="45" y="69"/>
                </a:cxn>
              </a:cxnLst>
              <a:rect l="0" t="0" r="r" b="b"/>
              <a:pathLst>
                <a:path w="45" h="543">
                  <a:moveTo>
                    <a:pt x="45" y="69"/>
                  </a:moveTo>
                  <a:cubicBezTo>
                    <a:pt x="45" y="39"/>
                    <a:pt x="28" y="13"/>
                    <a:pt x="4" y="0"/>
                  </a:cubicBezTo>
                  <a:cubicBezTo>
                    <a:pt x="5" y="9"/>
                    <a:pt x="5" y="20"/>
                    <a:pt x="5" y="30"/>
                  </a:cubicBezTo>
                  <a:cubicBezTo>
                    <a:pt x="6" y="37"/>
                    <a:pt x="4" y="44"/>
                    <a:pt x="0" y="50"/>
                  </a:cubicBezTo>
                  <a:cubicBezTo>
                    <a:pt x="3" y="56"/>
                    <a:pt x="5" y="62"/>
                    <a:pt x="5" y="69"/>
                  </a:cubicBezTo>
                  <a:cubicBezTo>
                    <a:pt x="5" y="523"/>
                    <a:pt x="5" y="523"/>
                    <a:pt x="5" y="523"/>
                  </a:cubicBezTo>
                  <a:cubicBezTo>
                    <a:pt x="5" y="534"/>
                    <a:pt x="14" y="543"/>
                    <a:pt x="25" y="543"/>
                  </a:cubicBezTo>
                  <a:cubicBezTo>
                    <a:pt x="36" y="543"/>
                    <a:pt x="45" y="534"/>
                    <a:pt x="45" y="523"/>
                  </a:cubicBezTo>
                  <a:lnTo>
                    <a:pt x="45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472113" y="3243263"/>
              <a:ext cx="161925" cy="319088"/>
            </a:xfrm>
            <a:custGeom>
              <a:avLst/>
              <a:gdLst/>
              <a:ahLst/>
              <a:cxnLst>
                <a:cxn ang="0">
                  <a:pos x="36" y="28"/>
                </a:cxn>
                <a:cxn ang="0">
                  <a:pos x="35" y="0"/>
                </a:cxn>
                <a:cxn ang="0">
                  <a:pos x="0" y="65"/>
                </a:cxn>
                <a:cxn ang="0">
                  <a:pos x="20" y="85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43" y="49"/>
                </a:cxn>
                <a:cxn ang="0">
                  <a:pos x="36" y="28"/>
                </a:cxn>
              </a:cxnLst>
              <a:rect l="0" t="0" r="r" b="b"/>
              <a:pathLst>
                <a:path w="43" h="85">
                  <a:moveTo>
                    <a:pt x="36" y="28"/>
                  </a:moveTo>
                  <a:cubicBezTo>
                    <a:pt x="36" y="18"/>
                    <a:pt x="36" y="9"/>
                    <a:pt x="35" y="0"/>
                  </a:cubicBezTo>
                  <a:cubicBezTo>
                    <a:pt x="14" y="14"/>
                    <a:pt x="0" y="38"/>
                    <a:pt x="0" y="65"/>
                  </a:cubicBezTo>
                  <a:cubicBezTo>
                    <a:pt x="0" y="76"/>
                    <a:pt x="9" y="85"/>
                    <a:pt x="20" y="85"/>
                  </a:cubicBezTo>
                  <a:cubicBezTo>
                    <a:pt x="31" y="85"/>
                    <a:pt x="40" y="76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59"/>
                    <a:pt x="41" y="54"/>
                    <a:pt x="43" y="49"/>
                  </a:cubicBezTo>
                  <a:cubicBezTo>
                    <a:pt x="39" y="43"/>
                    <a:pt x="37" y="36"/>
                    <a:pt x="36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3841750" y="2452688"/>
              <a:ext cx="2039938" cy="2865438"/>
            </a:xfrm>
            <a:custGeom>
              <a:avLst/>
              <a:gdLst/>
              <a:ahLst/>
              <a:cxnLst>
                <a:cxn ang="0">
                  <a:pos x="420" y="16"/>
                </a:cxn>
                <a:cxn ang="0">
                  <a:pos x="364" y="0"/>
                </a:cxn>
                <a:cxn ang="0">
                  <a:pos x="307" y="32"/>
                </a:cxn>
                <a:cxn ang="0">
                  <a:pos x="207" y="0"/>
                </a:cxn>
                <a:cxn ang="0">
                  <a:pos x="191" y="2"/>
                </a:cxn>
                <a:cxn ang="0">
                  <a:pos x="183" y="4"/>
                </a:cxn>
                <a:cxn ang="0">
                  <a:pos x="96" y="69"/>
                </a:cxn>
                <a:cxn ang="0">
                  <a:pos x="71" y="99"/>
                </a:cxn>
                <a:cxn ang="0">
                  <a:pos x="2" y="294"/>
                </a:cxn>
                <a:cxn ang="0">
                  <a:pos x="17" y="345"/>
                </a:cxn>
                <a:cxn ang="0">
                  <a:pos x="32" y="349"/>
                </a:cxn>
                <a:cxn ang="0">
                  <a:pos x="64" y="319"/>
                </a:cxn>
                <a:cxn ang="0">
                  <a:pos x="115" y="149"/>
                </a:cxn>
                <a:cxn ang="0">
                  <a:pos x="149" y="106"/>
                </a:cxn>
                <a:cxn ang="0">
                  <a:pos x="171" y="141"/>
                </a:cxn>
                <a:cxn ang="0">
                  <a:pos x="171" y="318"/>
                </a:cxn>
                <a:cxn ang="0">
                  <a:pos x="162" y="372"/>
                </a:cxn>
                <a:cxn ang="0">
                  <a:pos x="151" y="494"/>
                </a:cxn>
                <a:cxn ang="0">
                  <a:pos x="145" y="696"/>
                </a:cxn>
                <a:cxn ang="0">
                  <a:pos x="249" y="696"/>
                </a:cxn>
                <a:cxn ang="0">
                  <a:pos x="271" y="351"/>
                </a:cxn>
                <a:cxn ang="0">
                  <a:pos x="299" y="367"/>
                </a:cxn>
                <a:cxn ang="0">
                  <a:pos x="303" y="410"/>
                </a:cxn>
                <a:cxn ang="0">
                  <a:pos x="370" y="764"/>
                </a:cxn>
                <a:cxn ang="0">
                  <a:pos x="419" y="553"/>
                </a:cxn>
                <a:cxn ang="0">
                  <a:pos x="396" y="319"/>
                </a:cxn>
                <a:cxn ang="0">
                  <a:pos x="396" y="75"/>
                </a:cxn>
                <a:cxn ang="0">
                  <a:pos x="458" y="138"/>
                </a:cxn>
                <a:cxn ang="0">
                  <a:pos x="479" y="239"/>
                </a:cxn>
                <a:cxn ang="0">
                  <a:pos x="511" y="270"/>
                </a:cxn>
                <a:cxn ang="0">
                  <a:pos x="541" y="250"/>
                </a:cxn>
                <a:cxn ang="0">
                  <a:pos x="541" y="203"/>
                </a:cxn>
              </a:cxnLst>
              <a:rect l="0" t="0" r="r" b="b"/>
              <a:pathLst>
                <a:path w="544" h="764">
                  <a:moveTo>
                    <a:pt x="515" y="107"/>
                  </a:moveTo>
                  <a:cubicBezTo>
                    <a:pt x="489" y="57"/>
                    <a:pt x="451" y="29"/>
                    <a:pt x="420" y="16"/>
                  </a:cubicBezTo>
                  <a:cubicBezTo>
                    <a:pt x="402" y="8"/>
                    <a:pt x="386" y="4"/>
                    <a:pt x="376" y="2"/>
                  </a:cubicBezTo>
                  <a:cubicBezTo>
                    <a:pt x="372" y="1"/>
                    <a:pt x="368" y="0"/>
                    <a:pt x="364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46" y="16"/>
                    <a:pt x="328" y="28"/>
                    <a:pt x="307" y="32"/>
                  </a:cubicBezTo>
                  <a:cubicBezTo>
                    <a:pt x="299" y="34"/>
                    <a:pt x="291" y="35"/>
                    <a:pt x="283" y="35"/>
                  </a:cubicBezTo>
                  <a:cubicBezTo>
                    <a:pt x="253" y="35"/>
                    <a:pt x="226" y="22"/>
                    <a:pt x="207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9" y="0"/>
                    <a:pt x="195" y="1"/>
                    <a:pt x="191" y="2"/>
                  </a:cubicBezTo>
                  <a:cubicBezTo>
                    <a:pt x="189" y="3"/>
                    <a:pt x="186" y="3"/>
                    <a:pt x="183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0" y="5"/>
                    <a:pt x="145" y="20"/>
                    <a:pt x="105" y="59"/>
                  </a:cubicBezTo>
                  <a:cubicBezTo>
                    <a:pt x="102" y="62"/>
                    <a:pt x="99" y="66"/>
                    <a:pt x="96" y="69"/>
                  </a:cubicBezTo>
                  <a:cubicBezTo>
                    <a:pt x="95" y="70"/>
                    <a:pt x="94" y="70"/>
                    <a:pt x="94" y="71"/>
                  </a:cubicBezTo>
                  <a:cubicBezTo>
                    <a:pt x="86" y="79"/>
                    <a:pt x="79" y="89"/>
                    <a:pt x="71" y="99"/>
                  </a:cubicBezTo>
                  <a:cubicBezTo>
                    <a:pt x="48" y="131"/>
                    <a:pt x="27" y="173"/>
                    <a:pt x="14" y="227"/>
                  </a:cubicBezTo>
                  <a:cubicBezTo>
                    <a:pt x="2" y="294"/>
                    <a:pt x="2" y="294"/>
                    <a:pt x="2" y="294"/>
                  </a:cubicBezTo>
                  <a:cubicBezTo>
                    <a:pt x="2" y="301"/>
                    <a:pt x="1" y="308"/>
                    <a:pt x="1" y="315"/>
                  </a:cubicBezTo>
                  <a:cubicBezTo>
                    <a:pt x="0" y="328"/>
                    <a:pt x="6" y="339"/>
                    <a:pt x="17" y="345"/>
                  </a:cubicBezTo>
                  <a:cubicBezTo>
                    <a:pt x="21" y="347"/>
                    <a:pt x="25" y="349"/>
                    <a:pt x="30" y="349"/>
                  </a:cubicBezTo>
                  <a:cubicBezTo>
                    <a:pt x="31" y="349"/>
                    <a:pt x="32" y="349"/>
                    <a:pt x="32" y="349"/>
                  </a:cubicBezTo>
                  <a:cubicBezTo>
                    <a:pt x="38" y="349"/>
                    <a:pt x="43" y="348"/>
                    <a:pt x="48" y="345"/>
                  </a:cubicBezTo>
                  <a:cubicBezTo>
                    <a:pt x="57" y="340"/>
                    <a:pt x="64" y="330"/>
                    <a:pt x="64" y="319"/>
                  </a:cubicBezTo>
                  <a:cubicBezTo>
                    <a:pt x="69" y="246"/>
                    <a:pt x="88" y="194"/>
                    <a:pt x="111" y="156"/>
                  </a:cubicBezTo>
                  <a:cubicBezTo>
                    <a:pt x="112" y="153"/>
                    <a:pt x="113" y="151"/>
                    <a:pt x="115" y="149"/>
                  </a:cubicBezTo>
                  <a:cubicBezTo>
                    <a:pt x="124" y="135"/>
                    <a:pt x="133" y="123"/>
                    <a:pt x="143" y="112"/>
                  </a:cubicBezTo>
                  <a:cubicBezTo>
                    <a:pt x="145" y="110"/>
                    <a:pt x="147" y="108"/>
                    <a:pt x="149" y="106"/>
                  </a:cubicBezTo>
                  <a:cubicBezTo>
                    <a:pt x="156" y="98"/>
                    <a:pt x="164" y="92"/>
                    <a:pt x="171" y="86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285"/>
                    <a:pt x="171" y="285"/>
                    <a:pt x="171" y="285"/>
                  </a:cubicBezTo>
                  <a:cubicBezTo>
                    <a:pt x="171" y="318"/>
                    <a:pt x="171" y="318"/>
                    <a:pt x="171" y="318"/>
                  </a:cubicBezTo>
                  <a:cubicBezTo>
                    <a:pt x="171" y="318"/>
                    <a:pt x="171" y="319"/>
                    <a:pt x="171" y="319"/>
                  </a:cubicBezTo>
                  <a:cubicBezTo>
                    <a:pt x="168" y="332"/>
                    <a:pt x="165" y="350"/>
                    <a:pt x="162" y="372"/>
                  </a:cubicBezTo>
                  <a:cubicBezTo>
                    <a:pt x="161" y="380"/>
                    <a:pt x="160" y="389"/>
                    <a:pt x="159" y="398"/>
                  </a:cubicBezTo>
                  <a:cubicBezTo>
                    <a:pt x="156" y="424"/>
                    <a:pt x="153" y="456"/>
                    <a:pt x="151" y="494"/>
                  </a:cubicBezTo>
                  <a:cubicBezTo>
                    <a:pt x="150" y="496"/>
                    <a:pt x="150" y="499"/>
                    <a:pt x="150" y="502"/>
                  </a:cubicBezTo>
                  <a:cubicBezTo>
                    <a:pt x="147" y="555"/>
                    <a:pt x="145" y="619"/>
                    <a:pt x="145" y="696"/>
                  </a:cubicBezTo>
                  <a:cubicBezTo>
                    <a:pt x="145" y="725"/>
                    <a:pt x="168" y="748"/>
                    <a:pt x="197" y="748"/>
                  </a:cubicBezTo>
                  <a:cubicBezTo>
                    <a:pt x="226" y="748"/>
                    <a:pt x="249" y="725"/>
                    <a:pt x="249" y="696"/>
                  </a:cubicBezTo>
                  <a:cubicBezTo>
                    <a:pt x="249" y="551"/>
                    <a:pt x="257" y="454"/>
                    <a:pt x="264" y="394"/>
                  </a:cubicBezTo>
                  <a:cubicBezTo>
                    <a:pt x="266" y="376"/>
                    <a:pt x="269" y="362"/>
                    <a:pt x="271" y="351"/>
                  </a:cubicBezTo>
                  <a:cubicBezTo>
                    <a:pt x="297" y="351"/>
                    <a:pt x="297" y="351"/>
                    <a:pt x="297" y="351"/>
                  </a:cubicBezTo>
                  <a:cubicBezTo>
                    <a:pt x="297" y="355"/>
                    <a:pt x="298" y="361"/>
                    <a:pt x="299" y="367"/>
                  </a:cubicBezTo>
                  <a:cubicBezTo>
                    <a:pt x="296" y="366"/>
                    <a:pt x="296" y="366"/>
                    <a:pt x="296" y="366"/>
                  </a:cubicBezTo>
                  <a:cubicBezTo>
                    <a:pt x="298" y="378"/>
                    <a:pt x="301" y="392"/>
                    <a:pt x="303" y="410"/>
                  </a:cubicBezTo>
                  <a:cubicBezTo>
                    <a:pt x="310" y="470"/>
                    <a:pt x="318" y="567"/>
                    <a:pt x="318" y="712"/>
                  </a:cubicBezTo>
                  <a:cubicBezTo>
                    <a:pt x="318" y="741"/>
                    <a:pt x="341" y="764"/>
                    <a:pt x="370" y="764"/>
                  </a:cubicBezTo>
                  <a:cubicBezTo>
                    <a:pt x="399" y="764"/>
                    <a:pt x="422" y="741"/>
                    <a:pt x="422" y="712"/>
                  </a:cubicBezTo>
                  <a:cubicBezTo>
                    <a:pt x="422" y="651"/>
                    <a:pt x="421" y="598"/>
                    <a:pt x="419" y="553"/>
                  </a:cubicBezTo>
                  <a:cubicBezTo>
                    <a:pt x="419" y="553"/>
                    <a:pt x="419" y="553"/>
                    <a:pt x="419" y="553"/>
                  </a:cubicBezTo>
                  <a:cubicBezTo>
                    <a:pt x="414" y="431"/>
                    <a:pt x="404" y="357"/>
                    <a:pt x="396" y="319"/>
                  </a:cubicBezTo>
                  <a:cubicBezTo>
                    <a:pt x="396" y="319"/>
                    <a:pt x="396" y="318"/>
                    <a:pt x="396" y="318"/>
                  </a:cubicBezTo>
                  <a:cubicBezTo>
                    <a:pt x="396" y="75"/>
                    <a:pt x="396" y="75"/>
                    <a:pt x="396" y="75"/>
                  </a:cubicBezTo>
                  <a:cubicBezTo>
                    <a:pt x="404" y="79"/>
                    <a:pt x="411" y="83"/>
                    <a:pt x="419" y="88"/>
                  </a:cubicBezTo>
                  <a:cubicBezTo>
                    <a:pt x="433" y="99"/>
                    <a:pt x="447" y="114"/>
                    <a:pt x="458" y="138"/>
                  </a:cubicBezTo>
                  <a:cubicBezTo>
                    <a:pt x="467" y="156"/>
                    <a:pt x="474" y="178"/>
                    <a:pt x="477" y="206"/>
                  </a:cubicBezTo>
                  <a:cubicBezTo>
                    <a:pt x="478" y="216"/>
                    <a:pt x="479" y="227"/>
                    <a:pt x="479" y="239"/>
                  </a:cubicBezTo>
                  <a:cubicBezTo>
                    <a:pt x="480" y="244"/>
                    <a:pt x="481" y="248"/>
                    <a:pt x="483" y="252"/>
                  </a:cubicBezTo>
                  <a:cubicBezTo>
                    <a:pt x="488" y="263"/>
                    <a:pt x="499" y="270"/>
                    <a:pt x="511" y="270"/>
                  </a:cubicBezTo>
                  <a:cubicBezTo>
                    <a:pt x="512" y="270"/>
                    <a:pt x="512" y="270"/>
                    <a:pt x="512" y="270"/>
                  </a:cubicBezTo>
                  <a:cubicBezTo>
                    <a:pt x="525" y="270"/>
                    <a:pt x="536" y="261"/>
                    <a:pt x="541" y="250"/>
                  </a:cubicBezTo>
                  <a:cubicBezTo>
                    <a:pt x="543" y="246"/>
                    <a:pt x="544" y="242"/>
                    <a:pt x="543" y="237"/>
                  </a:cubicBezTo>
                  <a:cubicBezTo>
                    <a:pt x="543" y="225"/>
                    <a:pt x="542" y="214"/>
                    <a:pt x="541" y="203"/>
                  </a:cubicBezTo>
                  <a:cubicBezTo>
                    <a:pt x="537" y="165"/>
                    <a:pt x="528" y="133"/>
                    <a:pt x="515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4516438" y="1814513"/>
              <a:ext cx="757238" cy="757238"/>
            </a:xfrm>
            <a:custGeom>
              <a:avLst/>
              <a:gdLst/>
              <a:ahLst/>
              <a:cxnLst>
                <a:cxn ang="0">
                  <a:pos x="31" y="162"/>
                </a:cxn>
                <a:cxn ang="0">
                  <a:pos x="38" y="170"/>
                </a:cxn>
                <a:cxn ang="0">
                  <a:pos x="125" y="195"/>
                </a:cxn>
                <a:cxn ang="0">
                  <a:pos x="169" y="170"/>
                </a:cxn>
                <a:cxn ang="0">
                  <a:pos x="176" y="162"/>
                </a:cxn>
                <a:cxn ang="0">
                  <a:pos x="195" y="82"/>
                </a:cxn>
                <a:cxn ang="0">
                  <a:pos x="82" y="12"/>
                </a:cxn>
                <a:cxn ang="0">
                  <a:pos x="12" y="124"/>
                </a:cxn>
                <a:cxn ang="0">
                  <a:pos x="31" y="162"/>
                </a:cxn>
              </a:cxnLst>
              <a:rect l="0" t="0" r="r" b="b"/>
              <a:pathLst>
                <a:path w="202" h="202">
                  <a:moveTo>
                    <a:pt x="31" y="162"/>
                  </a:moveTo>
                  <a:cubicBezTo>
                    <a:pt x="33" y="165"/>
                    <a:pt x="35" y="168"/>
                    <a:pt x="38" y="170"/>
                  </a:cubicBezTo>
                  <a:cubicBezTo>
                    <a:pt x="60" y="192"/>
                    <a:pt x="92" y="202"/>
                    <a:pt x="125" y="195"/>
                  </a:cubicBezTo>
                  <a:cubicBezTo>
                    <a:pt x="142" y="191"/>
                    <a:pt x="157" y="182"/>
                    <a:pt x="169" y="170"/>
                  </a:cubicBezTo>
                  <a:cubicBezTo>
                    <a:pt x="172" y="168"/>
                    <a:pt x="174" y="165"/>
                    <a:pt x="176" y="162"/>
                  </a:cubicBezTo>
                  <a:cubicBezTo>
                    <a:pt x="194" y="141"/>
                    <a:pt x="202" y="111"/>
                    <a:pt x="195" y="82"/>
                  </a:cubicBezTo>
                  <a:cubicBezTo>
                    <a:pt x="183" y="31"/>
                    <a:pt x="133" y="0"/>
                    <a:pt x="82" y="12"/>
                  </a:cubicBezTo>
                  <a:cubicBezTo>
                    <a:pt x="32" y="23"/>
                    <a:pt x="0" y="74"/>
                    <a:pt x="12" y="124"/>
                  </a:cubicBezTo>
                  <a:cubicBezTo>
                    <a:pt x="15" y="139"/>
                    <a:pt x="22" y="152"/>
                    <a:pt x="31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51" name="Chart 20"/>
          <p:cNvGraphicFramePr/>
          <p:nvPr>
            <p:extLst>
              <p:ext uri="{D42A27DB-BD31-4B8C-83A1-F6EECF244321}">
                <p14:modId xmlns:p14="http://schemas.microsoft.com/office/powerpoint/2010/main" val="2849870493"/>
              </p:ext>
            </p:extLst>
          </p:nvPr>
        </p:nvGraphicFramePr>
        <p:xfrm>
          <a:off x="591169" y="2469752"/>
          <a:ext cx="2127935" cy="175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CAMPIONE</a:t>
            </a:r>
            <a:endParaRPr lang="en-GB" sz="1400" b="1" cap="none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sellaDiTesto 63"/>
          <p:cNvSpPr txBox="1"/>
          <p:nvPr/>
        </p:nvSpPr>
        <p:spPr>
          <a:xfrm>
            <a:off x="11767707" y="2321787"/>
            <a:ext cx="18736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400" b="1" i="1" dirty="0" smtClean="0">
                <a:latin typeface="Helvetica"/>
                <a:cs typeface="Helvetica"/>
              </a:rPr>
              <a:t>500 </a:t>
            </a:r>
            <a:r>
              <a:rPr lang="it-IT" sz="1400" b="1" i="1" dirty="0">
                <a:latin typeface="Helvetica"/>
                <a:cs typeface="Helvetica"/>
              </a:rPr>
              <a:t>interviste </a:t>
            </a:r>
            <a:r>
              <a:rPr lang="it-IT" sz="1400" b="1" i="1" dirty="0" smtClean="0">
                <a:latin typeface="Helvetica"/>
                <a:cs typeface="Helvetica"/>
              </a:rPr>
              <a:t>CAWI</a:t>
            </a:r>
            <a:endParaRPr lang="it-IT" sz="1400" b="1" i="1" dirty="0">
              <a:latin typeface="Helvetica"/>
              <a:cs typeface="Helvetica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5959075" y="1834930"/>
            <a:ext cx="1798352" cy="8079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 interviste a </a:t>
            </a:r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OL</a:t>
            </a: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 demografo</a:t>
            </a: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 investitori/innovatori</a:t>
            </a:r>
          </a:p>
          <a:p>
            <a:pPr marL="4763" lvl="0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 filosofo</a:t>
            </a:r>
          </a:p>
          <a:p>
            <a:pPr marL="4763"/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sociologi</a:t>
            </a: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51" name="Group 374"/>
          <p:cNvGrpSpPr>
            <a:grpSpLocks noChangeAspect="1"/>
          </p:cNvGrpSpPr>
          <p:nvPr/>
        </p:nvGrpSpPr>
        <p:grpSpPr>
          <a:xfrm>
            <a:off x="5023700" y="1826818"/>
            <a:ext cx="825113" cy="825113"/>
            <a:chOff x="271463" y="1852614"/>
            <a:chExt cx="606425" cy="608013"/>
          </a:xfrm>
        </p:grpSpPr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271463" y="1852614"/>
              <a:ext cx="606425" cy="608013"/>
            </a:xfrm>
            <a:custGeom>
              <a:avLst/>
              <a:gdLst/>
              <a:ahLst/>
              <a:cxnLst>
                <a:cxn ang="0">
                  <a:pos x="423" y="454"/>
                </a:cxn>
                <a:cxn ang="0">
                  <a:pos x="30" y="454"/>
                </a:cxn>
                <a:cxn ang="0">
                  <a:pos x="0" y="424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423" y="0"/>
                </a:cxn>
                <a:cxn ang="0">
                  <a:pos x="453" y="30"/>
                </a:cxn>
                <a:cxn ang="0">
                  <a:pos x="453" y="424"/>
                </a:cxn>
                <a:cxn ang="0">
                  <a:pos x="423" y="454"/>
                </a:cxn>
                <a:cxn ang="0">
                  <a:pos x="30" y="18"/>
                </a:cxn>
                <a:cxn ang="0">
                  <a:pos x="18" y="30"/>
                </a:cxn>
                <a:cxn ang="0">
                  <a:pos x="18" y="424"/>
                </a:cxn>
                <a:cxn ang="0">
                  <a:pos x="30" y="435"/>
                </a:cxn>
                <a:cxn ang="0">
                  <a:pos x="423" y="435"/>
                </a:cxn>
                <a:cxn ang="0">
                  <a:pos x="435" y="424"/>
                </a:cxn>
                <a:cxn ang="0">
                  <a:pos x="435" y="30"/>
                </a:cxn>
                <a:cxn ang="0">
                  <a:pos x="423" y="18"/>
                </a:cxn>
                <a:cxn ang="0">
                  <a:pos x="30" y="18"/>
                </a:cxn>
              </a:cxnLst>
              <a:rect l="0" t="0" r="r" b="b"/>
              <a:pathLst>
                <a:path w="453" h="454">
                  <a:moveTo>
                    <a:pt x="423" y="454"/>
                  </a:moveTo>
                  <a:cubicBezTo>
                    <a:pt x="30" y="454"/>
                    <a:pt x="30" y="454"/>
                    <a:pt x="30" y="454"/>
                  </a:cubicBezTo>
                  <a:cubicBezTo>
                    <a:pt x="13" y="454"/>
                    <a:pt x="0" y="440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40" y="0"/>
                    <a:pt x="453" y="13"/>
                    <a:pt x="453" y="30"/>
                  </a:cubicBezTo>
                  <a:cubicBezTo>
                    <a:pt x="453" y="424"/>
                    <a:pt x="453" y="424"/>
                    <a:pt x="453" y="424"/>
                  </a:cubicBezTo>
                  <a:cubicBezTo>
                    <a:pt x="453" y="440"/>
                    <a:pt x="440" y="454"/>
                    <a:pt x="423" y="454"/>
                  </a:cubicBezTo>
                  <a:close/>
                  <a:moveTo>
                    <a:pt x="30" y="18"/>
                  </a:moveTo>
                  <a:cubicBezTo>
                    <a:pt x="23" y="18"/>
                    <a:pt x="18" y="23"/>
                    <a:pt x="18" y="30"/>
                  </a:cubicBezTo>
                  <a:cubicBezTo>
                    <a:pt x="18" y="424"/>
                    <a:pt x="18" y="424"/>
                    <a:pt x="18" y="424"/>
                  </a:cubicBezTo>
                  <a:cubicBezTo>
                    <a:pt x="18" y="430"/>
                    <a:pt x="23" y="435"/>
                    <a:pt x="30" y="435"/>
                  </a:cubicBezTo>
                  <a:cubicBezTo>
                    <a:pt x="423" y="435"/>
                    <a:pt x="423" y="435"/>
                    <a:pt x="423" y="435"/>
                  </a:cubicBezTo>
                  <a:cubicBezTo>
                    <a:pt x="430" y="435"/>
                    <a:pt x="435" y="430"/>
                    <a:pt x="435" y="424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23"/>
                    <a:pt x="430" y="18"/>
                    <a:pt x="423" y="18"/>
                  </a:cubicBezTo>
                  <a:cubicBezTo>
                    <a:pt x="30" y="18"/>
                    <a:pt x="30" y="18"/>
                    <a:pt x="30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681038" y="2092326"/>
              <a:ext cx="160338" cy="106363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114" y="63"/>
                </a:cxn>
                <a:cxn ang="0">
                  <a:pos x="114" y="63"/>
                </a:cxn>
                <a:cxn ang="0">
                  <a:pos x="60" y="79"/>
                </a:cxn>
                <a:cxn ang="0">
                  <a:pos x="59" y="79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59" y="56"/>
                </a:cxn>
                <a:cxn ang="0">
                  <a:pos x="87" y="0"/>
                </a:cxn>
                <a:cxn ang="0">
                  <a:pos x="118" y="31"/>
                </a:cxn>
              </a:cxnLst>
              <a:rect l="0" t="0" r="r" b="b"/>
              <a:pathLst>
                <a:path w="119" h="79">
                  <a:moveTo>
                    <a:pt x="118" y="31"/>
                  </a:moveTo>
                  <a:cubicBezTo>
                    <a:pt x="118" y="44"/>
                    <a:pt x="119" y="55"/>
                    <a:pt x="114" y="6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07" y="73"/>
                    <a:pt x="93" y="79"/>
                    <a:pt x="60" y="79"/>
                  </a:cubicBezTo>
                  <a:cubicBezTo>
                    <a:pt x="60" y="79"/>
                    <a:pt x="60" y="79"/>
                    <a:pt x="59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44" y="0"/>
                    <a:pt x="87" y="0"/>
                  </a:cubicBezTo>
                  <a:cubicBezTo>
                    <a:pt x="87" y="0"/>
                    <a:pt x="118" y="3"/>
                    <a:pt x="118" y="3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749301" y="2287589"/>
              <a:ext cx="85725" cy="107950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63" y="71"/>
                </a:cxn>
                <a:cxn ang="0">
                  <a:pos x="53" y="81"/>
                </a:cxn>
                <a:cxn ang="0">
                  <a:pos x="9" y="81"/>
                </a:cxn>
                <a:cxn ang="0">
                  <a:pos x="0" y="71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53" y="0"/>
                </a:cxn>
                <a:cxn ang="0">
                  <a:pos x="63" y="9"/>
                </a:cxn>
              </a:cxnLst>
              <a:rect l="0" t="0" r="r" b="b"/>
              <a:pathLst>
                <a:path w="63" h="81">
                  <a:moveTo>
                    <a:pt x="63" y="9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63" y="77"/>
                    <a:pt x="58" y="81"/>
                    <a:pt x="53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4" y="81"/>
                    <a:pt x="0" y="77"/>
                    <a:pt x="0" y="7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3" y="4"/>
                    <a:pt x="63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676276" y="2198689"/>
              <a:ext cx="158750" cy="1968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8" y="43"/>
                </a:cxn>
                <a:cxn ang="0">
                  <a:pos x="74" y="64"/>
                </a:cxn>
                <a:cxn ang="0">
                  <a:pos x="32" y="64"/>
                </a:cxn>
                <a:cxn ang="0">
                  <a:pos x="32" y="119"/>
                </a:cxn>
                <a:cxn ang="0">
                  <a:pos x="32" y="147"/>
                </a:cxn>
                <a:cxn ang="0">
                  <a:pos x="4" y="147"/>
                </a:cxn>
                <a:cxn ang="0">
                  <a:pos x="4" y="53"/>
                </a:cxn>
                <a:cxn ang="0">
                  <a:pos x="25" y="34"/>
                </a:cxn>
                <a:cxn ang="0">
                  <a:pos x="63" y="34"/>
                </a:cxn>
                <a:cxn ang="0">
                  <a:pos x="63" y="7"/>
                </a:cxn>
                <a:cxn ang="0">
                  <a:pos x="118" y="0"/>
                </a:cxn>
              </a:cxnLst>
              <a:rect l="0" t="0" r="r" b="b"/>
              <a:pathLst>
                <a:path w="118" h="147">
                  <a:moveTo>
                    <a:pt x="118" y="0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06" y="64"/>
                    <a:pt x="74" y="64"/>
                  </a:cubicBezTo>
                  <a:cubicBezTo>
                    <a:pt x="41" y="64"/>
                    <a:pt x="32" y="64"/>
                    <a:pt x="32" y="64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0" y="34"/>
                    <a:pt x="25" y="34"/>
                  </a:cubicBezTo>
                  <a:cubicBezTo>
                    <a:pt x="51" y="34"/>
                    <a:pt x="63" y="34"/>
                    <a:pt x="63" y="34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83" y="14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749301" y="1981201"/>
              <a:ext cx="96838" cy="9683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482601" y="2165351"/>
              <a:ext cx="184150" cy="39688"/>
            </a:xfrm>
            <a:custGeom>
              <a:avLst/>
              <a:gdLst/>
              <a:ahLst/>
              <a:cxnLst>
                <a:cxn ang="0">
                  <a:pos x="137" y="10"/>
                </a:cxn>
                <a:cxn ang="0">
                  <a:pos x="137" y="20"/>
                </a:cxn>
                <a:cxn ang="0">
                  <a:pos x="127" y="30"/>
                </a:cxn>
                <a:cxn ang="0">
                  <a:pos x="113" y="30"/>
                </a:cxn>
                <a:cxn ang="0">
                  <a:pos x="21" y="30"/>
                </a:cxn>
                <a:cxn ang="0">
                  <a:pos x="10" y="3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27" y="0"/>
                </a:cxn>
                <a:cxn ang="0">
                  <a:pos x="137" y="10"/>
                </a:cxn>
              </a:cxnLst>
              <a:rect l="0" t="0" r="r" b="b"/>
              <a:pathLst>
                <a:path w="137" h="30">
                  <a:moveTo>
                    <a:pt x="137" y="10"/>
                  </a:moveTo>
                  <a:cubicBezTo>
                    <a:pt x="137" y="20"/>
                    <a:pt x="137" y="20"/>
                    <a:pt x="137" y="20"/>
                  </a:cubicBezTo>
                  <a:cubicBezTo>
                    <a:pt x="137" y="25"/>
                    <a:pt x="132" y="30"/>
                    <a:pt x="127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4" y="30"/>
                    <a:pt x="0" y="25"/>
                    <a:pt x="0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2" y="0"/>
                    <a:pt x="137" y="4"/>
                    <a:pt x="137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511176" y="2205039"/>
              <a:ext cx="123825" cy="1873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>
              <a:off x="315913" y="2195514"/>
              <a:ext cx="158750" cy="196850"/>
            </a:xfrm>
            <a:custGeom>
              <a:avLst/>
              <a:gdLst/>
              <a:ahLst/>
              <a:cxnLst>
                <a:cxn ang="0">
                  <a:pos x="93" y="34"/>
                </a:cxn>
                <a:cxn ang="0">
                  <a:pos x="113" y="53"/>
                </a:cxn>
                <a:cxn ang="0">
                  <a:pos x="113" y="147"/>
                </a:cxn>
                <a:cxn ang="0">
                  <a:pos x="86" y="147"/>
                </a:cxn>
                <a:cxn ang="0">
                  <a:pos x="86" y="119"/>
                </a:cxn>
                <a:cxn ang="0">
                  <a:pos x="86" y="64"/>
                </a:cxn>
                <a:cxn ang="0">
                  <a:pos x="44" y="64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54" y="7"/>
                </a:cxn>
                <a:cxn ang="0">
                  <a:pos x="54" y="34"/>
                </a:cxn>
                <a:cxn ang="0">
                  <a:pos x="93" y="34"/>
                </a:cxn>
              </a:cxnLst>
              <a:rect l="0" t="0" r="r" b="b"/>
              <a:pathLst>
                <a:path w="118" h="147">
                  <a:moveTo>
                    <a:pt x="93" y="34"/>
                  </a:moveTo>
                  <a:cubicBezTo>
                    <a:pt x="118" y="34"/>
                    <a:pt x="113" y="53"/>
                    <a:pt x="113" y="53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4"/>
                    <a:pt x="76" y="64"/>
                    <a:pt x="44" y="64"/>
                  </a:cubicBezTo>
                  <a:cubicBezTo>
                    <a:pt x="12" y="64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14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67" y="34"/>
                    <a:pt x="93" y="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309563" y="2090739"/>
              <a:ext cx="157163" cy="104775"/>
            </a:xfrm>
            <a:custGeom>
              <a:avLst/>
              <a:gdLst/>
              <a:ahLst/>
              <a:cxnLst>
                <a:cxn ang="0">
                  <a:pos x="118" y="56"/>
                </a:cxn>
                <a:cxn ang="0">
                  <a:pos x="118" y="79"/>
                </a:cxn>
                <a:cxn ang="0">
                  <a:pos x="59" y="79"/>
                </a:cxn>
                <a:cxn ang="0">
                  <a:pos x="58" y="79"/>
                </a:cxn>
                <a:cxn ang="0">
                  <a:pos x="5" y="63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59" y="56"/>
                </a:cxn>
                <a:cxn ang="0">
                  <a:pos x="118" y="56"/>
                </a:cxn>
              </a:cxnLst>
              <a:rect l="0" t="0" r="r" b="b"/>
              <a:pathLst>
                <a:path w="118" h="79">
                  <a:moveTo>
                    <a:pt x="118" y="56"/>
                  </a:move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59" y="79"/>
                  </a:cubicBezTo>
                  <a:cubicBezTo>
                    <a:pt x="59" y="79"/>
                    <a:pt x="59" y="79"/>
                    <a:pt x="58" y="79"/>
                  </a:cubicBezTo>
                  <a:cubicBezTo>
                    <a:pt x="26" y="79"/>
                    <a:pt x="11" y="73"/>
                    <a:pt x="5" y="63"/>
                  </a:cubicBezTo>
                  <a:cubicBezTo>
                    <a:pt x="0" y="55"/>
                    <a:pt x="0" y="44"/>
                    <a:pt x="0" y="31"/>
                  </a:cubicBezTo>
                  <a:cubicBezTo>
                    <a:pt x="0" y="3"/>
                    <a:pt x="32" y="0"/>
                    <a:pt x="32" y="0"/>
                  </a:cubicBezTo>
                  <a:cubicBezTo>
                    <a:pt x="75" y="0"/>
                    <a:pt x="59" y="56"/>
                    <a:pt x="59" y="56"/>
                  </a:cubicBezTo>
                  <a:lnTo>
                    <a:pt x="118" y="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>
              <a:off x="315913" y="2284414"/>
              <a:ext cx="84138" cy="107950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63" y="71"/>
                </a:cxn>
                <a:cxn ang="0">
                  <a:pos x="53" y="81"/>
                </a:cxn>
                <a:cxn ang="0">
                  <a:pos x="10" y="81"/>
                </a:cxn>
                <a:cxn ang="0">
                  <a:pos x="0" y="71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53" y="0"/>
                </a:cxn>
                <a:cxn ang="0">
                  <a:pos x="63" y="9"/>
                </a:cxn>
              </a:cxnLst>
              <a:rect l="0" t="0" r="r" b="b"/>
              <a:pathLst>
                <a:path w="63" h="81">
                  <a:moveTo>
                    <a:pt x="63" y="9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63" y="77"/>
                    <a:pt x="59" y="81"/>
                    <a:pt x="53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4" y="81"/>
                    <a:pt x="0" y="77"/>
                    <a:pt x="0" y="7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0"/>
                    <a:pt x="63" y="4"/>
                    <a:pt x="63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93" name="Oval 26"/>
            <p:cNvSpPr>
              <a:spLocks noChangeArrowheads="1"/>
            </p:cNvSpPr>
            <p:nvPr/>
          </p:nvSpPr>
          <p:spPr bwMode="auto">
            <a:xfrm>
              <a:off x="303213" y="1979614"/>
              <a:ext cx="96838" cy="9525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94" name="Freeform 27"/>
            <p:cNvSpPr>
              <a:spLocks/>
            </p:cNvSpPr>
            <p:nvPr/>
          </p:nvSpPr>
          <p:spPr bwMode="auto">
            <a:xfrm>
              <a:off x="423863" y="1912939"/>
              <a:ext cx="169863" cy="109538"/>
            </a:xfrm>
            <a:custGeom>
              <a:avLst/>
              <a:gdLst/>
              <a:ahLst/>
              <a:cxnLst>
                <a:cxn ang="0">
                  <a:pos x="62" y="65"/>
                </a:cxn>
                <a:cxn ang="0">
                  <a:pos x="106" y="65"/>
                </a:cxn>
                <a:cxn ang="0">
                  <a:pos x="125" y="46"/>
                </a:cxn>
                <a:cxn ang="0">
                  <a:pos x="125" y="23"/>
                </a:cxn>
                <a:cxn ang="0">
                  <a:pos x="106" y="3"/>
                </a:cxn>
                <a:cxn ang="0">
                  <a:pos x="57" y="3"/>
                </a:cxn>
                <a:cxn ang="0">
                  <a:pos x="36" y="35"/>
                </a:cxn>
                <a:cxn ang="0">
                  <a:pos x="0" y="81"/>
                </a:cxn>
                <a:cxn ang="0">
                  <a:pos x="36" y="65"/>
                </a:cxn>
                <a:cxn ang="0">
                  <a:pos x="62" y="65"/>
                </a:cxn>
              </a:cxnLst>
              <a:rect l="0" t="0" r="r" b="b"/>
              <a:pathLst>
                <a:path w="126" h="81">
                  <a:moveTo>
                    <a:pt x="62" y="65"/>
                  </a:moveTo>
                  <a:cubicBezTo>
                    <a:pt x="62" y="65"/>
                    <a:pt x="85" y="65"/>
                    <a:pt x="106" y="65"/>
                  </a:cubicBezTo>
                  <a:cubicBezTo>
                    <a:pt x="126" y="65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23"/>
                  </a:cubicBezTo>
                  <a:cubicBezTo>
                    <a:pt x="125" y="0"/>
                    <a:pt x="106" y="3"/>
                    <a:pt x="106" y="3"/>
                  </a:cubicBezTo>
                  <a:cubicBezTo>
                    <a:pt x="106" y="3"/>
                    <a:pt x="87" y="3"/>
                    <a:pt x="57" y="3"/>
                  </a:cubicBezTo>
                  <a:cubicBezTo>
                    <a:pt x="28" y="3"/>
                    <a:pt x="36" y="35"/>
                    <a:pt x="36" y="3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6" y="65"/>
                    <a:pt x="36" y="65"/>
                    <a:pt x="36" y="65"/>
                  </a:cubicBezTo>
                  <a:lnTo>
                    <a:pt x="62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604838" y="1970089"/>
              <a:ext cx="120650" cy="76200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15" y="46"/>
                </a:cxn>
                <a:cxn ang="0">
                  <a:pos x="2" y="32"/>
                </a:cxn>
                <a:cxn ang="0">
                  <a:pos x="2" y="16"/>
                </a:cxn>
                <a:cxn ang="0">
                  <a:pos x="15" y="2"/>
                </a:cxn>
                <a:cxn ang="0">
                  <a:pos x="49" y="2"/>
                </a:cxn>
                <a:cxn ang="0">
                  <a:pos x="64" y="25"/>
                </a:cxn>
                <a:cxn ang="0">
                  <a:pos x="90" y="57"/>
                </a:cxn>
                <a:cxn ang="0">
                  <a:pos x="64" y="46"/>
                </a:cxn>
                <a:cxn ang="0">
                  <a:pos x="46" y="46"/>
                </a:cxn>
              </a:cxnLst>
              <a:rect l="0" t="0" r="r" b="b"/>
              <a:pathLst>
                <a:path w="90" h="57">
                  <a:moveTo>
                    <a:pt x="46" y="46"/>
                  </a:moveTo>
                  <a:cubicBezTo>
                    <a:pt x="46" y="46"/>
                    <a:pt x="30" y="46"/>
                    <a:pt x="15" y="46"/>
                  </a:cubicBezTo>
                  <a:cubicBezTo>
                    <a:pt x="0" y="46"/>
                    <a:pt x="2" y="32"/>
                    <a:pt x="2" y="32"/>
                  </a:cubicBezTo>
                  <a:cubicBezTo>
                    <a:pt x="2" y="32"/>
                    <a:pt x="2" y="32"/>
                    <a:pt x="2" y="16"/>
                  </a:cubicBezTo>
                  <a:cubicBezTo>
                    <a:pt x="2" y="0"/>
                    <a:pt x="15" y="2"/>
                    <a:pt x="15" y="2"/>
                  </a:cubicBezTo>
                  <a:cubicBezTo>
                    <a:pt x="15" y="2"/>
                    <a:pt x="28" y="2"/>
                    <a:pt x="49" y="2"/>
                  </a:cubicBezTo>
                  <a:cubicBezTo>
                    <a:pt x="70" y="2"/>
                    <a:pt x="64" y="25"/>
                    <a:pt x="64" y="25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64" y="46"/>
                    <a:pt x="64" y="46"/>
                    <a:pt x="64" y="46"/>
                  </a:cubicBezTo>
                  <a:lnTo>
                    <a:pt x="46" y="4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</p:grpSp>
      <p:grpSp>
        <p:nvGrpSpPr>
          <p:cNvPr id="34" name="Group 373"/>
          <p:cNvGrpSpPr>
            <a:grpSpLocks noChangeAspect="1"/>
          </p:cNvGrpSpPr>
          <p:nvPr/>
        </p:nvGrpSpPr>
        <p:grpSpPr>
          <a:xfrm>
            <a:off x="1291714" y="3281699"/>
            <a:ext cx="825113" cy="825113"/>
            <a:chOff x="946151" y="1852614"/>
            <a:chExt cx="608013" cy="608013"/>
          </a:xfrm>
        </p:grpSpPr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168401" y="1893889"/>
              <a:ext cx="157163" cy="15716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118" y="58"/>
                </a:cxn>
                <a:cxn ang="0">
                  <a:pos x="118" y="58"/>
                </a:cxn>
                <a:cxn ang="0">
                  <a:pos x="118" y="58"/>
                </a:cxn>
                <a:cxn ang="0">
                  <a:pos x="59" y="117"/>
                </a:cxn>
                <a:cxn ang="0">
                  <a:pos x="59" y="117"/>
                </a:cxn>
                <a:cxn ang="0">
                  <a:pos x="59" y="117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118" h="117">
                  <a:moveTo>
                    <a:pt x="0" y="58"/>
                  </a:moveTo>
                  <a:cubicBezTo>
                    <a:pt x="0" y="26"/>
                    <a:pt x="25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2" y="0"/>
                    <a:pt x="118" y="26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91"/>
                    <a:pt x="92" y="117"/>
                    <a:pt x="59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25" y="117"/>
                    <a:pt x="0" y="9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1246188" y="2151064"/>
              <a:ext cx="146050" cy="192088"/>
            </a:xfrm>
            <a:custGeom>
              <a:avLst/>
              <a:gdLst/>
              <a:ahLst/>
              <a:cxnLst>
                <a:cxn ang="0">
                  <a:pos x="69" y="124"/>
                </a:cxn>
                <a:cxn ang="0">
                  <a:pos x="52" y="88"/>
                </a:cxn>
                <a:cxn ang="0">
                  <a:pos x="78" y="71"/>
                </a:cxn>
                <a:cxn ang="0">
                  <a:pos x="88" y="73"/>
                </a:cxn>
                <a:cxn ang="0">
                  <a:pos x="109" y="78"/>
                </a:cxn>
                <a:cxn ang="0">
                  <a:pos x="109" y="12"/>
                </a:cxn>
                <a:cxn ang="0">
                  <a:pos x="100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132"/>
                </a:cxn>
                <a:cxn ang="0">
                  <a:pos x="11" y="143"/>
                </a:cxn>
                <a:cxn ang="0">
                  <a:pos x="100" y="143"/>
                </a:cxn>
                <a:cxn ang="0">
                  <a:pos x="109" y="133"/>
                </a:cxn>
                <a:cxn ang="0">
                  <a:pos x="69" y="124"/>
                </a:cxn>
                <a:cxn ang="0">
                  <a:pos x="11" y="10"/>
                </a:cxn>
                <a:cxn ang="0">
                  <a:pos x="17" y="10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11" y="10"/>
                </a:cxn>
              </a:cxnLst>
              <a:rect l="0" t="0" r="r" b="b"/>
              <a:pathLst>
                <a:path w="109" h="143">
                  <a:moveTo>
                    <a:pt x="69" y="124"/>
                  </a:moveTo>
                  <a:cubicBezTo>
                    <a:pt x="54" y="118"/>
                    <a:pt x="48" y="103"/>
                    <a:pt x="52" y="88"/>
                  </a:cubicBezTo>
                  <a:cubicBezTo>
                    <a:pt x="57" y="78"/>
                    <a:pt x="67" y="71"/>
                    <a:pt x="78" y="71"/>
                  </a:cubicBezTo>
                  <a:cubicBezTo>
                    <a:pt x="82" y="71"/>
                    <a:pt x="84" y="73"/>
                    <a:pt x="88" y="73"/>
                  </a:cubicBezTo>
                  <a:cubicBezTo>
                    <a:pt x="98" y="77"/>
                    <a:pt x="107" y="78"/>
                    <a:pt x="109" y="78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5"/>
                    <a:pt x="105" y="0"/>
                    <a:pt x="1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5" y="143"/>
                    <a:pt x="11" y="143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4" y="143"/>
                    <a:pt x="109" y="137"/>
                    <a:pt x="109" y="133"/>
                  </a:cubicBezTo>
                  <a:cubicBezTo>
                    <a:pt x="98" y="133"/>
                    <a:pt x="84" y="130"/>
                    <a:pt x="69" y="124"/>
                  </a:cubicBezTo>
                  <a:close/>
                  <a:moveTo>
                    <a:pt x="11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46151" y="1852614"/>
              <a:ext cx="608013" cy="608013"/>
            </a:xfrm>
            <a:custGeom>
              <a:avLst/>
              <a:gdLst/>
              <a:ahLst/>
              <a:cxnLst>
                <a:cxn ang="0">
                  <a:pos x="423" y="0"/>
                </a:cxn>
                <a:cxn ang="0">
                  <a:pos x="30" y="0"/>
                </a:cxn>
                <a:cxn ang="0">
                  <a:pos x="0" y="30"/>
                </a:cxn>
                <a:cxn ang="0">
                  <a:pos x="0" y="424"/>
                </a:cxn>
                <a:cxn ang="0">
                  <a:pos x="30" y="454"/>
                </a:cxn>
                <a:cxn ang="0">
                  <a:pos x="423" y="454"/>
                </a:cxn>
                <a:cxn ang="0">
                  <a:pos x="453" y="424"/>
                </a:cxn>
                <a:cxn ang="0">
                  <a:pos x="453" y="30"/>
                </a:cxn>
                <a:cxn ang="0">
                  <a:pos x="423" y="0"/>
                </a:cxn>
                <a:cxn ang="0">
                  <a:pos x="226" y="435"/>
                </a:cxn>
                <a:cxn ang="0">
                  <a:pos x="213" y="435"/>
                </a:cxn>
                <a:cxn ang="0">
                  <a:pos x="213" y="390"/>
                </a:cxn>
                <a:cxn ang="0">
                  <a:pos x="226" y="390"/>
                </a:cxn>
                <a:cxn ang="0">
                  <a:pos x="226" y="435"/>
                </a:cxn>
                <a:cxn ang="0">
                  <a:pos x="435" y="424"/>
                </a:cxn>
                <a:cxn ang="0">
                  <a:pos x="423" y="435"/>
                </a:cxn>
                <a:cxn ang="0">
                  <a:pos x="294" y="435"/>
                </a:cxn>
                <a:cxn ang="0">
                  <a:pos x="294" y="369"/>
                </a:cxn>
                <a:cxn ang="0">
                  <a:pos x="230" y="369"/>
                </a:cxn>
                <a:cxn ang="0">
                  <a:pos x="213" y="353"/>
                </a:cxn>
                <a:cxn ang="0">
                  <a:pos x="213" y="234"/>
                </a:cxn>
                <a:cxn ang="0">
                  <a:pos x="230" y="218"/>
                </a:cxn>
                <a:cxn ang="0">
                  <a:pos x="316" y="218"/>
                </a:cxn>
                <a:cxn ang="0">
                  <a:pos x="332" y="234"/>
                </a:cxn>
                <a:cxn ang="0">
                  <a:pos x="332" y="300"/>
                </a:cxn>
                <a:cxn ang="0">
                  <a:pos x="332" y="304"/>
                </a:cxn>
                <a:cxn ang="0">
                  <a:pos x="332" y="306"/>
                </a:cxn>
                <a:cxn ang="0">
                  <a:pos x="330" y="306"/>
                </a:cxn>
                <a:cxn ang="0">
                  <a:pos x="302" y="300"/>
                </a:cxn>
                <a:cxn ang="0">
                  <a:pos x="277" y="313"/>
                </a:cxn>
                <a:cxn ang="0">
                  <a:pos x="289" y="341"/>
                </a:cxn>
                <a:cxn ang="0">
                  <a:pos x="330" y="349"/>
                </a:cxn>
                <a:cxn ang="0">
                  <a:pos x="347" y="347"/>
                </a:cxn>
                <a:cxn ang="0">
                  <a:pos x="370" y="328"/>
                </a:cxn>
                <a:cxn ang="0">
                  <a:pos x="371" y="324"/>
                </a:cxn>
                <a:cxn ang="0">
                  <a:pos x="375" y="304"/>
                </a:cxn>
                <a:cxn ang="0">
                  <a:pos x="366" y="261"/>
                </a:cxn>
                <a:cxn ang="0">
                  <a:pos x="327" y="199"/>
                </a:cxn>
                <a:cxn ang="0">
                  <a:pos x="302" y="176"/>
                </a:cxn>
                <a:cxn ang="0">
                  <a:pos x="277" y="165"/>
                </a:cxn>
                <a:cxn ang="0">
                  <a:pos x="273" y="165"/>
                </a:cxn>
                <a:cxn ang="0">
                  <a:pos x="168" y="165"/>
                </a:cxn>
                <a:cxn ang="0">
                  <a:pos x="165" y="165"/>
                </a:cxn>
                <a:cxn ang="0">
                  <a:pos x="142" y="169"/>
                </a:cxn>
                <a:cxn ang="0">
                  <a:pos x="100" y="205"/>
                </a:cxn>
                <a:cxn ang="0">
                  <a:pos x="81" y="296"/>
                </a:cxn>
                <a:cxn ang="0">
                  <a:pos x="96" y="416"/>
                </a:cxn>
                <a:cxn ang="0">
                  <a:pos x="116" y="433"/>
                </a:cxn>
                <a:cxn ang="0">
                  <a:pos x="122" y="433"/>
                </a:cxn>
                <a:cxn ang="0">
                  <a:pos x="138" y="407"/>
                </a:cxn>
                <a:cxn ang="0">
                  <a:pos x="124" y="296"/>
                </a:cxn>
                <a:cxn ang="0">
                  <a:pos x="131" y="242"/>
                </a:cxn>
                <a:cxn ang="0">
                  <a:pos x="148" y="216"/>
                </a:cxn>
                <a:cxn ang="0">
                  <a:pos x="148" y="435"/>
                </a:cxn>
                <a:cxn ang="0">
                  <a:pos x="30" y="435"/>
                </a:cxn>
                <a:cxn ang="0">
                  <a:pos x="18" y="42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23" y="18"/>
                </a:cxn>
                <a:cxn ang="0">
                  <a:pos x="435" y="30"/>
                </a:cxn>
                <a:cxn ang="0">
                  <a:pos x="435" y="424"/>
                </a:cxn>
              </a:cxnLst>
              <a:rect l="0" t="0" r="r" b="b"/>
              <a:pathLst>
                <a:path w="453" h="454">
                  <a:moveTo>
                    <a:pt x="4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40"/>
                    <a:pt x="13" y="454"/>
                    <a:pt x="30" y="454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40" y="454"/>
                    <a:pt x="453" y="440"/>
                    <a:pt x="453" y="424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3" y="13"/>
                    <a:pt x="440" y="0"/>
                    <a:pt x="423" y="0"/>
                  </a:cubicBezTo>
                  <a:close/>
                  <a:moveTo>
                    <a:pt x="226" y="435"/>
                  </a:moveTo>
                  <a:cubicBezTo>
                    <a:pt x="213" y="435"/>
                    <a:pt x="213" y="435"/>
                    <a:pt x="213" y="435"/>
                  </a:cubicBezTo>
                  <a:cubicBezTo>
                    <a:pt x="213" y="390"/>
                    <a:pt x="213" y="390"/>
                    <a:pt x="213" y="390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6" y="406"/>
                    <a:pt x="226" y="421"/>
                    <a:pt x="226" y="435"/>
                  </a:cubicBezTo>
                  <a:close/>
                  <a:moveTo>
                    <a:pt x="435" y="424"/>
                  </a:moveTo>
                  <a:cubicBezTo>
                    <a:pt x="435" y="430"/>
                    <a:pt x="430" y="435"/>
                    <a:pt x="423" y="435"/>
                  </a:cubicBezTo>
                  <a:cubicBezTo>
                    <a:pt x="294" y="435"/>
                    <a:pt x="294" y="435"/>
                    <a:pt x="294" y="435"/>
                  </a:cubicBezTo>
                  <a:cubicBezTo>
                    <a:pt x="294" y="369"/>
                    <a:pt x="294" y="369"/>
                    <a:pt x="294" y="369"/>
                  </a:cubicBezTo>
                  <a:cubicBezTo>
                    <a:pt x="230" y="369"/>
                    <a:pt x="230" y="369"/>
                    <a:pt x="230" y="369"/>
                  </a:cubicBezTo>
                  <a:cubicBezTo>
                    <a:pt x="220" y="369"/>
                    <a:pt x="213" y="362"/>
                    <a:pt x="213" y="353"/>
                  </a:cubicBezTo>
                  <a:cubicBezTo>
                    <a:pt x="213" y="234"/>
                    <a:pt x="213" y="234"/>
                    <a:pt x="213" y="234"/>
                  </a:cubicBezTo>
                  <a:cubicBezTo>
                    <a:pt x="213" y="225"/>
                    <a:pt x="220" y="218"/>
                    <a:pt x="230" y="218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25" y="218"/>
                    <a:pt x="332" y="225"/>
                    <a:pt x="332" y="234"/>
                  </a:cubicBezTo>
                  <a:cubicBezTo>
                    <a:pt x="332" y="300"/>
                    <a:pt x="332" y="300"/>
                    <a:pt x="332" y="300"/>
                  </a:cubicBezTo>
                  <a:cubicBezTo>
                    <a:pt x="332" y="302"/>
                    <a:pt x="332" y="304"/>
                    <a:pt x="332" y="304"/>
                  </a:cubicBezTo>
                  <a:cubicBezTo>
                    <a:pt x="332" y="306"/>
                    <a:pt x="332" y="306"/>
                    <a:pt x="332" y="306"/>
                  </a:cubicBezTo>
                  <a:cubicBezTo>
                    <a:pt x="330" y="306"/>
                    <a:pt x="330" y="306"/>
                    <a:pt x="330" y="306"/>
                  </a:cubicBezTo>
                  <a:cubicBezTo>
                    <a:pt x="325" y="306"/>
                    <a:pt x="316" y="306"/>
                    <a:pt x="302" y="300"/>
                  </a:cubicBezTo>
                  <a:cubicBezTo>
                    <a:pt x="294" y="296"/>
                    <a:pt x="280" y="302"/>
                    <a:pt x="277" y="313"/>
                  </a:cubicBezTo>
                  <a:cubicBezTo>
                    <a:pt x="273" y="324"/>
                    <a:pt x="277" y="335"/>
                    <a:pt x="289" y="341"/>
                  </a:cubicBezTo>
                  <a:cubicBezTo>
                    <a:pt x="305" y="347"/>
                    <a:pt x="318" y="349"/>
                    <a:pt x="330" y="349"/>
                  </a:cubicBezTo>
                  <a:cubicBezTo>
                    <a:pt x="336" y="349"/>
                    <a:pt x="342" y="349"/>
                    <a:pt x="347" y="347"/>
                  </a:cubicBezTo>
                  <a:cubicBezTo>
                    <a:pt x="357" y="343"/>
                    <a:pt x="366" y="335"/>
                    <a:pt x="370" y="328"/>
                  </a:cubicBezTo>
                  <a:cubicBezTo>
                    <a:pt x="370" y="328"/>
                    <a:pt x="371" y="326"/>
                    <a:pt x="371" y="324"/>
                  </a:cubicBezTo>
                  <a:cubicBezTo>
                    <a:pt x="375" y="319"/>
                    <a:pt x="375" y="311"/>
                    <a:pt x="375" y="304"/>
                  </a:cubicBezTo>
                  <a:cubicBezTo>
                    <a:pt x="375" y="289"/>
                    <a:pt x="371" y="274"/>
                    <a:pt x="366" y="261"/>
                  </a:cubicBezTo>
                  <a:cubicBezTo>
                    <a:pt x="355" y="238"/>
                    <a:pt x="342" y="218"/>
                    <a:pt x="327" y="199"/>
                  </a:cubicBezTo>
                  <a:cubicBezTo>
                    <a:pt x="319" y="191"/>
                    <a:pt x="312" y="184"/>
                    <a:pt x="302" y="176"/>
                  </a:cubicBezTo>
                  <a:cubicBezTo>
                    <a:pt x="295" y="173"/>
                    <a:pt x="288" y="167"/>
                    <a:pt x="277" y="165"/>
                  </a:cubicBezTo>
                  <a:cubicBezTo>
                    <a:pt x="277" y="165"/>
                    <a:pt x="275" y="165"/>
                    <a:pt x="273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7" y="165"/>
                    <a:pt x="167" y="165"/>
                    <a:pt x="165" y="165"/>
                  </a:cubicBezTo>
                  <a:cubicBezTo>
                    <a:pt x="159" y="165"/>
                    <a:pt x="152" y="165"/>
                    <a:pt x="142" y="169"/>
                  </a:cubicBezTo>
                  <a:cubicBezTo>
                    <a:pt x="129" y="174"/>
                    <a:pt x="113" y="186"/>
                    <a:pt x="100" y="205"/>
                  </a:cubicBezTo>
                  <a:cubicBezTo>
                    <a:pt x="88" y="227"/>
                    <a:pt x="81" y="255"/>
                    <a:pt x="81" y="296"/>
                  </a:cubicBezTo>
                  <a:cubicBezTo>
                    <a:pt x="81" y="328"/>
                    <a:pt x="85" y="366"/>
                    <a:pt x="96" y="416"/>
                  </a:cubicBezTo>
                  <a:cubicBezTo>
                    <a:pt x="97" y="425"/>
                    <a:pt x="107" y="433"/>
                    <a:pt x="116" y="433"/>
                  </a:cubicBezTo>
                  <a:cubicBezTo>
                    <a:pt x="118" y="433"/>
                    <a:pt x="120" y="433"/>
                    <a:pt x="122" y="433"/>
                  </a:cubicBezTo>
                  <a:cubicBezTo>
                    <a:pt x="133" y="430"/>
                    <a:pt x="141" y="418"/>
                    <a:pt x="138" y="407"/>
                  </a:cubicBezTo>
                  <a:cubicBezTo>
                    <a:pt x="127" y="360"/>
                    <a:pt x="124" y="322"/>
                    <a:pt x="124" y="296"/>
                  </a:cubicBezTo>
                  <a:cubicBezTo>
                    <a:pt x="124" y="272"/>
                    <a:pt x="127" y="255"/>
                    <a:pt x="131" y="242"/>
                  </a:cubicBezTo>
                  <a:cubicBezTo>
                    <a:pt x="135" y="227"/>
                    <a:pt x="142" y="219"/>
                    <a:pt x="148" y="216"/>
                  </a:cubicBezTo>
                  <a:cubicBezTo>
                    <a:pt x="148" y="308"/>
                    <a:pt x="148" y="379"/>
                    <a:pt x="148" y="435"/>
                  </a:cubicBezTo>
                  <a:cubicBezTo>
                    <a:pt x="30" y="435"/>
                    <a:pt x="30" y="435"/>
                    <a:pt x="30" y="435"/>
                  </a:cubicBezTo>
                  <a:cubicBezTo>
                    <a:pt x="23" y="435"/>
                    <a:pt x="18" y="430"/>
                    <a:pt x="18" y="42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3"/>
                    <a:pt x="23" y="18"/>
                    <a:pt x="30" y="18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30" y="18"/>
                    <a:pt x="435" y="23"/>
                    <a:pt x="435" y="30"/>
                  </a:cubicBezTo>
                  <a:lnTo>
                    <a:pt x="435" y="42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</p:grpSp>
      <p:grpSp>
        <p:nvGrpSpPr>
          <p:cNvPr id="38" name="Group 370"/>
          <p:cNvGrpSpPr>
            <a:grpSpLocks noChangeAspect="1"/>
          </p:cNvGrpSpPr>
          <p:nvPr/>
        </p:nvGrpSpPr>
        <p:grpSpPr>
          <a:xfrm>
            <a:off x="1291714" y="1874969"/>
            <a:ext cx="825113" cy="825113"/>
            <a:chOff x="3400426" y="1852614"/>
            <a:chExt cx="606425" cy="608013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3400426" y="1852614"/>
              <a:ext cx="606425" cy="608013"/>
            </a:xfrm>
            <a:custGeom>
              <a:avLst/>
              <a:gdLst/>
              <a:ahLst/>
              <a:cxnLst>
                <a:cxn ang="0">
                  <a:pos x="423" y="454"/>
                </a:cxn>
                <a:cxn ang="0">
                  <a:pos x="30" y="454"/>
                </a:cxn>
                <a:cxn ang="0">
                  <a:pos x="0" y="424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423" y="0"/>
                </a:cxn>
                <a:cxn ang="0">
                  <a:pos x="453" y="30"/>
                </a:cxn>
                <a:cxn ang="0">
                  <a:pos x="453" y="424"/>
                </a:cxn>
                <a:cxn ang="0">
                  <a:pos x="423" y="454"/>
                </a:cxn>
                <a:cxn ang="0">
                  <a:pos x="30" y="18"/>
                </a:cxn>
                <a:cxn ang="0">
                  <a:pos x="18" y="30"/>
                </a:cxn>
                <a:cxn ang="0">
                  <a:pos x="18" y="424"/>
                </a:cxn>
                <a:cxn ang="0">
                  <a:pos x="30" y="435"/>
                </a:cxn>
                <a:cxn ang="0">
                  <a:pos x="423" y="435"/>
                </a:cxn>
                <a:cxn ang="0">
                  <a:pos x="435" y="424"/>
                </a:cxn>
                <a:cxn ang="0">
                  <a:pos x="435" y="30"/>
                </a:cxn>
                <a:cxn ang="0">
                  <a:pos x="423" y="18"/>
                </a:cxn>
                <a:cxn ang="0">
                  <a:pos x="30" y="18"/>
                </a:cxn>
              </a:cxnLst>
              <a:rect l="0" t="0" r="r" b="b"/>
              <a:pathLst>
                <a:path w="453" h="454">
                  <a:moveTo>
                    <a:pt x="423" y="454"/>
                  </a:moveTo>
                  <a:cubicBezTo>
                    <a:pt x="30" y="454"/>
                    <a:pt x="30" y="454"/>
                    <a:pt x="30" y="454"/>
                  </a:cubicBezTo>
                  <a:cubicBezTo>
                    <a:pt x="13" y="454"/>
                    <a:pt x="0" y="440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40" y="0"/>
                    <a:pt x="453" y="13"/>
                    <a:pt x="453" y="30"/>
                  </a:cubicBezTo>
                  <a:cubicBezTo>
                    <a:pt x="453" y="424"/>
                    <a:pt x="453" y="424"/>
                    <a:pt x="453" y="424"/>
                  </a:cubicBezTo>
                  <a:cubicBezTo>
                    <a:pt x="453" y="440"/>
                    <a:pt x="440" y="454"/>
                    <a:pt x="423" y="454"/>
                  </a:cubicBezTo>
                  <a:close/>
                  <a:moveTo>
                    <a:pt x="30" y="18"/>
                  </a:moveTo>
                  <a:cubicBezTo>
                    <a:pt x="23" y="18"/>
                    <a:pt x="18" y="23"/>
                    <a:pt x="18" y="30"/>
                  </a:cubicBezTo>
                  <a:cubicBezTo>
                    <a:pt x="18" y="424"/>
                    <a:pt x="18" y="424"/>
                    <a:pt x="18" y="424"/>
                  </a:cubicBezTo>
                  <a:cubicBezTo>
                    <a:pt x="18" y="430"/>
                    <a:pt x="23" y="435"/>
                    <a:pt x="30" y="435"/>
                  </a:cubicBezTo>
                  <a:cubicBezTo>
                    <a:pt x="423" y="435"/>
                    <a:pt x="423" y="435"/>
                    <a:pt x="423" y="435"/>
                  </a:cubicBezTo>
                  <a:cubicBezTo>
                    <a:pt x="430" y="435"/>
                    <a:pt x="435" y="430"/>
                    <a:pt x="435" y="424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23"/>
                    <a:pt x="430" y="18"/>
                    <a:pt x="423" y="18"/>
                  </a:cubicBezTo>
                  <a:cubicBezTo>
                    <a:pt x="30" y="18"/>
                    <a:pt x="30" y="18"/>
                    <a:pt x="30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1" name="Freeform 135"/>
            <p:cNvSpPr>
              <a:spLocks/>
            </p:cNvSpPr>
            <p:nvPr/>
          </p:nvSpPr>
          <p:spPr bwMode="auto">
            <a:xfrm>
              <a:off x="3630613" y="1931989"/>
              <a:ext cx="85725" cy="84138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31" y="0"/>
                </a:cxn>
                <a:cxn ang="0">
                  <a:pos x="8" y="10"/>
                </a:cxn>
                <a:cxn ang="0">
                  <a:pos x="0" y="33"/>
                </a:cxn>
                <a:cxn ang="0">
                  <a:pos x="10" y="55"/>
                </a:cxn>
                <a:cxn ang="0">
                  <a:pos x="33" y="63"/>
                </a:cxn>
                <a:cxn ang="0">
                  <a:pos x="55" y="53"/>
                </a:cxn>
                <a:cxn ang="0">
                  <a:pos x="63" y="31"/>
                </a:cxn>
                <a:cxn ang="0">
                  <a:pos x="54" y="9"/>
                </a:cxn>
              </a:cxnLst>
              <a:rect l="0" t="0" r="r" b="b"/>
              <a:pathLst>
                <a:path w="64" h="63">
                  <a:moveTo>
                    <a:pt x="54" y="9"/>
                  </a:moveTo>
                  <a:cubicBezTo>
                    <a:pt x="47" y="3"/>
                    <a:pt x="39" y="0"/>
                    <a:pt x="31" y="0"/>
                  </a:cubicBezTo>
                  <a:cubicBezTo>
                    <a:pt x="22" y="1"/>
                    <a:pt x="15" y="4"/>
                    <a:pt x="8" y="10"/>
                  </a:cubicBezTo>
                  <a:cubicBezTo>
                    <a:pt x="3" y="17"/>
                    <a:pt x="0" y="24"/>
                    <a:pt x="0" y="33"/>
                  </a:cubicBezTo>
                  <a:cubicBezTo>
                    <a:pt x="0" y="41"/>
                    <a:pt x="3" y="49"/>
                    <a:pt x="10" y="55"/>
                  </a:cubicBezTo>
                  <a:cubicBezTo>
                    <a:pt x="16" y="60"/>
                    <a:pt x="24" y="63"/>
                    <a:pt x="33" y="63"/>
                  </a:cubicBezTo>
                  <a:cubicBezTo>
                    <a:pt x="41" y="63"/>
                    <a:pt x="49" y="60"/>
                    <a:pt x="55" y="53"/>
                  </a:cubicBezTo>
                  <a:cubicBezTo>
                    <a:pt x="61" y="47"/>
                    <a:pt x="64" y="40"/>
                    <a:pt x="63" y="31"/>
                  </a:cubicBezTo>
                  <a:cubicBezTo>
                    <a:pt x="63" y="22"/>
                    <a:pt x="60" y="15"/>
                    <a:pt x="54" y="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2" name="Freeform 136"/>
            <p:cNvSpPr>
              <a:spLocks/>
            </p:cNvSpPr>
            <p:nvPr/>
          </p:nvSpPr>
          <p:spPr bwMode="auto">
            <a:xfrm>
              <a:off x="3538538" y="2016126"/>
              <a:ext cx="233363" cy="371475"/>
            </a:xfrm>
            <a:custGeom>
              <a:avLst/>
              <a:gdLst/>
              <a:ahLst/>
              <a:cxnLst>
                <a:cxn ang="0">
                  <a:pos x="167" y="64"/>
                </a:cxn>
                <a:cxn ang="0">
                  <a:pos x="158" y="60"/>
                </a:cxn>
                <a:cxn ang="0">
                  <a:pos x="119" y="58"/>
                </a:cxn>
                <a:cxn ang="0">
                  <a:pos x="98" y="58"/>
                </a:cxn>
                <a:cxn ang="0">
                  <a:pos x="102" y="36"/>
                </a:cxn>
                <a:cxn ang="0">
                  <a:pos x="94" y="12"/>
                </a:cxn>
                <a:cxn ang="0">
                  <a:pos x="63" y="2"/>
                </a:cxn>
                <a:cxn ang="0">
                  <a:pos x="37" y="13"/>
                </a:cxn>
                <a:cxn ang="0">
                  <a:pos x="32" y="23"/>
                </a:cxn>
                <a:cxn ang="0">
                  <a:pos x="30" y="28"/>
                </a:cxn>
                <a:cxn ang="0">
                  <a:pos x="4" y="134"/>
                </a:cxn>
                <a:cxn ang="0">
                  <a:pos x="14" y="166"/>
                </a:cxn>
                <a:cxn ang="0">
                  <a:pos x="30" y="172"/>
                </a:cxn>
                <a:cxn ang="0">
                  <a:pos x="93" y="176"/>
                </a:cxn>
                <a:cxn ang="0">
                  <a:pos x="73" y="205"/>
                </a:cxn>
                <a:cxn ang="0">
                  <a:pos x="50" y="241"/>
                </a:cxn>
                <a:cxn ang="0">
                  <a:pos x="49" y="252"/>
                </a:cxn>
                <a:cxn ang="0">
                  <a:pos x="58" y="265"/>
                </a:cxn>
                <a:cxn ang="0">
                  <a:pos x="75" y="267"/>
                </a:cxn>
                <a:cxn ang="0">
                  <a:pos x="83" y="263"/>
                </a:cxn>
                <a:cxn ang="0">
                  <a:pos x="98" y="239"/>
                </a:cxn>
                <a:cxn ang="0">
                  <a:pos x="95" y="255"/>
                </a:cxn>
                <a:cxn ang="0">
                  <a:pos x="98" y="266"/>
                </a:cxn>
                <a:cxn ang="0">
                  <a:pos x="112" y="276"/>
                </a:cxn>
                <a:cxn ang="0">
                  <a:pos x="130" y="271"/>
                </a:cxn>
                <a:cxn ang="0">
                  <a:pos x="136" y="264"/>
                </a:cxn>
                <a:cxn ang="0">
                  <a:pos x="146" y="225"/>
                </a:cxn>
                <a:cxn ang="0">
                  <a:pos x="160" y="165"/>
                </a:cxn>
                <a:cxn ang="0">
                  <a:pos x="149" y="140"/>
                </a:cxn>
                <a:cxn ang="0">
                  <a:pos x="139" y="136"/>
                </a:cxn>
                <a:cxn ang="0">
                  <a:pos x="134" y="136"/>
                </a:cxn>
                <a:cxn ang="0">
                  <a:pos x="79" y="132"/>
                </a:cxn>
                <a:cxn ang="0">
                  <a:pos x="89" y="95"/>
                </a:cxn>
                <a:cxn ang="0">
                  <a:pos x="115" y="96"/>
                </a:cxn>
                <a:cxn ang="0">
                  <a:pos x="157" y="96"/>
                </a:cxn>
                <a:cxn ang="0">
                  <a:pos x="167" y="92"/>
                </a:cxn>
                <a:cxn ang="0">
                  <a:pos x="173" y="78"/>
                </a:cxn>
                <a:cxn ang="0">
                  <a:pos x="167" y="64"/>
                </a:cxn>
              </a:cxnLst>
              <a:rect l="0" t="0" r="r" b="b"/>
              <a:pathLst>
                <a:path w="174" h="277">
                  <a:moveTo>
                    <a:pt x="167" y="64"/>
                  </a:moveTo>
                  <a:cubicBezTo>
                    <a:pt x="164" y="62"/>
                    <a:pt x="161" y="61"/>
                    <a:pt x="158" y="60"/>
                  </a:cubicBezTo>
                  <a:cubicBezTo>
                    <a:pt x="146" y="59"/>
                    <a:pt x="133" y="59"/>
                    <a:pt x="119" y="58"/>
                  </a:cubicBezTo>
                  <a:cubicBezTo>
                    <a:pt x="111" y="58"/>
                    <a:pt x="104" y="58"/>
                    <a:pt x="98" y="58"/>
                  </a:cubicBezTo>
                  <a:cubicBezTo>
                    <a:pt x="100" y="49"/>
                    <a:pt x="102" y="42"/>
                    <a:pt x="102" y="36"/>
                  </a:cubicBezTo>
                  <a:cubicBezTo>
                    <a:pt x="104" y="25"/>
                    <a:pt x="102" y="17"/>
                    <a:pt x="94" y="12"/>
                  </a:cubicBezTo>
                  <a:cubicBezTo>
                    <a:pt x="88" y="8"/>
                    <a:pt x="78" y="4"/>
                    <a:pt x="63" y="2"/>
                  </a:cubicBezTo>
                  <a:cubicBezTo>
                    <a:pt x="53" y="0"/>
                    <a:pt x="44" y="4"/>
                    <a:pt x="37" y="13"/>
                  </a:cubicBezTo>
                  <a:cubicBezTo>
                    <a:pt x="35" y="16"/>
                    <a:pt x="33" y="19"/>
                    <a:pt x="32" y="23"/>
                  </a:cubicBezTo>
                  <a:cubicBezTo>
                    <a:pt x="31" y="25"/>
                    <a:pt x="31" y="26"/>
                    <a:pt x="30" y="28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0" y="149"/>
                    <a:pt x="4" y="160"/>
                    <a:pt x="14" y="166"/>
                  </a:cubicBezTo>
                  <a:cubicBezTo>
                    <a:pt x="19" y="170"/>
                    <a:pt x="24" y="172"/>
                    <a:pt x="30" y="172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59" y="227"/>
                    <a:pt x="51" y="238"/>
                    <a:pt x="50" y="241"/>
                  </a:cubicBezTo>
                  <a:cubicBezTo>
                    <a:pt x="49" y="245"/>
                    <a:pt x="48" y="249"/>
                    <a:pt x="49" y="252"/>
                  </a:cubicBezTo>
                  <a:cubicBezTo>
                    <a:pt x="49" y="257"/>
                    <a:pt x="52" y="261"/>
                    <a:pt x="58" y="265"/>
                  </a:cubicBezTo>
                  <a:cubicBezTo>
                    <a:pt x="63" y="269"/>
                    <a:pt x="68" y="270"/>
                    <a:pt x="75" y="267"/>
                  </a:cubicBezTo>
                  <a:cubicBezTo>
                    <a:pt x="78" y="266"/>
                    <a:pt x="80" y="264"/>
                    <a:pt x="83" y="263"/>
                  </a:cubicBezTo>
                  <a:cubicBezTo>
                    <a:pt x="88" y="255"/>
                    <a:pt x="93" y="247"/>
                    <a:pt x="98" y="239"/>
                  </a:cubicBezTo>
                  <a:cubicBezTo>
                    <a:pt x="96" y="248"/>
                    <a:pt x="95" y="253"/>
                    <a:pt x="95" y="255"/>
                  </a:cubicBezTo>
                  <a:cubicBezTo>
                    <a:pt x="95" y="259"/>
                    <a:pt x="96" y="263"/>
                    <a:pt x="98" y="266"/>
                  </a:cubicBezTo>
                  <a:cubicBezTo>
                    <a:pt x="100" y="271"/>
                    <a:pt x="105" y="273"/>
                    <a:pt x="112" y="276"/>
                  </a:cubicBezTo>
                  <a:cubicBezTo>
                    <a:pt x="119" y="277"/>
                    <a:pt x="125" y="276"/>
                    <a:pt x="130" y="271"/>
                  </a:cubicBezTo>
                  <a:cubicBezTo>
                    <a:pt x="133" y="269"/>
                    <a:pt x="134" y="267"/>
                    <a:pt x="136" y="264"/>
                  </a:cubicBezTo>
                  <a:cubicBezTo>
                    <a:pt x="139" y="252"/>
                    <a:pt x="143" y="239"/>
                    <a:pt x="146" y="225"/>
                  </a:cubicBezTo>
                  <a:cubicBezTo>
                    <a:pt x="154" y="197"/>
                    <a:pt x="158" y="177"/>
                    <a:pt x="160" y="165"/>
                  </a:cubicBezTo>
                  <a:cubicBezTo>
                    <a:pt x="161" y="154"/>
                    <a:pt x="157" y="145"/>
                    <a:pt x="149" y="140"/>
                  </a:cubicBezTo>
                  <a:cubicBezTo>
                    <a:pt x="145" y="138"/>
                    <a:pt x="143" y="137"/>
                    <a:pt x="139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3" y="118"/>
                    <a:pt x="86" y="106"/>
                    <a:pt x="89" y="95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40" y="96"/>
                    <a:pt x="154" y="96"/>
                    <a:pt x="157" y="96"/>
                  </a:cubicBezTo>
                  <a:cubicBezTo>
                    <a:pt x="161" y="95"/>
                    <a:pt x="164" y="94"/>
                    <a:pt x="167" y="92"/>
                  </a:cubicBezTo>
                  <a:cubicBezTo>
                    <a:pt x="170" y="89"/>
                    <a:pt x="172" y="84"/>
                    <a:pt x="173" y="78"/>
                  </a:cubicBezTo>
                  <a:cubicBezTo>
                    <a:pt x="174" y="72"/>
                    <a:pt x="172" y="67"/>
                    <a:pt x="167" y="6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3" name="Freeform 137"/>
            <p:cNvSpPr>
              <a:spLocks/>
            </p:cNvSpPr>
            <p:nvPr/>
          </p:nvSpPr>
          <p:spPr bwMode="auto">
            <a:xfrm>
              <a:off x="3465513" y="2065339"/>
              <a:ext cx="153988" cy="309563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58" y="127"/>
                </a:cxn>
                <a:cxn ang="0">
                  <a:pos x="97" y="127"/>
                </a:cxn>
                <a:cxn ang="0">
                  <a:pos x="97" y="108"/>
                </a:cxn>
                <a:cxn ang="0">
                  <a:pos x="17" y="108"/>
                </a:cxn>
                <a:cxn ang="0">
                  <a:pos x="17" y="81"/>
                </a:cxn>
                <a:cxn ang="0">
                  <a:pos x="24" y="8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1"/>
                </a:cxn>
                <a:cxn ang="0">
                  <a:pos x="7" y="81"/>
                </a:cxn>
                <a:cxn ang="0">
                  <a:pos x="7" y="108"/>
                </a:cxn>
                <a:cxn ang="0">
                  <a:pos x="5" y="108"/>
                </a:cxn>
                <a:cxn ang="0">
                  <a:pos x="5" y="127"/>
                </a:cxn>
                <a:cxn ang="0">
                  <a:pos x="37" y="127"/>
                </a:cxn>
                <a:cxn ang="0">
                  <a:pos x="37" y="156"/>
                </a:cxn>
                <a:cxn ang="0">
                  <a:pos x="41" y="156"/>
                </a:cxn>
                <a:cxn ang="0">
                  <a:pos x="41" y="179"/>
                </a:cxn>
                <a:cxn ang="0">
                  <a:pos x="11" y="179"/>
                </a:cxn>
                <a:cxn ang="0">
                  <a:pos x="11" y="188"/>
                </a:cxn>
                <a:cxn ang="0">
                  <a:pos x="41" y="188"/>
                </a:cxn>
                <a:cxn ang="0">
                  <a:pos x="41" y="195"/>
                </a:cxn>
                <a:cxn ang="0">
                  <a:pos x="53" y="195"/>
                </a:cxn>
                <a:cxn ang="0">
                  <a:pos x="53" y="188"/>
                </a:cxn>
                <a:cxn ang="0">
                  <a:pos x="84" y="188"/>
                </a:cxn>
                <a:cxn ang="0">
                  <a:pos x="84" y="179"/>
                </a:cxn>
                <a:cxn ang="0">
                  <a:pos x="53" y="179"/>
                </a:cxn>
                <a:cxn ang="0">
                  <a:pos x="53" y="156"/>
                </a:cxn>
                <a:cxn ang="0">
                  <a:pos x="58" y="156"/>
                </a:cxn>
                <a:cxn ang="0">
                  <a:pos x="58" y="156"/>
                </a:cxn>
              </a:cxnLst>
              <a:rect l="0" t="0" r="r" b="b"/>
              <a:pathLst>
                <a:path w="97" h="195">
                  <a:moveTo>
                    <a:pt x="58" y="156"/>
                  </a:moveTo>
                  <a:lnTo>
                    <a:pt x="58" y="127"/>
                  </a:lnTo>
                  <a:lnTo>
                    <a:pt x="97" y="127"/>
                  </a:lnTo>
                  <a:lnTo>
                    <a:pt x="97" y="108"/>
                  </a:lnTo>
                  <a:lnTo>
                    <a:pt x="17" y="108"/>
                  </a:lnTo>
                  <a:lnTo>
                    <a:pt x="17" y="81"/>
                  </a:lnTo>
                  <a:lnTo>
                    <a:pt x="24" y="8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7" y="81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27"/>
                  </a:lnTo>
                  <a:lnTo>
                    <a:pt x="37" y="127"/>
                  </a:lnTo>
                  <a:lnTo>
                    <a:pt x="37" y="156"/>
                  </a:lnTo>
                  <a:lnTo>
                    <a:pt x="41" y="156"/>
                  </a:lnTo>
                  <a:lnTo>
                    <a:pt x="41" y="179"/>
                  </a:lnTo>
                  <a:lnTo>
                    <a:pt x="11" y="179"/>
                  </a:lnTo>
                  <a:lnTo>
                    <a:pt x="11" y="188"/>
                  </a:lnTo>
                  <a:lnTo>
                    <a:pt x="41" y="188"/>
                  </a:lnTo>
                  <a:lnTo>
                    <a:pt x="41" y="195"/>
                  </a:lnTo>
                  <a:lnTo>
                    <a:pt x="53" y="195"/>
                  </a:lnTo>
                  <a:lnTo>
                    <a:pt x="53" y="188"/>
                  </a:lnTo>
                  <a:lnTo>
                    <a:pt x="84" y="188"/>
                  </a:lnTo>
                  <a:lnTo>
                    <a:pt x="84" y="179"/>
                  </a:lnTo>
                  <a:lnTo>
                    <a:pt x="53" y="179"/>
                  </a:lnTo>
                  <a:lnTo>
                    <a:pt x="53" y="156"/>
                  </a:lnTo>
                  <a:lnTo>
                    <a:pt x="58" y="156"/>
                  </a:lnTo>
                  <a:lnTo>
                    <a:pt x="58" y="1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3478213" y="2363789"/>
              <a:ext cx="23813" cy="17463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8" y="7"/>
                </a:cxn>
                <a:cxn ang="0">
                  <a:pos x="16" y="2"/>
                </a:cxn>
                <a:cxn ang="0">
                  <a:pos x="9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9" y="13"/>
                </a:cxn>
                <a:cxn ang="0">
                  <a:pos x="16" y="12"/>
                </a:cxn>
              </a:cxnLst>
              <a:rect l="0" t="0" r="r" b="b"/>
              <a:pathLst>
                <a:path w="18" h="13">
                  <a:moveTo>
                    <a:pt x="16" y="12"/>
                  </a:moveTo>
                  <a:cubicBezTo>
                    <a:pt x="17" y="10"/>
                    <a:pt x="18" y="9"/>
                    <a:pt x="18" y="7"/>
                  </a:cubicBezTo>
                  <a:cubicBezTo>
                    <a:pt x="18" y="5"/>
                    <a:pt x="17" y="3"/>
                    <a:pt x="16" y="2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4" y="13"/>
                    <a:pt x="7" y="13"/>
                    <a:pt x="9" y="13"/>
                  </a:cubicBezTo>
                  <a:cubicBezTo>
                    <a:pt x="12" y="13"/>
                    <a:pt x="14" y="13"/>
                    <a:pt x="16" y="12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3581401" y="2363789"/>
              <a:ext cx="19050" cy="17463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4" y="7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7" y="13"/>
                </a:cxn>
                <a:cxn ang="0">
                  <a:pos x="12" y="12"/>
                </a:cxn>
              </a:cxnLst>
              <a:rect l="0" t="0" r="r" b="b"/>
              <a:pathLst>
                <a:path w="14" h="13">
                  <a:moveTo>
                    <a:pt x="12" y="12"/>
                  </a:moveTo>
                  <a:cubicBezTo>
                    <a:pt x="13" y="10"/>
                    <a:pt x="14" y="9"/>
                    <a:pt x="14" y="7"/>
                  </a:cubicBezTo>
                  <a:cubicBezTo>
                    <a:pt x="14" y="5"/>
                    <a:pt x="13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9" y="13"/>
                    <a:pt x="11" y="13"/>
                    <a:pt x="12" y="12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6" name="Freeform 140"/>
            <p:cNvSpPr>
              <a:spLocks/>
            </p:cNvSpPr>
            <p:nvPr/>
          </p:nvSpPr>
          <p:spPr bwMode="auto">
            <a:xfrm>
              <a:off x="3740151" y="1944689"/>
              <a:ext cx="171450" cy="200025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9" y="99"/>
                </a:cxn>
                <a:cxn ang="0">
                  <a:pos x="87" y="101"/>
                </a:cxn>
                <a:cxn ang="0">
                  <a:pos x="87" y="115"/>
                </a:cxn>
                <a:cxn ang="0">
                  <a:pos x="0" y="115"/>
                </a:cxn>
                <a:cxn ang="0">
                  <a:pos x="0" y="124"/>
                </a:cxn>
                <a:cxn ang="0">
                  <a:pos x="87" y="124"/>
                </a:cxn>
                <a:cxn ang="0">
                  <a:pos x="87" y="126"/>
                </a:cxn>
                <a:cxn ang="0">
                  <a:pos x="97" y="126"/>
                </a:cxn>
                <a:cxn ang="0">
                  <a:pos x="97" y="88"/>
                </a:cxn>
                <a:cxn ang="0">
                  <a:pos x="108" y="1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108" h="126">
                  <a:moveTo>
                    <a:pt x="93" y="0"/>
                  </a:moveTo>
                  <a:lnTo>
                    <a:pt x="79" y="99"/>
                  </a:lnTo>
                  <a:lnTo>
                    <a:pt x="87" y="101"/>
                  </a:lnTo>
                  <a:lnTo>
                    <a:pt x="87" y="115"/>
                  </a:lnTo>
                  <a:lnTo>
                    <a:pt x="0" y="115"/>
                  </a:lnTo>
                  <a:lnTo>
                    <a:pt x="0" y="124"/>
                  </a:lnTo>
                  <a:lnTo>
                    <a:pt x="87" y="124"/>
                  </a:lnTo>
                  <a:lnTo>
                    <a:pt x="87" y="126"/>
                  </a:lnTo>
                  <a:lnTo>
                    <a:pt x="97" y="126"/>
                  </a:lnTo>
                  <a:lnTo>
                    <a:pt x="97" y="88"/>
                  </a:lnTo>
                  <a:lnTo>
                    <a:pt x="108" y="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47" name="Freeform 141"/>
            <p:cNvSpPr>
              <a:spLocks/>
            </p:cNvSpPr>
            <p:nvPr/>
          </p:nvSpPr>
          <p:spPr bwMode="auto">
            <a:xfrm>
              <a:off x="3686176" y="2144714"/>
              <a:ext cx="255588" cy="236538"/>
            </a:xfrm>
            <a:custGeom>
              <a:avLst/>
              <a:gdLst/>
              <a:ahLst/>
              <a:cxnLst>
                <a:cxn ang="0">
                  <a:pos x="161" y="20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92" y="20"/>
                </a:cxn>
                <a:cxn ang="0">
                  <a:pos x="92" y="138"/>
                </a:cxn>
                <a:cxn ang="0">
                  <a:pos x="45" y="138"/>
                </a:cxn>
                <a:cxn ang="0">
                  <a:pos x="45" y="149"/>
                </a:cxn>
                <a:cxn ang="0">
                  <a:pos x="92" y="149"/>
                </a:cxn>
                <a:cxn ang="0">
                  <a:pos x="92" y="149"/>
                </a:cxn>
                <a:cxn ang="0">
                  <a:pos x="133" y="149"/>
                </a:cxn>
                <a:cxn ang="0">
                  <a:pos x="133" y="149"/>
                </a:cxn>
                <a:cxn ang="0">
                  <a:pos x="145" y="149"/>
                </a:cxn>
                <a:cxn ang="0">
                  <a:pos x="145" y="138"/>
                </a:cxn>
                <a:cxn ang="0">
                  <a:pos x="133" y="138"/>
                </a:cxn>
                <a:cxn ang="0">
                  <a:pos x="133" y="20"/>
                </a:cxn>
                <a:cxn ang="0">
                  <a:pos x="161" y="20"/>
                </a:cxn>
                <a:cxn ang="0">
                  <a:pos x="161" y="20"/>
                </a:cxn>
              </a:cxnLst>
              <a:rect l="0" t="0" r="r" b="b"/>
              <a:pathLst>
                <a:path w="161" h="149">
                  <a:moveTo>
                    <a:pt x="161" y="2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2" y="20"/>
                  </a:lnTo>
                  <a:lnTo>
                    <a:pt x="92" y="138"/>
                  </a:lnTo>
                  <a:lnTo>
                    <a:pt x="45" y="138"/>
                  </a:lnTo>
                  <a:lnTo>
                    <a:pt x="45" y="149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45" y="149"/>
                  </a:lnTo>
                  <a:lnTo>
                    <a:pt x="145" y="138"/>
                  </a:lnTo>
                  <a:lnTo>
                    <a:pt x="133" y="138"/>
                  </a:lnTo>
                  <a:lnTo>
                    <a:pt x="133" y="20"/>
                  </a:lnTo>
                  <a:lnTo>
                    <a:pt x="161" y="20"/>
                  </a:lnTo>
                  <a:lnTo>
                    <a:pt x="161" y="2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</p:grpSp>
      <p:grpSp>
        <p:nvGrpSpPr>
          <p:cNvPr id="48" name="Group 406"/>
          <p:cNvGrpSpPr>
            <a:grpSpLocks noChangeAspect="1"/>
          </p:cNvGrpSpPr>
          <p:nvPr/>
        </p:nvGrpSpPr>
        <p:grpSpPr>
          <a:xfrm>
            <a:off x="5102661" y="3270588"/>
            <a:ext cx="750103" cy="750103"/>
            <a:chOff x="271463" y="5402263"/>
            <a:chExt cx="606425" cy="608013"/>
          </a:xfrm>
        </p:grpSpPr>
        <p:sp>
          <p:nvSpPr>
            <p:cNvPr id="49" name="Freeform 88"/>
            <p:cNvSpPr>
              <a:spLocks noEditPoints="1"/>
            </p:cNvSpPr>
            <p:nvPr/>
          </p:nvSpPr>
          <p:spPr bwMode="auto">
            <a:xfrm>
              <a:off x="271463" y="5402263"/>
              <a:ext cx="606425" cy="608013"/>
            </a:xfrm>
            <a:custGeom>
              <a:avLst/>
              <a:gdLst/>
              <a:ahLst/>
              <a:cxnLst>
                <a:cxn ang="0">
                  <a:pos x="423" y="454"/>
                </a:cxn>
                <a:cxn ang="0">
                  <a:pos x="30" y="454"/>
                </a:cxn>
                <a:cxn ang="0">
                  <a:pos x="0" y="424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423" y="0"/>
                </a:cxn>
                <a:cxn ang="0">
                  <a:pos x="453" y="30"/>
                </a:cxn>
                <a:cxn ang="0">
                  <a:pos x="453" y="424"/>
                </a:cxn>
                <a:cxn ang="0">
                  <a:pos x="423" y="454"/>
                </a:cxn>
                <a:cxn ang="0">
                  <a:pos x="30" y="18"/>
                </a:cxn>
                <a:cxn ang="0">
                  <a:pos x="18" y="30"/>
                </a:cxn>
                <a:cxn ang="0">
                  <a:pos x="18" y="424"/>
                </a:cxn>
                <a:cxn ang="0">
                  <a:pos x="30" y="436"/>
                </a:cxn>
                <a:cxn ang="0">
                  <a:pos x="423" y="436"/>
                </a:cxn>
                <a:cxn ang="0">
                  <a:pos x="435" y="424"/>
                </a:cxn>
                <a:cxn ang="0">
                  <a:pos x="435" y="30"/>
                </a:cxn>
                <a:cxn ang="0">
                  <a:pos x="423" y="18"/>
                </a:cxn>
                <a:cxn ang="0">
                  <a:pos x="30" y="18"/>
                </a:cxn>
              </a:cxnLst>
              <a:rect l="0" t="0" r="r" b="b"/>
              <a:pathLst>
                <a:path w="453" h="454">
                  <a:moveTo>
                    <a:pt x="423" y="454"/>
                  </a:moveTo>
                  <a:cubicBezTo>
                    <a:pt x="30" y="454"/>
                    <a:pt x="30" y="454"/>
                    <a:pt x="30" y="454"/>
                  </a:cubicBezTo>
                  <a:cubicBezTo>
                    <a:pt x="13" y="454"/>
                    <a:pt x="0" y="441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40" y="0"/>
                    <a:pt x="453" y="14"/>
                    <a:pt x="453" y="30"/>
                  </a:cubicBezTo>
                  <a:cubicBezTo>
                    <a:pt x="453" y="424"/>
                    <a:pt x="453" y="424"/>
                    <a:pt x="453" y="424"/>
                  </a:cubicBezTo>
                  <a:cubicBezTo>
                    <a:pt x="453" y="441"/>
                    <a:pt x="440" y="454"/>
                    <a:pt x="423" y="454"/>
                  </a:cubicBezTo>
                  <a:close/>
                  <a:moveTo>
                    <a:pt x="30" y="18"/>
                  </a:moveTo>
                  <a:cubicBezTo>
                    <a:pt x="23" y="18"/>
                    <a:pt x="18" y="24"/>
                    <a:pt x="18" y="30"/>
                  </a:cubicBezTo>
                  <a:cubicBezTo>
                    <a:pt x="18" y="424"/>
                    <a:pt x="18" y="424"/>
                    <a:pt x="18" y="424"/>
                  </a:cubicBezTo>
                  <a:cubicBezTo>
                    <a:pt x="18" y="431"/>
                    <a:pt x="23" y="436"/>
                    <a:pt x="30" y="436"/>
                  </a:cubicBezTo>
                  <a:cubicBezTo>
                    <a:pt x="423" y="436"/>
                    <a:pt x="423" y="436"/>
                    <a:pt x="423" y="436"/>
                  </a:cubicBezTo>
                  <a:cubicBezTo>
                    <a:pt x="430" y="436"/>
                    <a:pt x="435" y="431"/>
                    <a:pt x="435" y="424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24"/>
                    <a:pt x="430" y="18"/>
                    <a:pt x="423" y="18"/>
                  </a:cubicBezTo>
                  <a:cubicBezTo>
                    <a:pt x="30" y="18"/>
                    <a:pt x="30" y="18"/>
                    <a:pt x="30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0" name="Freeform 192"/>
            <p:cNvSpPr>
              <a:spLocks/>
            </p:cNvSpPr>
            <p:nvPr/>
          </p:nvSpPr>
          <p:spPr bwMode="auto">
            <a:xfrm>
              <a:off x="327027" y="5764216"/>
              <a:ext cx="161925" cy="14763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3" y="1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3" y="55"/>
                </a:cxn>
                <a:cxn ang="0">
                  <a:pos x="6" y="59"/>
                </a:cxn>
                <a:cxn ang="0">
                  <a:pos x="9" y="62"/>
                </a:cxn>
                <a:cxn ang="0">
                  <a:pos x="13" y="65"/>
                </a:cxn>
                <a:cxn ang="0">
                  <a:pos x="17" y="67"/>
                </a:cxn>
                <a:cxn ang="0">
                  <a:pos x="23" y="68"/>
                </a:cxn>
                <a:cxn ang="0">
                  <a:pos x="29" y="68"/>
                </a:cxn>
                <a:cxn ang="0">
                  <a:pos x="59" y="68"/>
                </a:cxn>
                <a:cxn ang="0">
                  <a:pos x="76" y="68"/>
                </a:cxn>
                <a:cxn ang="0">
                  <a:pos x="82" y="68"/>
                </a:cxn>
                <a:cxn ang="0">
                  <a:pos x="86" y="66"/>
                </a:cxn>
                <a:cxn ang="0">
                  <a:pos x="90" y="64"/>
                </a:cxn>
                <a:cxn ang="0">
                  <a:pos x="94" y="60"/>
                </a:cxn>
                <a:cxn ang="0">
                  <a:pos x="97" y="57"/>
                </a:cxn>
                <a:cxn ang="0">
                  <a:pos x="99" y="53"/>
                </a:cxn>
                <a:cxn ang="0">
                  <a:pos x="101" y="48"/>
                </a:cxn>
                <a:cxn ang="0">
                  <a:pos x="102" y="43"/>
                </a:cxn>
                <a:cxn ang="0">
                  <a:pos x="102" y="26"/>
                </a:cxn>
                <a:cxn ang="0">
                  <a:pos x="101" y="21"/>
                </a:cxn>
                <a:cxn ang="0">
                  <a:pos x="99" y="16"/>
                </a:cxn>
                <a:cxn ang="0">
                  <a:pos x="97" y="12"/>
                </a:cxn>
                <a:cxn ang="0">
                  <a:pos x="94" y="8"/>
                </a:cxn>
                <a:cxn ang="0">
                  <a:pos x="90" y="5"/>
                </a:cxn>
                <a:cxn ang="0">
                  <a:pos x="86" y="3"/>
                </a:cxn>
                <a:cxn ang="0">
                  <a:pos x="82" y="1"/>
                </a:cxn>
                <a:cxn ang="0">
                  <a:pos x="76" y="0"/>
                </a:cxn>
              </a:cxnLst>
              <a:rect l="0" t="0" r="r" b="b"/>
              <a:pathLst>
                <a:path w="102" h="93">
                  <a:moveTo>
                    <a:pt x="7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6" y="66"/>
                  </a:lnTo>
                  <a:lnTo>
                    <a:pt x="17" y="67"/>
                  </a:lnTo>
                  <a:lnTo>
                    <a:pt x="20" y="68"/>
                  </a:lnTo>
                  <a:lnTo>
                    <a:pt x="23" y="68"/>
                  </a:lnTo>
                  <a:lnTo>
                    <a:pt x="25" y="68"/>
                  </a:lnTo>
                  <a:lnTo>
                    <a:pt x="29" y="68"/>
                  </a:lnTo>
                  <a:lnTo>
                    <a:pt x="29" y="93"/>
                  </a:lnTo>
                  <a:lnTo>
                    <a:pt x="59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4" y="67"/>
                  </a:lnTo>
                  <a:lnTo>
                    <a:pt x="86" y="66"/>
                  </a:lnTo>
                  <a:lnTo>
                    <a:pt x="88" y="65"/>
                  </a:lnTo>
                  <a:lnTo>
                    <a:pt x="90" y="64"/>
                  </a:lnTo>
                  <a:lnTo>
                    <a:pt x="93" y="62"/>
                  </a:lnTo>
                  <a:lnTo>
                    <a:pt x="94" y="60"/>
                  </a:lnTo>
                  <a:lnTo>
                    <a:pt x="96" y="59"/>
                  </a:lnTo>
                  <a:lnTo>
                    <a:pt x="97" y="57"/>
                  </a:lnTo>
                  <a:lnTo>
                    <a:pt x="98" y="55"/>
                  </a:lnTo>
                  <a:lnTo>
                    <a:pt x="99" y="53"/>
                  </a:lnTo>
                  <a:lnTo>
                    <a:pt x="100" y="50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2" y="43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3"/>
                  </a:lnTo>
                  <a:lnTo>
                    <a:pt x="101" y="21"/>
                  </a:lnTo>
                  <a:lnTo>
                    <a:pt x="100" y="18"/>
                  </a:lnTo>
                  <a:lnTo>
                    <a:pt x="99" y="16"/>
                  </a:lnTo>
                  <a:lnTo>
                    <a:pt x="98" y="14"/>
                  </a:lnTo>
                  <a:lnTo>
                    <a:pt x="97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93" y="6"/>
                  </a:lnTo>
                  <a:lnTo>
                    <a:pt x="90" y="5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7" name="Freeform 193"/>
            <p:cNvSpPr>
              <a:spLocks/>
            </p:cNvSpPr>
            <p:nvPr/>
          </p:nvSpPr>
          <p:spPr bwMode="auto">
            <a:xfrm>
              <a:off x="641351" y="5559428"/>
              <a:ext cx="115888" cy="10953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7" y="0"/>
                </a:cxn>
                <a:cxn ang="0">
                  <a:pos x="61" y="1"/>
                </a:cxn>
                <a:cxn ang="0">
                  <a:pos x="64" y="3"/>
                </a:cxn>
                <a:cxn ang="0">
                  <a:pos x="67" y="5"/>
                </a:cxn>
                <a:cxn ang="0">
                  <a:pos x="69" y="7"/>
                </a:cxn>
                <a:cxn ang="0">
                  <a:pos x="72" y="10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3" y="32"/>
                </a:cxn>
                <a:cxn ang="0">
                  <a:pos x="73" y="33"/>
                </a:cxn>
                <a:cxn ang="0">
                  <a:pos x="73" y="37"/>
                </a:cxn>
                <a:cxn ang="0">
                  <a:pos x="72" y="40"/>
                </a:cxn>
                <a:cxn ang="0">
                  <a:pos x="69" y="43"/>
                </a:cxn>
                <a:cxn ang="0">
                  <a:pos x="67" y="46"/>
                </a:cxn>
                <a:cxn ang="0">
                  <a:pos x="64" y="48"/>
                </a:cxn>
                <a:cxn ang="0">
                  <a:pos x="61" y="49"/>
                </a:cxn>
                <a:cxn ang="0">
                  <a:pos x="57" y="50"/>
                </a:cxn>
                <a:cxn ang="0">
                  <a:pos x="52" y="50"/>
                </a:cxn>
                <a:cxn ang="0">
                  <a:pos x="31" y="50"/>
                </a:cxn>
                <a:cxn ang="0">
                  <a:pos x="19" y="50"/>
                </a:cxn>
                <a:cxn ang="0">
                  <a:pos x="14" y="50"/>
                </a:cxn>
                <a:cxn ang="0">
                  <a:pos x="11" y="48"/>
                </a:cxn>
                <a:cxn ang="0">
                  <a:pos x="8" y="47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2" y="38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3" y="9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9" y="0"/>
                </a:cxn>
              </a:cxnLst>
              <a:rect l="0" t="0" r="r" b="b"/>
              <a:pathLst>
                <a:path w="73" h="69">
                  <a:moveTo>
                    <a:pt x="19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9" y="7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2" y="40"/>
                  </a:lnTo>
                  <a:lnTo>
                    <a:pt x="71" y="42"/>
                  </a:lnTo>
                  <a:lnTo>
                    <a:pt x="69" y="43"/>
                  </a:lnTo>
                  <a:lnTo>
                    <a:pt x="68" y="44"/>
                  </a:lnTo>
                  <a:lnTo>
                    <a:pt x="67" y="46"/>
                  </a:lnTo>
                  <a:lnTo>
                    <a:pt x="66" y="47"/>
                  </a:lnTo>
                  <a:lnTo>
                    <a:pt x="64" y="48"/>
                  </a:lnTo>
                  <a:lnTo>
                    <a:pt x="62" y="48"/>
                  </a:lnTo>
                  <a:lnTo>
                    <a:pt x="61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69"/>
                  </a:lnTo>
                  <a:lnTo>
                    <a:pt x="31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13" y="49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8" y="47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8" name="Freeform 194"/>
            <p:cNvSpPr>
              <a:spLocks/>
            </p:cNvSpPr>
            <p:nvPr/>
          </p:nvSpPr>
          <p:spPr bwMode="auto">
            <a:xfrm>
              <a:off x="539752" y="5753112"/>
              <a:ext cx="293688" cy="1174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1" y="7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5" y="44"/>
                </a:cxn>
                <a:cxn ang="0">
                  <a:pos x="11" y="47"/>
                </a:cxn>
                <a:cxn ang="0">
                  <a:pos x="17" y="50"/>
                </a:cxn>
                <a:cxn ang="0">
                  <a:pos x="24" y="51"/>
                </a:cxn>
                <a:cxn ang="0">
                  <a:pos x="32" y="53"/>
                </a:cxn>
                <a:cxn ang="0">
                  <a:pos x="41" y="54"/>
                </a:cxn>
                <a:cxn ang="0">
                  <a:pos x="54" y="54"/>
                </a:cxn>
                <a:cxn ang="0">
                  <a:pos x="106" y="54"/>
                </a:cxn>
                <a:cxn ang="0">
                  <a:pos x="138" y="54"/>
                </a:cxn>
                <a:cxn ang="0">
                  <a:pos x="148" y="54"/>
                </a:cxn>
                <a:cxn ang="0">
                  <a:pos x="156" y="52"/>
                </a:cxn>
                <a:cxn ang="0">
                  <a:pos x="164" y="50"/>
                </a:cxn>
                <a:cxn ang="0">
                  <a:pos x="171" y="48"/>
                </a:cxn>
                <a:cxn ang="0">
                  <a:pos x="176" y="45"/>
                </a:cxn>
                <a:cxn ang="0">
                  <a:pos x="180" y="41"/>
                </a:cxn>
                <a:cxn ang="0">
                  <a:pos x="184" y="38"/>
                </a:cxn>
                <a:cxn ang="0">
                  <a:pos x="185" y="34"/>
                </a:cxn>
                <a:cxn ang="0">
                  <a:pos x="185" y="20"/>
                </a:cxn>
                <a:cxn ang="0">
                  <a:pos x="184" y="16"/>
                </a:cxn>
                <a:cxn ang="0">
                  <a:pos x="180" y="13"/>
                </a:cxn>
                <a:cxn ang="0">
                  <a:pos x="176" y="9"/>
                </a:cxn>
                <a:cxn ang="0">
                  <a:pos x="171" y="6"/>
                </a:cxn>
                <a:cxn ang="0">
                  <a:pos x="164" y="3"/>
                </a:cxn>
                <a:cxn ang="0">
                  <a:pos x="156" y="2"/>
                </a:cxn>
                <a:cxn ang="0">
                  <a:pos x="148" y="1"/>
                </a:cxn>
                <a:cxn ang="0">
                  <a:pos x="138" y="0"/>
                </a:cxn>
              </a:cxnLst>
              <a:rect l="0" t="0" r="r" b="b"/>
              <a:pathLst>
                <a:path w="185" h="74">
                  <a:moveTo>
                    <a:pt x="13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5" y="44"/>
                  </a:lnTo>
                  <a:lnTo>
                    <a:pt x="8" y="45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4" y="51"/>
                  </a:lnTo>
                  <a:lnTo>
                    <a:pt x="28" y="52"/>
                  </a:lnTo>
                  <a:lnTo>
                    <a:pt x="32" y="53"/>
                  </a:lnTo>
                  <a:lnTo>
                    <a:pt x="36" y="54"/>
                  </a:lnTo>
                  <a:lnTo>
                    <a:pt x="41" y="54"/>
                  </a:lnTo>
                  <a:lnTo>
                    <a:pt x="46" y="54"/>
                  </a:lnTo>
                  <a:lnTo>
                    <a:pt x="54" y="54"/>
                  </a:lnTo>
                  <a:lnTo>
                    <a:pt x="54" y="74"/>
                  </a:lnTo>
                  <a:lnTo>
                    <a:pt x="106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43" y="54"/>
                  </a:lnTo>
                  <a:lnTo>
                    <a:pt x="148" y="54"/>
                  </a:lnTo>
                  <a:lnTo>
                    <a:pt x="152" y="53"/>
                  </a:lnTo>
                  <a:lnTo>
                    <a:pt x="156" y="52"/>
                  </a:lnTo>
                  <a:lnTo>
                    <a:pt x="160" y="51"/>
                  </a:lnTo>
                  <a:lnTo>
                    <a:pt x="164" y="50"/>
                  </a:lnTo>
                  <a:lnTo>
                    <a:pt x="168" y="50"/>
                  </a:lnTo>
                  <a:lnTo>
                    <a:pt x="171" y="48"/>
                  </a:lnTo>
                  <a:lnTo>
                    <a:pt x="174" y="47"/>
                  </a:lnTo>
                  <a:lnTo>
                    <a:pt x="176" y="45"/>
                  </a:lnTo>
                  <a:lnTo>
                    <a:pt x="179" y="44"/>
                  </a:lnTo>
                  <a:lnTo>
                    <a:pt x="180" y="41"/>
                  </a:lnTo>
                  <a:lnTo>
                    <a:pt x="182" y="40"/>
                  </a:lnTo>
                  <a:lnTo>
                    <a:pt x="184" y="38"/>
                  </a:lnTo>
                  <a:lnTo>
                    <a:pt x="185" y="36"/>
                  </a:lnTo>
                  <a:lnTo>
                    <a:pt x="185" y="34"/>
                  </a:lnTo>
                  <a:lnTo>
                    <a:pt x="185" y="20"/>
                  </a:lnTo>
                  <a:lnTo>
                    <a:pt x="185" y="20"/>
                  </a:lnTo>
                  <a:lnTo>
                    <a:pt x="185" y="18"/>
                  </a:lnTo>
                  <a:lnTo>
                    <a:pt x="184" y="16"/>
                  </a:lnTo>
                  <a:lnTo>
                    <a:pt x="182" y="14"/>
                  </a:lnTo>
                  <a:lnTo>
                    <a:pt x="180" y="13"/>
                  </a:lnTo>
                  <a:lnTo>
                    <a:pt x="179" y="11"/>
                  </a:lnTo>
                  <a:lnTo>
                    <a:pt x="176" y="9"/>
                  </a:lnTo>
                  <a:lnTo>
                    <a:pt x="174" y="7"/>
                  </a:lnTo>
                  <a:lnTo>
                    <a:pt x="171" y="6"/>
                  </a:lnTo>
                  <a:lnTo>
                    <a:pt x="168" y="5"/>
                  </a:lnTo>
                  <a:lnTo>
                    <a:pt x="164" y="3"/>
                  </a:lnTo>
                  <a:lnTo>
                    <a:pt x="160" y="2"/>
                  </a:lnTo>
                  <a:lnTo>
                    <a:pt x="156" y="2"/>
                  </a:lnTo>
                  <a:lnTo>
                    <a:pt x="152" y="1"/>
                  </a:lnTo>
                  <a:lnTo>
                    <a:pt x="148" y="1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  <p:sp>
          <p:nvSpPr>
            <p:cNvPr id="59" name="Freeform 195"/>
            <p:cNvSpPr>
              <a:spLocks/>
            </p:cNvSpPr>
            <p:nvPr/>
          </p:nvSpPr>
          <p:spPr bwMode="auto">
            <a:xfrm>
              <a:off x="363539" y="5507039"/>
              <a:ext cx="227013" cy="231775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1" y="0"/>
                </a:cxn>
                <a:cxn ang="0">
                  <a:pos x="118" y="1"/>
                </a:cxn>
                <a:cxn ang="0">
                  <a:pos x="124" y="5"/>
                </a:cxn>
                <a:cxn ang="0">
                  <a:pos x="129" y="9"/>
                </a:cxn>
                <a:cxn ang="0">
                  <a:pos x="135" y="14"/>
                </a:cxn>
                <a:cxn ang="0">
                  <a:pos x="139" y="21"/>
                </a:cxn>
                <a:cxn ang="0">
                  <a:pos x="141" y="27"/>
                </a:cxn>
                <a:cxn ang="0">
                  <a:pos x="143" y="35"/>
                </a:cxn>
                <a:cxn ang="0">
                  <a:pos x="143" y="66"/>
                </a:cxn>
                <a:cxn ang="0">
                  <a:pos x="143" y="70"/>
                </a:cxn>
                <a:cxn ang="0">
                  <a:pos x="141" y="78"/>
                </a:cxn>
                <a:cxn ang="0">
                  <a:pos x="139" y="86"/>
                </a:cxn>
                <a:cxn ang="0">
                  <a:pos x="135" y="92"/>
                </a:cxn>
                <a:cxn ang="0">
                  <a:pos x="129" y="97"/>
                </a:cxn>
                <a:cxn ang="0">
                  <a:pos x="124" y="102"/>
                </a:cxn>
                <a:cxn ang="0">
                  <a:pos x="118" y="104"/>
                </a:cxn>
                <a:cxn ang="0">
                  <a:pos x="111" y="106"/>
                </a:cxn>
                <a:cxn ang="0">
                  <a:pos x="101" y="106"/>
                </a:cxn>
                <a:cxn ang="0">
                  <a:pos x="60" y="106"/>
                </a:cxn>
                <a:cxn ang="0">
                  <a:pos x="36" y="106"/>
                </a:cxn>
                <a:cxn ang="0">
                  <a:pos x="28" y="106"/>
                </a:cxn>
                <a:cxn ang="0">
                  <a:pos x="21" y="103"/>
                </a:cxn>
                <a:cxn ang="0">
                  <a:pos x="16" y="99"/>
                </a:cxn>
                <a:cxn ang="0">
                  <a:pos x="10" y="95"/>
                </a:cxn>
                <a:cxn ang="0">
                  <a:pos x="6" y="88"/>
                </a:cxn>
                <a:cxn ang="0">
                  <a:pos x="3" y="81"/>
                </a:cxn>
                <a:cxn ang="0">
                  <a:pos x="0" y="75"/>
                </a:cxn>
                <a:cxn ang="0">
                  <a:pos x="0" y="66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3" y="24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6" y="6"/>
                </a:cxn>
                <a:cxn ang="0">
                  <a:pos x="21" y="3"/>
                </a:cxn>
                <a:cxn ang="0">
                  <a:pos x="28" y="0"/>
                </a:cxn>
                <a:cxn ang="0">
                  <a:pos x="36" y="0"/>
                </a:cxn>
              </a:cxnLst>
              <a:rect l="0" t="0" r="r" b="b"/>
              <a:pathLst>
                <a:path w="143" h="146">
                  <a:moveTo>
                    <a:pt x="36" y="0"/>
                  </a:moveTo>
                  <a:lnTo>
                    <a:pt x="107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1"/>
                  </a:lnTo>
                  <a:lnTo>
                    <a:pt x="121" y="3"/>
                  </a:lnTo>
                  <a:lnTo>
                    <a:pt x="124" y="5"/>
                  </a:lnTo>
                  <a:lnTo>
                    <a:pt x="127" y="6"/>
                  </a:lnTo>
                  <a:lnTo>
                    <a:pt x="129" y="9"/>
                  </a:lnTo>
                  <a:lnTo>
                    <a:pt x="132" y="11"/>
                  </a:lnTo>
                  <a:lnTo>
                    <a:pt x="135" y="14"/>
                  </a:lnTo>
                  <a:lnTo>
                    <a:pt x="136" y="17"/>
                  </a:lnTo>
                  <a:lnTo>
                    <a:pt x="139" y="21"/>
                  </a:lnTo>
                  <a:lnTo>
                    <a:pt x="140" y="24"/>
                  </a:lnTo>
                  <a:lnTo>
                    <a:pt x="141" y="27"/>
                  </a:lnTo>
                  <a:lnTo>
                    <a:pt x="142" y="32"/>
                  </a:lnTo>
                  <a:lnTo>
                    <a:pt x="143" y="35"/>
                  </a:lnTo>
                  <a:lnTo>
                    <a:pt x="143" y="39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3" y="70"/>
                  </a:lnTo>
                  <a:lnTo>
                    <a:pt x="142" y="75"/>
                  </a:lnTo>
                  <a:lnTo>
                    <a:pt x="141" y="78"/>
                  </a:lnTo>
                  <a:lnTo>
                    <a:pt x="140" y="81"/>
                  </a:lnTo>
                  <a:lnTo>
                    <a:pt x="139" y="86"/>
                  </a:lnTo>
                  <a:lnTo>
                    <a:pt x="136" y="88"/>
                  </a:lnTo>
                  <a:lnTo>
                    <a:pt x="135" y="92"/>
                  </a:lnTo>
                  <a:lnTo>
                    <a:pt x="132" y="95"/>
                  </a:lnTo>
                  <a:lnTo>
                    <a:pt x="129" y="97"/>
                  </a:lnTo>
                  <a:lnTo>
                    <a:pt x="127" y="99"/>
                  </a:lnTo>
                  <a:lnTo>
                    <a:pt x="124" y="102"/>
                  </a:lnTo>
                  <a:lnTo>
                    <a:pt x="121" y="103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1" y="106"/>
                  </a:lnTo>
                  <a:lnTo>
                    <a:pt x="107" y="106"/>
                  </a:lnTo>
                  <a:lnTo>
                    <a:pt x="101" y="106"/>
                  </a:lnTo>
                  <a:lnTo>
                    <a:pt x="101" y="146"/>
                  </a:lnTo>
                  <a:lnTo>
                    <a:pt x="60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5" y="104"/>
                  </a:lnTo>
                  <a:lnTo>
                    <a:pt x="21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7"/>
                  </a:lnTo>
                  <a:lnTo>
                    <a:pt x="10" y="95"/>
                  </a:lnTo>
                  <a:lnTo>
                    <a:pt x="8" y="92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Helvetica"/>
                <a:cs typeface="Helvetica"/>
              </a:endParaRP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2199663" y="3413337"/>
            <a:ext cx="1644785" cy="4847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100 interviste CAPI</a:t>
            </a: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popolazione </a:t>
            </a: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65-84enni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2199663" y="1992883"/>
            <a:ext cx="1882887" cy="4847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500 </a:t>
            </a: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interviste </a:t>
            </a:r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CAWI</a:t>
            </a:r>
          </a:p>
          <a:p>
            <a:pPr marL="4763"/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</a:t>
            </a:r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opolazione attiva</a:t>
            </a: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18-64enne</a:t>
            </a: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5959074" y="3281699"/>
            <a:ext cx="1798353" cy="64633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3 focus </a:t>
            </a:r>
            <a:r>
              <a:rPr lang="it-IT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group</a:t>
            </a:r>
            <a:endParaRPr lang="it-IT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 fisico con stranieri</a:t>
            </a:r>
          </a:p>
          <a:p>
            <a:pPr marL="4763"/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 online con 50-75enni</a:t>
            </a:r>
          </a:p>
          <a:p>
            <a:pPr marL="4763"/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 online con </a:t>
            </a:r>
            <a:r>
              <a:rPr lang="it-IT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18-35enni</a:t>
            </a: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1291714" y="1184721"/>
            <a:ext cx="2621836" cy="492443"/>
          </a:xfrm>
          <a:prstGeom prst="rect">
            <a:avLst/>
          </a:prstGeom>
          <a:solidFill>
            <a:srgbClr val="107FA4"/>
          </a:solidFill>
          <a:ln w="12700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Sezione</a:t>
            </a:r>
          </a:p>
          <a:p>
            <a:pPr marL="4763" algn="ctr"/>
            <a:r>
              <a:rPr lang="it-IT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QUANTITATIVA</a:t>
            </a:r>
            <a:endParaRPr lang="it-IT" sz="1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023700" y="1184721"/>
            <a:ext cx="3089062" cy="492443"/>
          </a:xfrm>
          <a:prstGeom prst="rect">
            <a:avLst/>
          </a:prstGeom>
          <a:solidFill>
            <a:srgbClr val="107FA4"/>
          </a:solidFill>
          <a:ln w="12700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Sezione</a:t>
            </a:r>
          </a:p>
          <a:p>
            <a:pPr marL="4763" algn="ctr"/>
            <a:r>
              <a:rPr lang="it-IT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QUALITATIVA</a:t>
            </a:r>
            <a:endParaRPr lang="it-IT" sz="1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2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IL CAMPIONE</a:t>
            </a:r>
            <a:endParaRPr lang="en-GB" sz="1400" b="1" cap="none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8" name="Title 1"/>
          <p:cNvSpPr>
            <a:spLocks noGrp="1"/>
          </p:cNvSpPr>
          <p:nvPr/>
        </p:nvSpPr>
        <p:spPr>
          <a:xfrm>
            <a:off x="339753" y="593856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LA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METODOLOGIA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47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49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281917" y="1430884"/>
            <a:ext cx="2692266" cy="1154643"/>
          </a:xfrm>
          <a:prstGeom prst="rect">
            <a:avLst/>
          </a:prstGeom>
          <a:solidFill>
            <a:schemeClr val="accent6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3218099" y="1430884"/>
            <a:ext cx="2692266" cy="1154643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6143264" y="1430884"/>
            <a:ext cx="2692266" cy="1154643"/>
          </a:xfrm>
          <a:prstGeom prst="rect">
            <a:avLst/>
          </a:prstGeom>
          <a:solidFill>
            <a:schemeClr val="accent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281915" y="2794142"/>
            <a:ext cx="2692266" cy="1154643"/>
          </a:xfrm>
          <a:prstGeom prst="rect">
            <a:avLst/>
          </a:prstGeom>
          <a:solidFill>
            <a:schemeClr val="accent3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6143263" y="2794142"/>
            <a:ext cx="2692266" cy="1154643"/>
          </a:xfrm>
          <a:prstGeom prst="rect">
            <a:avLst/>
          </a:prstGeom>
          <a:solidFill>
            <a:srgbClr val="FF9999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631207" y="1844860"/>
            <a:ext cx="23429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UNA SOCIETÀ CHE CAMBIA</a:t>
            </a:r>
          </a:p>
        </p:txBody>
      </p:sp>
      <p:grpSp>
        <p:nvGrpSpPr>
          <p:cNvPr id="2" name="Group 1"/>
          <p:cNvGrpSpPr/>
          <p:nvPr/>
        </p:nvGrpSpPr>
        <p:grpSpPr bwMode="gray">
          <a:xfrm>
            <a:off x="281916" y="1428335"/>
            <a:ext cx="698584" cy="706000"/>
            <a:chOff x="281916" y="1298795"/>
            <a:chExt cx="698584" cy="706000"/>
          </a:xfrm>
        </p:grpSpPr>
        <p:sp>
          <p:nvSpPr>
            <p:cNvPr id="14" name="Right Triangle 13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1200"/>
                </a:spcAft>
              </a:pPr>
              <a:endParaRPr lang="en-GB" sz="1600" dirty="0" err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800" b="1" dirty="0" smtClean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3" name="Group 30"/>
          <p:cNvGrpSpPr/>
          <p:nvPr/>
        </p:nvGrpSpPr>
        <p:grpSpPr bwMode="gray">
          <a:xfrm>
            <a:off x="3218098" y="1428335"/>
            <a:ext cx="698584" cy="706000"/>
            <a:chOff x="281916" y="1298795"/>
            <a:chExt cx="698584" cy="706000"/>
          </a:xfrm>
        </p:grpSpPr>
        <p:sp>
          <p:nvSpPr>
            <p:cNvPr id="32" name="Right Triangle 31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800" b="1" dirty="0" smtClean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4" name="Group 33"/>
          <p:cNvGrpSpPr/>
          <p:nvPr/>
        </p:nvGrpSpPr>
        <p:grpSpPr bwMode="gray">
          <a:xfrm>
            <a:off x="6133586" y="1428335"/>
            <a:ext cx="698584" cy="706000"/>
            <a:chOff x="281916" y="1298795"/>
            <a:chExt cx="698584" cy="706000"/>
          </a:xfrm>
        </p:grpSpPr>
        <p:sp>
          <p:nvSpPr>
            <p:cNvPr id="35" name="Right Triangle 34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800" b="1" dirty="0" smtClean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7" name="Group 36"/>
          <p:cNvGrpSpPr/>
          <p:nvPr/>
        </p:nvGrpSpPr>
        <p:grpSpPr bwMode="gray">
          <a:xfrm>
            <a:off x="6133586" y="2794142"/>
            <a:ext cx="698584" cy="706000"/>
            <a:chOff x="281916" y="1298795"/>
            <a:chExt cx="698584" cy="706000"/>
          </a:xfrm>
        </p:grpSpPr>
        <p:sp>
          <p:nvSpPr>
            <p:cNvPr id="38" name="Right Triangle 37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800" b="1" dirty="0" smtClean="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</p:grpSp>
      <p:grpSp>
        <p:nvGrpSpPr>
          <p:cNvPr id="16" name="Group 40"/>
          <p:cNvGrpSpPr/>
          <p:nvPr/>
        </p:nvGrpSpPr>
        <p:grpSpPr bwMode="gray">
          <a:xfrm>
            <a:off x="284910" y="2794142"/>
            <a:ext cx="698584" cy="706000"/>
            <a:chOff x="281916" y="1298795"/>
            <a:chExt cx="698584" cy="706000"/>
          </a:xfrm>
        </p:grpSpPr>
        <p:sp>
          <p:nvSpPr>
            <p:cNvPr id="42" name="Right Triangle 41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800" b="1" dirty="0">
                  <a:solidFill>
                    <a:schemeClr val="bg1"/>
                  </a:solidFill>
                  <a:latin typeface="+mj-lt"/>
                </a:rPr>
                <a:t>4</a:t>
              </a:r>
              <a:endParaRPr lang="en-GB" sz="28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8" name="TextBox 47"/>
          <p:cNvSpPr txBox="1"/>
          <p:nvPr/>
        </p:nvSpPr>
        <p:spPr bwMode="gray">
          <a:xfrm>
            <a:off x="3567387" y="1844860"/>
            <a:ext cx="23429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NUOVE CITTADINANZE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 bwMode="gray">
          <a:xfrm>
            <a:off x="631205" y="3157761"/>
            <a:ext cx="23429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UN </a:t>
            </a:r>
            <a:r>
              <a:rPr lang="en-GB" sz="1400" b="1" dirty="0">
                <a:solidFill>
                  <a:schemeClr val="bg1"/>
                </a:solidFill>
              </a:rPr>
              <a:t>NUOVO MODELLO: VERSO L’O-LISTICA DEL CONSUMO</a:t>
            </a:r>
          </a:p>
        </p:txBody>
      </p:sp>
      <p:sp>
        <p:nvSpPr>
          <p:cNvPr id="51" name="TextBox 50"/>
          <p:cNvSpPr txBox="1"/>
          <p:nvPr/>
        </p:nvSpPr>
        <p:spPr bwMode="gray">
          <a:xfrm>
            <a:off x="6468063" y="1822000"/>
            <a:ext cx="23674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>
                <a:solidFill>
                  <a:schemeClr val="bg1"/>
                </a:solidFill>
              </a:rPr>
              <a:t>I SENIOR </a:t>
            </a:r>
            <a:r>
              <a:rPr lang="en-GB" sz="1400" b="1" dirty="0" smtClean="0">
                <a:solidFill>
                  <a:schemeClr val="bg1"/>
                </a:solidFill>
              </a:rPr>
              <a:t>DI DOMANI: L’ETÀ DEL </a:t>
            </a:r>
            <a:r>
              <a:rPr lang="en-GB" sz="1400" b="1" dirty="0">
                <a:solidFill>
                  <a:schemeClr val="bg1"/>
                </a:solidFill>
              </a:rPr>
              <a:t>BRONZO</a:t>
            </a:r>
          </a:p>
        </p:txBody>
      </p:sp>
      <p:sp>
        <p:nvSpPr>
          <p:cNvPr id="52" name="TextBox 51"/>
          <p:cNvSpPr txBox="1"/>
          <p:nvPr/>
        </p:nvSpPr>
        <p:spPr bwMode="gray">
          <a:xfrm>
            <a:off x="6432162" y="3157761"/>
            <a:ext cx="210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IN CONCLUSIONE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" name="Rectangle 9"/>
          <p:cNvSpPr/>
          <p:nvPr/>
        </p:nvSpPr>
        <p:spPr bwMode="gray">
          <a:xfrm>
            <a:off x="3218097" y="2796691"/>
            <a:ext cx="2692266" cy="1154643"/>
          </a:xfrm>
          <a:prstGeom prst="rect">
            <a:avLst/>
          </a:prstGeom>
          <a:solidFill>
            <a:schemeClr val="accent5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TextBox 27"/>
          <p:cNvSpPr txBox="1"/>
          <p:nvPr/>
        </p:nvSpPr>
        <p:spPr bwMode="gray">
          <a:xfrm>
            <a:off x="3567387" y="3160310"/>
            <a:ext cx="21552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>
                <a:solidFill>
                  <a:schemeClr val="bg1"/>
                </a:solidFill>
              </a:rPr>
              <a:t>UN PAESE </a:t>
            </a:r>
            <a:r>
              <a:rPr lang="en-GB" sz="1400" b="1" dirty="0" smtClean="0">
                <a:solidFill>
                  <a:schemeClr val="bg1"/>
                </a:solidFill>
              </a:rPr>
              <a:t>DISCONNESSO</a:t>
            </a:r>
            <a:br>
              <a:rPr lang="en-GB" sz="1400" b="1" dirty="0" smtClean="0">
                <a:solidFill>
                  <a:schemeClr val="bg1"/>
                </a:solidFill>
              </a:rPr>
            </a:br>
            <a:r>
              <a:rPr lang="en-GB" sz="1400" b="1" dirty="0" smtClean="0">
                <a:solidFill>
                  <a:schemeClr val="bg1"/>
                </a:solidFill>
              </a:rPr>
              <a:t>IL </a:t>
            </a:r>
            <a:r>
              <a:rPr lang="en-GB" sz="1400" b="1" dirty="0">
                <a:solidFill>
                  <a:schemeClr val="bg1"/>
                </a:solidFill>
              </a:rPr>
              <a:t>GLOB-IN E L’INTELLIGENZA </a:t>
            </a:r>
            <a:r>
              <a:rPr lang="en-GB" sz="1400" b="1" dirty="0" smtClean="0">
                <a:solidFill>
                  <a:schemeClr val="bg1"/>
                </a:solidFill>
              </a:rPr>
              <a:t>CONNETTIVA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53" name="Group 44"/>
          <p:cNvGrpSpPr/>
          <p:nvPr/>
        </p:nvGrpSpPr>
        <p:grpSpPr bwMode="gray">
          <a:xfrm>
            <a:off x="3218095" y="2796691"/>
            <a:ext cx="698584" cy="706000"/>
            <a:chOff x="281916" y="1298795"/>
            <a:chExt cx="698584" cy="706000"/>
          </a:xfrm>
        </p:grpSpPr>
        <p:sp>
          <p:nvSpPr>
            <p:cNvPr id="54" name="Right Triangle 45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46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GB" sz="2800" b="1" dirty="0">
                  <a:solidFill>
                    <a:schemeClr val="bg1"/>
                  </a:solidFill>
                  <a:latin typeface="+mj-lt"/>
                </a:rPr>
                <a:t>5</a:t>
              </a:r>
              <a:endParaRPr lang="en-GB" sz="28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4" name="Text Placeholder 2"/>
          <p:cNvSpPr>
            <a:spLocks noGrp="1"/>
          </p:cNvSpPr>
          <p:nvPr/>
        </p:nvSpPr>
        <p:spPr>
          <a:xfrm>
            <a:off x="346588" y="240518"/>
            <a:ext cx="6718167" cy="249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CAMPIONE</a:t>
            </a:r>
            <a:endParaRPr lang="en-GB" sz="1400" b="1" cap="none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itle 1"/>
          <p:cNvSpPr>
            <a:spLocks noGrp="1"/>
          </p:cNvSpPr>
          <p:nvPr/>
        </p:nvSpPr>
        <p:spPr>
          <a:xfrm>
            <a:off x="339753" y="593856"/>
            <a:ext cx="83891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DEGLI ARGOMENTI </a:t>
            </a:r>
            <a:endParaRPr lang="it-IT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48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06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8470" y="240432"/>
            <a:ext cx="6718167" cy="249870"/>
          </a:xfrm>
        </p:spPr>
        <p:txBody>
          <a:bodyPr/>
          <a:lstStyle/>
          <a:p>
            <a:r>
              <a:rPr lang="it-IT" sz="1400" b="1" cap="none" dirty="0" smtClean="0">
                <a:solidFill>
                  <a:srgbClr val="59A2D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SOCIETÀ CHE CAMBIA</a:t>
            </a:r>
            <a:endParaRPr lang="en-GB" sz="1400" b="1" cap="none" dirty="0">
              <a:solidFill>
                <a:srgbClr val="59A2D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</a:p>
        </p:txBody>
      </p:sp>
      <p:sp>
        <p:nvSpPr>
          <p:cNvPr id="86" name="CuadroTexto 44"/>
          <p:cNvSpPr txBox="1"/>
          <p:nvPr/>
        </p:nvSpPr>
        <p:spPr>
          <a:xfrm>
            <a:off x="6955745" y="3915629"/>
            <a:ext cx="80594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763" algn="ctr"/>
            <a:r>
              <a:rPr lang="it-IT" sz="1400" b="1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it-IT" sz="14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CuadroTexto 45"/>
          <p:cNvSpPr txBox="1"/>
          <p:nvPr/>
        </p:nvSpPr>
        <p:spPr>
          <a:xfrm>
            <a:off x="7688071" y="3914744"/>
            <a:ext cx="80594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763" algn="ctr"/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  <a:endParaRPr lang="it-IT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202175" y="635296"/>
            <a:ext cx="8463197" cy="3563995"/>
            <a:chOff x="-195767" y="625561"/>
            <a:chExt cx="9120308" cy="3840716"/>
          </a:xfrm>
        </p:grpSpPr>
        <p:graphicFrame>
          <p:nvGraphicFramePr>
            <p:cNvPr id="88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8294603"/>
                </p:ext>
              </p:extLst>
            </p:nvPr>
          </p:nvGraphicFramePr>
          <p:xfrm>
            <a:off x="-195767" y="1224578"/>
            <a:ext cx="7347900" cy="3241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0" name="Connettore 1 89"/>
            <p:cNvCxnSpPr/>
            <p:nvPr/>
          </p:nvCxnSpPr>
          <p:spPr>
            <a:xfrm flipV="1">
              <a:off x="6663722" y="2364508"/>
              <a:ext cx="1679314" cy="3406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1" name="Group 14"/>
            <p:cNvGrpSpPr>
              <a:grpSpLocks noChangeAspect="1"/>
            </p:cNvGrpSpPr>
            <p:nvPr/>
          </p:nvGrpSpPr>
          <p:grpSpPr>
            <a:xfrm>
              <a:off x="6923040" y="1805325"/>
              <a:ext cx="1036660" cy="972173"/>
              <a:chOff x="1187591" y="2715871"/>
              <a:chExt cx="2865602" cy="2688084"/>
            </a:xfrm>
          </p:grpSpPr>
          <p:grpSp>
            <p:nvGrpSpPr>
              <p:cNvPr id="92" name="Group 13"/>
              <p:cNvGrpSpPr/>
              <p:nvPr/>
            </p:nvGrpSpPr>
            <p:grpSpPr>
              <a:xfrm>
                <a:off x="1900617" y="2715871"/>
                <a:ext cx="1439548" cy="2007066"/>
                <a:chOff x="1900617" y="2715871"/>
                <a:chExt cx="1439548" cy="2007066"/>
              </a:xfrm>
            </p:grpSpPr>
            <p:cxnSp>
              <p:nvCxnSpPr>
                <p:cNvPr id="94" name="Straight Connector 7"/>
                <p:cNvCxnSpPr/>
                <p:nvPr/>
              </p:nvCxnSpPr>
              <p:spPr>
                <a:xfrm>
                  <a:off x="2620391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FF99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8"/>
                <p:cNvSpPr/>
                <p:nvPr/>
              </p:nvSpPr>
              <p:spPr>
                <a:xfrm>
                  <a:off x="1900617" y="2715871"/>
                  <a:ext cx="1439548" cy="1439680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46,1</a:t>
                  </a:r>
                  <a:endParaRPr lang="en-GB" sz="1200" b="1" dirty="0">
                    <a:solidFill>
                      <a:prstClr val="white"/>
                    </a:solidFill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93" name="TextBox 31"/>
              <p:cNvSpPr txBox="1"/>
              <p:nvPr/>
            </p:nvSpPr>
            <p:spPr>
              <a:xfrm>
                <a:off x="1187591" y="4935900"/>
                <a:ext cx="2865602" cy="468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rgbClr val="222223">
                      <a:lumMod val="90000"/>
                      <a:lumOff val="10000"/>
                    </a:srgbClr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6" name="Group 15"/>
            <p:cNvGrpSpPr>
              <a:grpSpLocks noChangeAspect="1"/>
            </p:cNvGrpSpPr>
            <p:nvPr/>
          </p:nvGrpSpPr>
          <p:grpSpPr>
            <a:xfrm>
              <a:off x="7773486" y="1506953"/>
              <a:ext cx="1151055" cy="1060773"/>
              <a:chOff x="4880299" y="2715871"/>
              <a:chExt cx="2865601" cy="2641569"/>
            </a:xfrm>
          </p:grpSpPr>
          <p:grpSp>
            <p:nvGrpSpPr>
              <p:cNvPr id="97" name="Group 12"/>
              <p:cNvGrpSpPr/>
              <p:nvPr/>
            </p:nvGrpSpPr>
            <p:grpSpPr>
              <a:xfrm>
                <a:off x="5593324" y="2715871"/>
                <a:ext cx="1439548" cy="2007066"/>
                <a:chOff x="5593324" y="2715871"/>
                <a:chExt cx="1439548" cy="2007066"/>
              </a:xfrm>
            </p:grpSpPr>
            <p:cxnSp>
              <p:nvCxnSpPr>
                <p:cNvPr id="99" name="Straight Connector 20"/>
                <p:cNvCxnSpPr/>
                <p:nvPr/>
              </p:nvCxnSpPr>
              <p:spPr>
                <a:xfrm>
                  <a:off x="6313098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FF990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21"/>
                <p:cNvSpPr/>
                <p:nvPr/>
              </p:nvSpPr>
              <p:spPr>
                <a:xfrm>
                  <a:off x="5593324" y="2715871"/>
                  <a:ext cx="1439548" cy="1439680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200" b="1" dirty="0" smtClean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47,8</a:t>
                  </a:r>
                  <a:endParaRPr lang="en-GB" sz="1200" b="1" dirty="0">
                    <a:solidFill>
                      <a:prstClr val="white"/>
                    </a:solidFill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98" name="TextBox 32"/>
              <p:cNvSpPr txBox="1"/>
              <p:nvPr/>
            </p:nvSpPr>
            <p:spPr>
              <a:xfrm>
                <a:off x="4880299" y="4935901"/>
                <a:ext cx="2865601" cy="42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rgbClr val="222223">
                      <a:lumMod val="90000"/>
                      <a:lumOff val="10000"/>
                    </a:srgbClr>
                  </a:solidFill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101" name="Connettore 1 100"/>
            <p:cNvCxnSpPr/>
            <p:nvPr/>
          </p:nvCxnSpPr>
          <p:spPr>
            <a:xfrm flipV="1">
              <a:off x="6113123" y="1448697"/>
              <a:ext cx="2229913" cy="45477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" name="Group 14"/>
            <p:cNvGrpSpPr>
              <a:grpSpLocks noChangeAspect="1"/>
            </p:cNvGrpSpPr>
            <p:nvPr/>
          </p:nvGrpSpPr>
          <p:grpSpPr>
            <a:xfrm>
              <a:off x="6923040" y="906672"/>
              <a:ext cx="1036660" cy="972173"/>
              <a:chOff x="1187591" y="2715871"/>
              <a:chExt cx="2865602" cy="2688084"/>
            </a:xfrm>
          </p:grpSpPr>
          <p:grpSp>
            <p:nvGrpSpPr>
              <p:cNvPr id="103" name="Group 13"/>
              <p:cNvGrpSpPr/>
              <p:nvPr/>
            </p:nvGrpSpPr>
            <p:grpSpPr>
              <a:xfrm>
                <a:off x="1900617" y="2715871"/>
                <a:ext cx="1439548" cy="2007066"/>
                <a:chOff x="1900617" y="2715871"/>
                <a:chExt cx="1439548" cy="2007066"/>
              </a:xfrm>
            </p:grpSpPr>
            <p:cxnSp>
              <p:nvCxnSpPr>
                <p:cNvPr id="105" name="Straight Connector 7"/>
                <p:cNvCxnSpPr/>
                <p:nvPr/>
              </p:nvCxnSpPr>
              <p:spPr>
                <a:xfrm>
                  <a:off x="2620391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92D05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8"/>
                <p:cNvSpPr/>
                <p:nvPr/>
              </p:nvSpPr>
              <p:spPr>
                <a:xfrm>
                  <a:off x="1900617" y="2715871"/>
                  <a:ext cx="1439548" cy="14396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84,5</a:t>
                  </a:r>
                  <a:endParaRPr lang="en-GB" sz="1200" b="1" dirty="0">
                    <a:solidFill>
                      <a:prstClr val="white"/>
                    </a:solidFill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104" name="TextBox 31"/>
              <p:cNvSpPr txBox="1"/>
              <p:nvPr/>
            </p:nvSpPr>
            <p:spPr>
              <a:xfrm>
                <a:off x="1187591" y="4935900"/>
                <a:ext cx="2865602" cy="468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rgbClr val="222223">
                      <a:lumMod val="90000"/>
                      <a:lumOff val="10000"/>
                    </a:srgbClr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7" name="Group 15"/>
            <p:cNvGrpSpPr>
              <a:grpSpLocks noChangeAspect="1"/>
            </p:cNvGrpSpPr>
            <p:nvPr/>
          </p:nvGrpSpPr>
          <p:grpSpPr>
            <a:xfrm>
              <a:off x="7718713" y="625561"/>
              <a:ext cx="1138010" cy="1050669"/>
              <a:chOff x="4880299" y="2715871"/>
              <a:chExt cx="2865601" cy="2646400"/>
            </a:xfrm>
          </p:grpSpPr>
          <p:grpSp>
            <p:nvGrpSpPr>
              <p:cNvPr id="108" name="Group 12"/>
              <p:cNvGrpSpPr/>
              <p:nvPr/>
            </p:nvGrpSpPr>
            <p:grpSpPr>
              <a:xfrm>
                <a:off x="5593324" y="2715871"/>
                <a:ext cx="1439548" cy="2007066"/>
                <a:chOff x="5593324" y="2715871"/>
                <a:chExt cx="1439548" cy="2007066"/>
              </a:xfrm>
            </p:grpSpPr>
            <p:cxnSp>
              <p:nvCxnSpPr>
                <p:cNvPr id="110" name="Straight Connector 20"/>
                <p:cNvCxnSpPr/>
                <p:nvPr/>
              </p:nvCxnSpPr>
              <p:spPr>
                <a:xfrm>
                  <a:off x="6313098" y="4155551"/>
                  <a:ext cx="0" cy="567386"/>
                </a:xfrm>
                <a:prstGeom prst="line">
                  <a:avLst/>
                </a:prstGeom>
                <a:ln w="19050" cap="rnd">
                  <a:solidFill>
                    <a:srgbClr val="92D050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21"/>
                <p:cNvSpPr/>
                <p:nvPr/>
              </p:nvSpPr>
              <p:spPr>
                <a:xfrm>
                  <a:off x="5593324" y="2715871"/>
                  <a:ext cx="1439548" cy="14396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1200" b="1" dirty="0" smtClean="0">
                      <a:solidFill>
                        <a:prstClr val="white"/>
                      </a:solidFill>
                      <a:latin typeface="Helvetica"/>
                      <a:cs typeface="Helvetica"/>
                    </a:rPr>
                    <a:t>86,0</a:t>
                  </a:r>
                  <a:endParaRPr lang="en-GB" sz="1200" b="1" dirty="0">
                    <a:solidFill>
                      <a:prstClr val="white"/>
                    </a:solidFill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109" name="TextBox 32"/>
              <p:cNvSpPr txBox="1"/>
              <p:nvPr/>
            </p:nvSpPr>
            <p:spPr>
              <a:xfrm>
                <a:off x="4880299" y="4935900"/>
                <a:ext cx="2865601" cy="426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rgbClr val="222223">
                      <a:lumMod val="90000"/>
                      <a:lumOff val="10000"/>
                    </a:srgbClr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136" name="CasellaDiTesto 135"/>
          <p:cNvSpPr txBox="1"/>
          <p:nvPr/>
        </p:nvSpPr>
        <p:spPr>
          <a:xfrm>
            <a:off x="5180063" y="1198446"/>
            <a:ext cx="85105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Uomini: 80</a:t>
            </a:r>
          </a:p>
          <a:p>
            <a:pPr marL="4763"/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Donne: 85</a:t>
            </a: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7" name="Straight Connector 24"/>
          <p:cNvCxnSpPr/>
          <p:nvPr/>
        </p:nvCxnSpPr>
        <p:spPr>
          <a:xfrm>
            <a:off x="5953768" y="1591951"/>
            <a:ext cx="0" cy="280671"/>
          </a:xfrm>
          <a:prstGeom prst="line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161498" y="1582630"/>
            <a:ext cx="802366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27137" y="668869"/>
            <a:ext cx="8646971" cy="282129"/>
          </a:xfrm>
        </p:spPr>
        <p:txBody>
          <a:bodyPr/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ETÀ MEDIA</a:t>
            </a:r>
            <a:r>
              <a:rPr lang="it-IT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 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SPERANZA DI VITA 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5" name="CuadroTexto 47"/>
          <p:cNvSpPr txBox="1"/>
          <p:nvPr/>
        </p:nvSpPr>
        <p:spPr>
          <a:xfrm>
            <a:off x="3171904" y="4207493"/>
            <a:ext cx="264681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elaborazioni su dati </a:t>
            </a:r>
            <a:r>
              <a:rPr lang="it-IT" sz="105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Demoistat</a:t>
            </a:r>
            <a:r>
              <a:rPr lang="it-IT" sz="10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576" y="240432"/>
            <a:ext cx="6718167" cy="249870"/>
          </a:xfrm>
        </p:spPr>
        <p:txBody>
          <a:bodyPr/>
          <a:lstStyle/>
          <a:p>
            <a:r>
              <a:rPr lang="it-IT" sz="1400" b="1" cap="none" dirty="0" smtClean="0">
                <a:solidFill>
                  <a:srgbClr val="59A2D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SOCIETÀ CHE CAMBIA</a:t>
            </a:r>
            <a:endParaRPr lang="en-GB" sz="1400" b="1" cap="none" dirty="0">
              <a:solidFill>
                <a:srgbClr val="59A2D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2" name="Gruppo 71"/>
          <p:cNvGrpSpPr/>
          <p:nvPr/>
        </p:nvGrpSpPr>
        <p:grpSpPr>
          <a:xfrm>
            <a:off x="660055" y="2345997"/>
            <a:ext cx="12436815" cy="3080022"/>
            <a:chOff x="755305" y="2406377"/>
            <a:chExt cx="12436815" cy="3080022"/>
          </a:xfrm>
        </p:grpSpPr>
        <p:sp>
          <p:nvSpPr>
            <p:cNvPr id="84" name="Arco 83"/>
            <p:cNvSpPr/>
            <p:nvPr/>
          </p:nvSpPr>
          <p:spPr>
            <a:xfrm flipH="1">
              <a:off x="907703" y="3492412"/>
              <a:ext cx="12284417" cy="1993987"/>
            </a:xfrm>
            <a:prstGeom prst="arc">
              <a:avLst>
                <a:gd name="adj1" fmla="val 15738961"/>
                <a:gd name="adj2" fmla="val 21161196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it-IT" sz="1200">
                <a:solidFill>
                  <a:srgbClr val="222223"/>
                </a:solidFill>
              </a:endParaRPr>
            </a:p>
          </p:txBody>
        </p:sp>
        <p:grpSp>
          <p:nvGrpSpPr>
            <p:cNvPr id="85" name="Gruppo 84"/>
            <p:cNvGrpSpPr/>
            <p:nvPr/>
          </p:nvGrpSpPr>
          <p:grpSpPr>
            <a:xfrm>
              <a:off x="755305" y="2406377"/>
              <a:ext cx="6866216" cy="1784397"/>
              <a:chOff x="1079155" y="2406377"/>
              <a:chExt cx="6866216" cy="1784397"/>
            </a:xfrm>
          </p:grpSpPr>
          <p:sp>
            <p:nvSpPr>
              <p:cNvPr id="86" name="CuadroTexto 45"/>
              <p:cNvSpPr txBox="1"/>
              <p:nvPr/>
            </p:nvSpPr>
            <p:spPr>
              <a:xfrm>
                <a:off x="4996256" y="3626028"/>
                <a:ext cx="975195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4763" algn="ctr"/>
                <a:r>
                  <a:rPr lang="it-IT" sz="1400" b="1" dirty="0" smtClean="0">
                    <a:solidFill>
                      <a:srgbClr val="1B365D">
                        <a:lumMod val="40000"/>
                        <a:lumOff val="60000"/>
                      </a:srgbClr>
                    </a:solidFill>
                  </a:rPr>
                  <a:t>2005</a:t>
                </a:r>
              </a:p>
            </p:txBody>
          </p:sp>
          <p:grpSp>
            <p:nvGrpSpPr>
              <p:cNvPr id="87" name="Gruppo 86"/>
              <p:cNvGrpSpPr/>
              <p:nvPr/>
            </p:nvGrpSpPr>
            <p:grpSpPr>
              <a:xfrm>
                <a:off x="1079155" y="2610084"/>
                <a:ext cx="4076607" cy="1580690"/>
                <a:chOff x="24449" y="1038726"/>
                <a:chExt cx="4076607" cy="1580690"/>
              </a:xfrm>
            </p:grpSpPr>
            <p:sp>
              <p:nvSpPr>
                <p:cNvPr id="96" name="TextBox 31"/>
                <p:cNvSpPr txBox="1"/>
                <p:nvPr/>
              </p:nvSpPr>
              <p:spPr>
                <a:xfrm>
                  <a:off x="24449" y="2346100"/>
                  <a:ext cx="1171837" cy="273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400" b="1" dirty="0">
                    <a:solidFill>
                      <a:srgbClr val="222223">
                        <a:lumMod val="90000"/>
                        <a:lumOff val="10000"/>
                      </a:srgbClr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7" name="Group 15"/>
                <p:cNvGrpSpPr>
                  <a:grpSpLocks noChangeAspect="1"/>
                </p:cNvGrpSpPr>
                <p:nvPr/>
              </p:nvGrpSpPr>
              <p:grpSpPr>
                <a:xfrm>
                  <a:off x="955299" y="1233610"/>
                  <a:ext cx="1171838" cy="1149441"/>
                  <a:chOff x="4880299" y="2564704"/>
                  <a:chExt cx="2865601" cy="2811609"/>
                </a:xfrm>
              </p:grpSpPr>
              <p:grpSp>
                <p:nvGrpSpPr>
                  <p:cNvPr id="111" name="Group 12"/>
                  <p:cNvGrpSpPr/>
                  <p:nvPr/>
                </p:nvGrpSpPr>
                <p:grpSpPr>
                  <a:xfrm>
                    <a:off x="5442172" y="2564704"/>
                    <a:ext cx="1741854" cy="2217809"/>
                    <a:chOff x="5442172" y="2564704"/>
                    <a:chExt cx="1741854" cy="2217809"/>
                  </a:xfrm>
                </p:grpSpPr>
                <p:cxnSp>
                  <p:nvCxnSpPr>
                    <p:cNvPr id="113" name="Straight Connector 20"/>
                    <p:cNvCxnSpPr/>
                    <p:nvPr/>
                  </p:nvCxnSpPr>
                  <p:spPr>
                    <a:xfrm>
                      <a:off x="6313098" y="4095973"/>
                      <a:ext cx="0" cy="686540"/>
                    </a:xfrm>
                    <a:prstGeom prst="line">
                      <a:avLst/>
                    </a:prstGeom>
                    <a:ln w="19050" cap="rnd">
                      <a:solidFill>
                        <a:schemeClr val="accent6">
                          <a:lumMod val="75000"/>
                        </a:schemeClr>
                      </a:solidFill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4" name="Oval 21"/>
                    <p:cNvSpPr/>
                    <p:nvPr/>
                  </p:nvSpPr>
                  <p:spPr>
                    <a:xfrm>
                      <a:off x="5442172" y="2564704"/>
                      <a:ext cx="1741854" cy="1742012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prstClr val="white"/>
                          </a:solidFill>
                        </a:rPr>
                        <a:t>0,4%</a:t>
                      </a:r>
                      <a:endParaRPr lang="en-GB" sz="14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12" name="TextBox 32"/>
                  <p:cNvSpPr txBox="1"/>
                  <p:nvPr/>
                </p:nvSpPr>
                <p:spPr>
                  <a:xfrm>
                    <a:off x="4880299" y="4935901"/>
                    <a:ext cx="2865601" cy="44041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300" dirty="0">
                      <a:solidFill>
                        <a:srgbClr val="222223">
                          <a:lumMod val="90000"/>
                          <a:lumOff val="1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8" name="Group 16"/>
                <p:cNvGrpSpPr>
                  <a:grpSpLocks noChangeAspect="1"/>
                </p:cNvGrpSpPr>
                <p:nvPr/>
              </p:nvGrpSpPr>
              <p:grpSpPr>
                <a:xfrm>
                  <a:off x="1952362" y="1118194"/>
                  <a:ext cx="1171838" cy="1149441"/>
                  <a:chOff x="8678971" y="2564704"/>
                  <a:chExt cx="2865602" cy="2811609"/>
                </a:xfrm>
              </p:grpSpPr>
              <p:grpSp>
                <p:nvGrpSpPr>
                  <p:cNvPr id="107" name="Group 11"/>
                  <p:cNvGrpSpPr/>
                  <p:nvPr/>
                </p:nvGrpSpPr>
                <p:grpSpPr>
                  <a:xfrm>
                    <a:off x="9226330" y="2564704"/>
                    <a:ext cx="1741854" cy="2217809"/>
                    <a:chOff x="9226330" y="2564704"/>
                    <a:chExt cx="1741854" cy="2217809"/>
                  </a:xfrm>
                </p:grpSpPr>
                <p:cxnSp>
                  <p:nvCxnSpPr>
                    <p:cNvPr id="109" name="Straight Connector 24"/>
                    <p:cNvCxnSpPr/>
                    <p:nvPr/>
                  </p:nvCxnSpPr>
                  <p:spPr>
                    <a:xfrm>
                      <a:off x="10097256" y="4095973"/>
                      <a:ext cx="0" cy="686540"/>
                    </a:xfrm>
                    <a:prstGeom prst="line">
                      <a:avLst/>
                    </a:prstGeom>
                    <a:ln w="19050" cap="rnd">
                      <a:solidFill>
                        <a:srgbClr val="007681"/>
                      </a:solidFill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Oval 25"/>
                    <p:cNvSpPr/>
                    <p:nvPr/>
                  </p:nvSpPr>
                  <p:spPr>
                    <a:xfrm>
                      <a:off x="9226330" y="2564704"/>
                      <a:ext cx="1741854" cy="1742012"/>
                    </a:xfrm>
                    <a:prstGeom prst="ellipse">
                      <a:avLst/>
                    </a:prstGeom>
                    <a:solidFill>
                      <a:srgbClr val="0076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prstClr val="white"/>
                          </a:solidFill>
                        </a:rPr>
                        <a:t>0,6%</a:t>
                      </a:r>
                      <a:endParaRPr lang="en-GB" sz="14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08" name="TextBox 33"/>
                  <p:cNvSpPr txBox="1"/>
                  <p:nvPr/>
                </p:nvSpPr>
                <p:spPr>
                  <a:xfrm>
                    <a:off x="8678971" y="4935901"/>
                    <a:ext cx="2865602" cy="44041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300" dirty="0">
                      <a:solidFill>
                        <a:srgbClr val="222223">
                          <a:lumMod val="90000"/>
                          <a:lumOff val="1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9" name="CuadroTexto 45"/>
                <p:cNvSpPr txBox="1"/>
                <p:nvPr/>
              </p:nvSpPr>
              <p:spPr>
                <a:xfrm>
                  <a:off x="1053620" y="2363566"/>
                  <a:ext cx="975195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4763" algn="ctr"/>
                  <a:r>
                    <a:rPr lang="it-IT" sz="1400" b="1" dirty="0" smtClean="0">
                      <a:solidFill>
                        <a:srgbClr val="007681">
                          <a:lumMod val="75000"/>
                        </a:srgbClr>
                      </a:solidFill>
                    </a:rPr>
                    <a:t>1981</a:t>
                  </a:r>
                </a:p>
              </p:txBody>
            </p:sp>
            <p:sp>
              <p:nvSpPr>
                <p:cNvPr id="100" name="CuadroTexto 46"/>
                <p:cNvSpPr txBox="1"/>
                <p:nvPr/>
              </p:nvSpPr>
              <p:spPr>
                <a:xfrm>
                  <a:off x="2050684" y="2203023"/>
                  <a:ext cx="975195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4763" algn="ctr"/>
                  <a:r>
                    <a:rPr lang="it-IT" sz="1400" b="1" dirty="0" smtClean="0">
                      <a:solidFill>
                        <a:srgbClr val="007681"/>
                      </a:solidFill>
                    </a:rPr>
                    <a:t>1991</a:t>
                  </a:r>
                </a:p>
              </p:txBody>
            </p:sp>
            <p:grpSp>
              <p:nvGrpSpPr>
                <p:cNvPr id="101" name="Group 16"/>
                <p:cNvGrpSpPr>
                  <a:grpSpLocks noChangeAspect="1"/>
                </p:cNvGrpSpPr>
                <p:nvPr/>
              </p:nvGrpSpPr>
              <p:grpSpPr>
                <a:xfrm>
                  <a:off x="2929218" y="1038726"/>
                  <a:ext cx="1171838" cy="1149441"/>
                  <a:chOff x="8678971" y="2564704"/>
                  <a:chExt cx="2865602" cy="2811609"/>
                </a:xfrm>
              </p:grpSpPr>
              <p:grpSp>
                <p:nvGrpSpPr>
                  <p:cNvPr id="103" name="Group 11"/>
                  <p:cNvGrpSpPr/>
                  <p:nvPr/>
                </p:nvGrpSpPr>
                <p:grpSpPr>
                  <a:xfrm>
                    <a:off x="9226330" y="2564704"/>
                    <a:ext cx="1741854" cy="2217809"/>
                    <a:chOff x="9226330" y="2564704"/>
                    <a:chExt cx="1741854" cy="2217809"/>
                  </a:xfrm>
                </p:grpSpPr>
                <p:cxnSp>
                  <p:nvCxnSpPr>
                    <p:cNvPr id="105" name="Straight Connector 24"/>
                    <p:cNvCxnSpPr/>
                    <p:nvPr/>
                  </p:nvCxnSpPr>
                  <p:spPr>
                    <a:xfrm>
                      <a:off x="10097256" y="4095973"/>
                      <a:ext cx="0" cy="686540"/>
                    </a:xfrm>
                    <a:prstGeom prst="line">
                      <a:avLst/>
                    </a:prstGeom>
                    <a:ln w="19050" cap="rnd">
                      <a:solidFill>
                        <a:schemeClr val="accent5">
                          <a:lumMod val="75000"/>
                        </a:schemeClr>
                      </a:solidFill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Oval 25"/>
                    <p:cNvSpPr/>
                    <p:nvPr/>
                  </p:nvSpPr>
                  <p:spPr>
                    <a:xfrm>
                      <a:off x="9226330" y="2564704"/>
                      <a:ext cx="1741854" cy="1742012"/>
                    </a:xfrm>
                    <a:prstGeom prst="ellipse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prstClr val="white"/>
                          </a:solidFill>
                        </a:rPr>
                        <a:t>2,3%</a:t>
                      </a:r>
                      <a:endParaRPr lang="en-GB" sz="14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04" name="TextBox 33"/>
                  <p:cNvSpPr txBox="1"/>
                  <p:nvPr/>
                </p:nvSpPr>
                <p:spPr>
                  <a:xfrm>
                    <a:off x="8678971" y="4935901"/>
                    <a:ext cx="2865602" cy="44041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300" dirty="0">
                      <a:solidFill>
                        <a:srgbClr val="222223">
                          <a:lumMod val="90000"/>
                          <a:lumOff val="1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2" name="CuadroTexto 46"/>
                <p:cNvSpPr txBox="1"/>
                <p:nvPr/>
              </p:nvSpPr>
              <p:spPr>
                <a:xfrm>
                  <a:off x="3027540" y="2123555"/>
                  <a:ext cx="975195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4763" algn="ctr"/>
                  <a:r>
                    <a:rPr lang="it-IT" sz="1400" b="1" dirty="0" smtClean="0">
                      <a:solidFill>
                        <a:srgbClr val="71B2C9">
                          <a:lumMod val="75000"/>
                        </a:srgbClr>
                      </a:solidFill>
                    </a:rPr>
                    <a:t>2001</a:t>
                  </a:r>
                </a:p>
              </p:txBody>
            </p:sp>
          </p:grpSp>
          <p:cxnSp>
            <p:nvCxnSpPr>
              <p:cNvPr id="88" name="Straight Connector 20"/>
              <p:cNvCxnSpPr/>
              <p:nvPr/>
            </p:nvCxnSpPr>
            <p:spPr>
              <a:xfrm>
                <a:off x="5483853" y="3170124"/>
                <a:ext cx="0" cy="280671"/>
              </a:xfrm>
              <a:prstGeom prst="line">
                <a:avLst/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21"/>
              <p:cNvSpPr/>
              <p:nvPr/>
            </p:nvSpPr>
            <p:spPr>
              <a:xfrm>
                <a:off x="5127703" y="2544111"/>
                <a:ext cx="712301" cy="71216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sz="1400" b="1" dirty="0" smtClean="0">
                    <a:solidFill>
                      <a:prstClr val="white"/>
                    </a:solidFill>
                  </a:rPr>
                  <a:t>4,1%</a:t>
                </a:r>
                <a:endParaRPr lang="en-GB" sz="14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" name="Straight Connector 24"/>
              <p:cNvCxnSpPr/>
              <p:nvPr/>
            </p:nvCxnSpPr>
            <p:spPr>
              <a:xfrm>
                <a:off x="6465456" y="3111858"/>
                <a:ext cx="0" cy="280671"/>
              </a:xfrm>
              <a:prstGeom prst="line">
                <a:avLst/>
              </a:prstGeom>
              <a:ln w="19050" cap="rnd">
                <a:solidFill>
                  <a:srgbClr val="66CCFF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5"/>
              <p:cNvSpPr/>
              <p:nvPr/>
            </p:nvSpPr>
            <p:spPr>
              <a:xfrm>
                <a:off x="6109306" y="2485845"/>
                <a:ext cx="712301" cy="712169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sz="1400" b="1" dirty="0" smtClean="0">
                    <a:solidFill>
                      <a:prstClr val="white"/>
                    </a:solidFill>
                  </a:rPr>
                  <a:t>7,0%</a:t>
                </a:r>
                <a:endParaRPr lang="en-GB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CuadroTexto 46"/>
              <p:cNvSpPr txBox="1"/>
              <p:nvPr/>
            </p:nvSpPr>
            <p:spPr>
              <a:xfrm>
                <a:off x="5993320" y="3561149"/>
                <a:ext cx="975195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4763" algn="ctr"/>
                <a:r>
                  <a:rPr lang="it-IT" sz="1400" b="1" dirty="0" smtClean="0">
                    <a:solidFill>
                      <a:srgbClr val="66CCFF"/>
                    </a:solidFill>
                  </a:rPr>
                  <a:t>2010</a:t>
                </a:r>
              </a:p>
            </p:txBody>
          </p:sp>
          <p:cxnSp>
            <p:nvCxnSpPr>
              <p:cNvPr id="93" name="Straight Connector 24"/>
              <p:cNvCxnSpPr/>
              <p:nvPr/>
            </p:nvCxnSpPr>
            <p:spPr>
              <a:xfrm>
                <a:off x="7442312" y="3032390"/>
                <a:ext cx="0" cy="280671"/>
              </a:xfrm>
              <a:prstGeom prst="line">
                <a:avLst/>
              </a:prstGeom>
              <a:ln w="19050" cap="rnd">
                <a:solidFill>
                  <a:srgbClr val="66CCFF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25"/>
              <p:cNvSpPr/>
              <p:nvPr/>
            </p:nvSpPr>
            <p:spPr>
              <a:xfrm>
                <a:off x="7086162" y="2406377"/>
                <a:ext cx="712301" cy="7121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sz="1400" b="1" dirty="0" smtClean="0">
                    <a:solidFill>
                      <a:prstClr val="white"/>
                    </a:solidFill>
                  </a:rPr>
                  <a:t>8,2%</a:t>
                </a:r>
                <a:endParaRPr lang="en-GB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CuadroTexto 46"/>
              <p:cNvSpPr txBox="1"/>
              <p:nvPr/>
            </p:nvSpPr>
            <p:spPr>
              <a:xfrm>
                <a:off x="6970176" y="3538831"/>
                <a:ext cx="975195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4763" algn="ctr"/>
                <a:r>
                  <a:rPr lang="it-IT" sz="1400" b="1" dirty="0" smtClean="0">
                    <a:solidFill>
                      <a:srgbClr val="66CCFF"/>
                    </a:solidFill>
                  </a:rPr>
                  <a:t>2015</a:t>
                </a:r>
              </a:p>
            </p:txBody>
          </p:sp>
        </p:grpSp>
      </p:grpSp>
      <p:sp>
        <p:nvSpPr>
          <p:cNvPr id="74" name="CasellaDiTesto 73"/>
          <p:cNvSpPr txBox="1"/>
          <p:nvPr/>
        </p:nvSpPr>
        <p:spPr>
          <a:xfrm>
            <a:off x="5290638" y="1479839"/>
            <a:ext cx="179059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4763" algn="ctr">
              <a:defRPr sz="1200" b="1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it-IT" dirty="0">
                <a:solidFill>
                  <a:srgbClr val="58585B"/>
                </a:solidFill>
                <a:latin typeface="Helvetica"/>
                <a:cs typeface="Helvetica"/>
              </a:rPr>
              <a:t>Attualmente </a:t>
            </a:r>
            <a:endParaRPr lang="it-IT" dirty="0" smtClean="0">
              <a:solidFill>
                <a:srgbClr val="58585B"/>
              </a:solidFill>
              <a:latin typeface="Helvetica"/>
              <a:cs typeface="Helvetica"/>
            </a:endParaRPr>
          </a:p>
          <a:p>
            <a:pPr algn="r"/>
            <a:r>
              <a:rPr lang="it-IT" b="0" dirty="0" smtClean="0">
                <a:solidFill>
                  <a:srgbClr val="58585B"/>
                </a:solidFill>
                <a:latin typeface="Helvetica"/>
                <a:cs typeface="Helvetica"/>
              </a:rPr>
              <a:t>gli </a:t>
            </a:r>
            <a:r>
              <a:rPr lang="it-IT" b="0" dirty="0">
                <a:solidFill>
                  <a:srgbClr val="58585B"/>
                </a:solidFill>
                <a:latin typeface="Helvetica"/>
                <a:cs typeface="Helvetica"/>
              </a:rPr>
              <a:t>stranieri in Italia sono </a:t>
            </a:r>
            <a:r>
              <a:rPr lang="it-IT" dirty="0">
                <a:solidFill>
                  <a:srgbClr val="58585B"/>
                </a:solidFill>
                <a:latin typeface="Helvetica"/>
                <a:cs typeface="Helvetica"/>
              </a:rPr>
              <a:t>circa 5 milioni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1932849" y="1492756"/>
            <a:ext cx="182695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4763" algn="ctr">
              <a:defRPr sz="1200" b="1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it-IT" dirty="0">
                <a:solidFill>
                  <a:srgbClr val="58585B"/>
                </a:solidFill>
                <a:latin typeface="Helvetica"/>
                <a:cs typeface="Helvetica"/>
              </a:rPr>
              <a:t>Nel 1981 </a:t>
            </a:r>
            <a:endParaRPr lang="it-IT" dirty="0" smtClean="0">
              <a:solidFill>
                <a:srgbClr val="58585B"/>
              </a:solidFill>
              <a:latin typeface="Helvetica"/>
              <a:cs typeface="Helvetica"/>
            </a:endParaRPr>
          </a:p>
          <a:p>
            <a:pPr algn="l"/>
            <a:r>
              <a:rPr lang="it-IT" b="0" dirty="0" smtClean="0">
                <a:solidFill>
                  <a:srgbClr val="58585B"/>
                </a:solidFill>
                <a:latin typeface="Helvetica"/>
                <a:cs typeface="Helvetica"/>
              </a:rPr>
              <a:t>gli </a:t>
            </a:r>
            <a:r>
              <a:rPr lang="it-IT" b="0" dirty="0">
                <a:solidFill>
                  <a:srgbClr val="58585B"/>
                </a:solidFill>
                <a:latin typeface="Helvetica"/>
                <a:cs typeface="Helvetica"/>
              </a:rPr>
              <a:t>stranieri in Italia erano </a:t>
            </a:r>
            <a:r>
              <a:rPr lang="it-IT" dirty="0">
                <a:solidFill>
                  <a:srgbClr val="58585B"/>
                </a:solidFill>
                <a:latin typeface="Helvetica"/>
                <a:cs typeface="Helvetica"/>
              </a:rPr>
              <a:t>circa </a:t>
            </a:r>
            <a:r>
              <a:rPr lang="it-IT" dirty="0" smtClean="0">
                <a:solidFill>
                  <a:srgbClr val="58585B"/>
                </a:solidFill>
                <a:latin typeface="Helvetica"/>
                <a:cs typeface="Helvetica"/>
              </a:rPr>
              <a:t>210 </a:t>
            </a:r>
            <a:r>
              <a:rPr lang="it-IT" dirty="0">
                <a:solidFill>
                  <a:srgbClr val="58585B"/>
                </a:solidFill>
                <a:latin typeface="Helvetica"/>
                <a:cs typeface="Helvetica"/>
              </a:rPr>
              <a:t>mila</a:t>
            </a:r>
          </a:p>
        </p:txBody>
      </p: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4160565" y="1226519"/>
            <a:ext cx="881995" cy="791999"/>
            <a:chOff x="4008155" y="1091046"/>
            <a:chExt cx="1138002" cy="1021882"/>
          </a:xfrm>
        </p:grpSpPr>
        <p:grpSp>
          <p:nvGrpSpPr>
            <p:cNvPr id="78" name="Group 195"/>
            <p:cNvGrpSpPr>
              <a:grpSpLocks noChangeAspect="1"/>
            </p:cNvGrpSpPr>
            <p:nvPr/>
          </p:nvGrpSpPr>
          <p:grpSpPr>
            <a:xfrm>
              <a:off x="4008155" y="1304660"/>
              <a:ext cx="565064" cy="808268"/>
              <a:chOff x="3982978" y="3574082"/>
              <a:chExt cx="582359" cy="846770"/>
            </a:xfrm>
            <a:solidFill>
              <a:schemeClr val="tx1"/>
            </a:solidFill>
          </p:grpSpPr>
          <p:sp>
            <p:nvSpPr>
              <p:cNvPr id="82" name="Freeform 42"/>
              <p:cNvSpPr>
                <a:spLocks/>
              </p:cNvSpPr>
              <p:nvPr/>
            </p:nvSpPr>
            <p:spPr bwMode="auto">
              <a:xfrm>
                <a:off x="3982978" y="3710170"/>
                <a:ext cx="582359" cy="710682"/>
              </a:xfrm>
              <a:custGeom>
                <a:avLst/>
                <a:gdLst/>
                <a:ahLst/>
                <a:cxnLst>
                  <a:cxn ang="0">
                    <a:pos x="292" y="687"/>
                  </a:cxn>
                  <a:cxn ang="0">
                    <a:pos x="292" y="373"/>
                  </a:cxn>
                  <a:cxn ang="0">
                    <a:pos x="311" y="373"/>
                  </a:cxn>
                  <a:cxn ang="0">
                    <a:pos x="311" y="687"/>
                  </a:cxn>
                  <a:cxn ang="0">
                    <a:pos x="360" y="736"/>
                  </a:cxn>
                  <a:cxn ang="0">
                    <a:pos x="409" y="687"/>
                  </a:cxn>
                  <a:cxn ang="0">
                    <a:pos x="409" y="343"/>
                  </a:cxn>
                  <a:cxn ang="0">
                    <a:pos x="409" y="267"/>
                  </a:cxn>
                  <a:cxn ang="0">
                    <a:pos x="409" y="132"/>
                  </a:cxn>
                  <a:cxn ang="0">
                    <a:pos x="480" y="152"/>
                  </a:cxn>
                  <a:cxn ang="0">
                    <a:pos x="481" y="152"/>
                  </a:cxn>
                  <a:cxn ang="0">
                    <a:pos x="548" y="126"/>
                  </a:cxn>
                  <a:cxn ang="0">
                    <a:pos x="597" y="46"/>
                  </a:cxn>
                  <a:cxn ang="0">
                    <a:pos x="577" y="6"/>
                  </a:cxn>
                  <a:cxn ang="0">
                    <a:pos x="537" y="26"/>
                  </a:cxn>
                  <a:cxn ang="0">
                    <a:pos x="507" y="78"/>
                  </a:cxn>
                  <a:cxn ang="0">
                    <a:pos x="480" y="88"/>
                  </a:cxn>
                  <a:cxn ang="0">
                    <a:pos x="428" y="68"/>
                  </a:cxn>
                  <a:cxn ang="0">
                    <a:pos x="409" y="54"/>
                  </a:cxn>
                  <a:cxn ang="0">
                    <a:pos x="404" y="49"/>
                  </a:cxn>
                  <a:cxn ang="0">
                    <a:pos x="402" y="48"/>
                  </a:cxn>
                  <a:cxn ang="0">
                    <a:pos x="402" y="48"/>
                  </a:cxn>
                  <a:cxn ang="0">
                    <a:pos x="402" y="48"/>
                  </a:cxn>
                  <a:cxn ang="0">
                    <a:pos x="389" y="40"/>
                  </a:cxn>
                  <a:cxn ang="0">
                    <a:pos x="379" y="38"/>
                  </a:cxn>
                  <a:cxn ang="0">
                    <a:pos x="357" y="38"/>
                  </a:cxn>
                  <a:cxn ang="0">
                    <a:pos x="323" y="53"/>
                  </a:cxn>
                  <a:cxn ang="0">
                    <a:pos x="246" y="38"/>
                  </a:cxn>
                  <a:cxn ang="0">
                    <a:pos x="224" y="38"/>
                  </a:cxn>
                  <a:cxn ang="0">
                    <a:pos x="213" y="40"/>
                  </a:cxn>
                  <a:cxn ang="0">
                    <a:pos x="200" y="48"/>
                  </a:cxn>
                  <a:cxn ang="0">
                    <a:pos x="200" y="48"/>
                  </a:cxn>
                  <a:cxn ang="0">
                    <a:pos x="200" y="48"/>
                  </a:cxn>
                  <a:cxn ang="0">
                    <a:pos x="200" y="48"/>
                  </a:cxn>
                  <a:cxn ang="0">
                    <a:pos x="200" y="48"/>
                  </a:cxn>
                  <a:cxn ang="0">
                    <a:pos x="200" y="48"/>
                  </a:cxn>
                  <a:cxn ang="0">
                    <a:pos x="173" y="69"/>
                  </a:cxn>
                  <a:cxn ang="0">
                    <a:pos x="123" y="88"/>
                  </a:cxn>
                  <a:cxn ang="0">
                    <a:pos x="96" y="78"/>
                  </a:cxn>
                  <a:cxn ang="0">
                    <a:pos x="66" y="26"/>
                  </a:cxn>
                  <a:cxn ang="0">
                    <a:pos x="25" y="6"/>
                  </a:cxn>
                  <a:cxn ang="0">
                    <a:pos x="5" y="46"/>
                  </a:cxn>
                  <a:cxn ang="0">
                    <a:pos x="54" y="126"/>
                  </a:cxn>
                  <a:cxn ang="0">
                    <a:pos x="122" y="152"/>
                  </a:cxn>
                  <a:cxn ang="0">
                    <a:pos x="123" y="152"/>
                  </a:cxn>
                  <a:cxn ang="0">
                    <a:pos x="193" y="132"/>
                  </a:cxn>
                  <a:cxn ang="0">
                    <a:pos x="193" y="267"/>
                  </a:cxn>
                  <a:cxn ang="0">
                    <a:pos x="193" y="343"/>
                  </a:cxn>
                  <a:cxn ang="0">
                    <a:pos x="193" y="687"/>
                  </a:cxn>
                  <a:cxn ang="0">
                    <a:pos x="243" y="736"/>
                  </a:cxn>
                  <a:cxn ang="0">
                    <a:pos x="292" y="687"/>
                  </a:cxn>
                </a:cxnLst>
                <a:rect l="0" t="0" r="r" b="b"/>
                <a:pathLst>
                  <a:path w="603" h="736">
                    <a:moveTo>
                      <a:pt x="292" y="687"/>
                    </a:moveTo>
                    <a:cubicBezTo>
                      <a:pt x="292" y="373"/>
                      <a:pt x="292" y="373"/>
                      <a:pt x="292" y="373"/>
                    </a:cubicBezTo>
                    <a:cubicBezTo>
                      <a:pt x="311" y="373"/>
                      <a:pt x="311" y="373"/>
                      <a:pt x="311" y="373"/>
                    </a:cubicBezTo>
                    <a:cubicBezTo>
                      <a:pt x="311" y="687"/>
                      <a:pt x="311" y="687"/>
                      <a:pt x="311" y="687"/>
                    </a:cubicBezTo>
                    <a:cubicBezTo>
                      <a:pt x="311" y="714"/>
                      <a:pt x="333" y="736"/>
                      <a:pt x="360" y="736"/>
                    </a:cubicBezTo>
                    <a:cubicBezTo>
                      <a:pt x="387" y="736"/>
                      <a:pt x="409" y="714"/>
                      <a:pt x="409" y="687"/>
                    </a:cubicBezTo>
                    <a:cubicBezTo>
                      <a:pt x="409" y="343"/>
                      <a:pt x="409" y="343"/>
                      <a:pt x="409" y="343"/>
                    </a:cubicBezTo>
                    <a:cubicBezTo>
                      <a:pt x="409" y="267"/>
                      <a:pt x="409" y="267"/>
                      <a:pt x="409" y="267"/>
                    </a:cubicBezTo>
                    <a:cubicBezTo>
                      <a:pt x="409" y="132"/>
                      <a:pt x="409" y="132"/>
                      <a:pt x="409" y="132"/>
                    </a:cubicBezTo>
                    <a:cubicBezTo>
                      <a:pt x="429" y="142"/>
                      <a:pt x="452" y="151"/>
                      <a:pt x="480" y="152"/>
                    </a:cubicBezTo>
                    <a:cubicBezTo>
                      <a:pt x="480" y="152"/>
                      <a:pt x="481" y="152"/>
                      <a:pt x="481" y="152"/>
                    </a:cubicBezTo>
                    <a:cubicBezTo>
                      <a:pt x="503" y="152"/>
                      <a:pt x="528" y="144"/>
                      <a:pt x="548" y="126"/>
                    </a:cubicBezTo>
                    <a:cubicBezTo>
                      <a:pt x="569" y="108"/>
                      <a:pt x="585" y="82"/>
                      <a:pt x="597" y="46"/>
                    </a:cubicBezTo>
                    <a:cubicBezTo>
                      <a:pt x="603" y="30"/>
                      <a:pt x="594" y="12"/>
                      <a:pt x="577" y="6"/>
                    </a:cubicBezTo>
                    <a:cubicBezTo>
                      <a:pt x="560" y="0"/>
                      <a:pt x="542" y="9"/>
                      <a:pt x="537" y="26"/>
                    </a:cubicBezTo>
                    <a:cubicBezTo>
                      <a:pt x="527" y="54"/>
                      <a:pt x="516" y="70"/>
                      <a:pt x="507" y="78"/>
                    </a:cubicBezTo>
                    <a:cubicBezTo>
                      <a:pt x="497" y="86"/>
                      <a:pt x="490" y="88"/>
                      <a:pt x="480" y="88"/>
                    </a:cubicBezTo>
                    <a:cubicBezTo>
                      <a:pt x="465" y="88"/>
                      <a:pt x="444" y="79"/>
                      <a:pt x="428" y="68"/>
                    </a:cubicBezTo>
                    <a:cubicBezTo>
                      <a:pt x="420" y="63"/>
                      <a:pt x="414" y="58"/>
                      <a:pt x="409" y="54"/>
                    </a:cubicBezTo>
                    <a:cubicBezTo>
                      <a:pt x="407" y="52"/>
                      <a:pt x="405" y="50"/>
                      <a:pt x="404" y="49"/>
                    </a:cubicBezTo>
                    <a:cubicBezTo>
                      <a:pt x="403" y="49"/>
                      <a:pt x="403" y="48"/>
                      <a:pt x="402" y="48"/>
                    </a:cubicBezTo>
                    <a:cubicBezTo>
                      <a:pt x="402" y="48"/>
                      <a:pt x="402" y="48"/>
                      <a:pt x="402" y="48"/>
                    </a:cubicBezTo>
                    <a:cubicBezTo>
                      <a:pt x="402" y="48"/>
                      <a:pt x="402" y="48"/>
                      <a:pt x="402" y="48"/>
                    </a:cubicBezTo>
                    <a:cubicBezTo>
                      <a:pt x="399" y="44"/>
                      <a:pt x="394" y="42"/>
                      <a:pt x="389" y="40"/>
                    </a:cubicBezTo>
                    <a:cubicBezTo>
                      <a:pt x="386" y="39"/>
                      <a:pt x="382" y="38"/>
                      <a:pt x="379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47" y="45"/>
                      <a:pt x="336" y="50"/>
                      <a:pt x="323" y="53"/>
                    </a:cubicBezTo>
                    <a:cubicBezTo>
                      <a:pt x="296" y="59"/>
                      <a:pt x="268" y="53"/>
                      <a:pt x="246" y="38"/>
                    </a:cubicBezTo>
                    <a:cubicBezTo>
                      <a:pt x="224" y="38"/>
                      <a:pt x="224" y="38"/>
                      <a:pt x="224" y="38"/>
                    </a:cubicBezTo>
                    <a:cubicBezTo>
                      <a:pt x="220" y="38"/>
                      <a:pt x="216" y="39"/>
                      <a:pt x="213" y="40"/>
                    </a:cubicBezTo>
                    <a:cubicBezTo>
                      <a:pt x="208" y="42"/>
                      <a:pt x="204" y="44"/>
                      <a:pt x="200" y="48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199" y="49"/>
                      <a:pt x="188" y="60"/>
                      <a:pt x="173" y="69"/>
                    </a:cubicBezTo>
                    <a:cubicBezTo>
                      <a:pt x="157" y="80"/>
                      <a:pt x="137" y="88"/>
                      <a:pt x="123" y="88"/>
                    </a:cubicBezTo>
                    <a:cubicBezTo>
                      <a:pt x="113" y="88"/>
                      <a:pt x="105" y="86"/>
                      <a:pt x="96" y="78"/>
                    </a:cubicBezTo>
                    <a:cubicBezTo>
                      <a:pt x="87" y="70"/>
                      <a:pt x="76" y="54"/>
                      <a:pt x="66" y="26"/>
                    </a:cubicBezTo>
                    <a:cubicBezTo>
                      <a:pt x="60" y="9"/>
                      <a:pt x="42" y="0"/>
                      <a:pt x="25" y="6"/>
                    </a:cubicBezTo>
                    <a:cubicBezTo>
                      <a:pt x="9" y="12"/>
                      <a:pt x="0" y="30"/>
                      <a:pt x="5" y="46"/>
                    </a:cubicBezTo>
                    <a:cubicBezTo>
                      <a:pt x="17" y="82"/>
                      <a:pt x="34" y="108"/>
                      <a:pt x="54" y="126"/>
                    </a:cubicBezTo>
                    <a:cubicBezTo>
                      <a:pt x="75" y="144"/>
                      <a:pt x="99" y="152"/>
                      <a:pt x="122" y="152"/>
                    </a:cubicBezTo>
                    <a:cubicBezTo>
                      <a:pt x="122" y="152"/>
                      <a:pt x="122" y="152"/>
                      <a:pt x="123" y="152"/>
                    </a:cubicBezTo>
                    <a:cubicBezTo>
                      <a:pt x="150" y="151"/>
                      <a:pt x="174" y="142"/>
                      <a:pt x="193" y="132"/>
                    </a:cubicBezTo>
                    <a:cubicBezTo>
                      <a:pt x="193" y="267"/>
                      <a:pt x="193" y="267"/>
                      <a:pt x="193" y="267"/>
                    </a:cubicBezTo>
                    <a:cubicBezTo>
                      <a:pt x="193" y="343"/>
                      <a:pt x="193" y="343"/>
                      <a:pt x="193" y="343"/>
                    </a:cubicBezTo>
                    <a:cubicBezTo>
                      <a:pt x="193" y="687"/>
                      <a:pt x="193" y="687"/>
                      <a:pt x="193" y="687"/>
                    </a:cubicBezTo>
                    <a:cubicBezTo>
                      <a:pt x="193" y="714"/>
                      <a:pt x="215" y="736"/>
                      <a:pt x="243" y="736"/>
                    </a:cubicBezTo>
                    <a:cubicBezTo>
                      <a:pt x="270" y="736"/>
                      <a:pt x="292" y="714"/>
                      <a:pt x="292" y="6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3" name="Freeform 43"/>
              <p:cNvSpPr>
                <a:spLocks/>
              </p:cNvSpPr>
              <p:nvPr/>
            </p:nvSpPr>
            <p:spPr bwMode="auto">
              <a:xfrm>
                <a:off x="4178324" y="3574082"/>
                <a:ext cx="190033" cy="184312"/>
              </a:xfrm>
              <a:custGeom>
                <a:avLst/>
                <a:gdLst/>
                <a:ahLst/>
                <a:cxnLst>
                  <a:cxn ang="0">
                    <a:pos x="139" y="179"/>
                  </a:cxn>
                  <a:cxn ang="0">
                    <a:pos x="187" y="78"/>
                  </a:cxn>
                  <a:cxn ang="0">
                    <a:pos x="79" y="11"/>
                  </a:cxn>
                  <a:cxn ang="0">
                    <a:pos x="12" y="119"/>
                  </a:cxn>
                  <a:cxn ang="0">
                    <a:pos x="59" y="179"/>
                  </a:cxn>
                  <a:cxn ang="0">
                    <a:pos x="120" y="186"/>
                  </a:cxn>
                  <a:cxn ang="0">
                    <a:pos x="139" y="179"/>
                  </a:cxn>
                </a:cxnLst>
                <a:rect l="0" t="0" r="r" b="b"/>
                <a:pathLst>
                  <a:path w="197" h="191">
                    <a:moveTo>
                      <a:pt x="139" y="179"/>
                    </a:moveTo>
                    <a:cubicBezTo>
                      <a:pt x="176" y="161"/>
                      <a:pt x="197" y="120"/>
                      <a:pt x="187" y="78"/>
                    </a:cubicBezTo>
                    <a:cubicBezTo>
                      <a:pt x="176" y="30"/>
                      <a:pt x="127" y="0"/>
                      <a:pt x="79" y="11"/>
                    </a:cubicBezTo>
                    <a:cubicBezTo>
                      <a:pt x="30" y="22"/>
                      <a:pt x="0" y="70"/>
                      <a:pt x="12" y="119"/>
                    </a:cubicBezTo>
                    <a:cubicBezTo>
                      <a:pt x="18" y="146"/>
                      <a:pt x="36" y="168"/>
                      <a:pt x="59" y="179"/>
                    </a:cubicBezTo>
                    <a:cubicBezTo>
                      <a:pt x="77" y="188"/>
                      <a:pt x="99" y="191"/>
                      <a:pt x="120" y="186"/>
                    </a:cubicBezTo>
                    <a:cubicBezTo>
                      <a:pt x="127" y="184"/>
                      <a:pt x="133" y="182"/>
                      <a:pt x="139" y="1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79" name="Group 142"/>
            <p:cNvGrpSpPr>
              <a:grpSpLocks noChangeAspect="1"/>
            </p:cNvGrpSpPr>
            <p:nvPr/>
          </p:nvGrpSpPr>
          <p:grpSpPr>
            <a:xfrm>
              <a:off x="4615942" y="1091046"/>
              <a:ext cx="530215" cy="587830"/>
              <a:chOff x="2217738" y="2312988"/>
              <a:chExt cx="700087" cy="788988"/>
            </a:xfrm>
            <a:solidFill>
              <a:schemeClr val="tx1"/>
            </a:solidFill>
          </p:grpSpPr>
          <p:sp>
            <p:nvSpPr>
              <p:cNvPr id="80" name="Freeform 135"/>
              <p:cNvSpPr>
                <a:spLocks/>
              </p:cNvSpPr>
              <p:nvPr/>
            </p:nvSpPr>
            <p:spPr bwMode="auto">
              <a:xfrm>
                <a:off x="2217738" y="2312988"/>
                <a:ext cx="498475" cy="665163"/>
              </a:xfrm>
              <a:custGeom>
                <a:avLst/>
                <a:gdLst/>
                <a:ahLst/>
                <a:cxnLst>
                  <a:cxn ang="0">
                    <a:pos x="111" y="568"/>
                  </a:cxn>
                  <a:cxn ang="0">
                    <a:pos x="533" y="275"/>
                  </a:cxn>
                  <a:cxn ang="0">
                    <a:pos x="508" y="403"/>
                  </a:cxn>
                  <a:cxn ang="0">
                    <a:pos x="863" y="263"/>
                  </a:cxn>
                  <a:cxn ang="0">
                    <a:pos x="587" y="0"/>
                  </a:cxn>
                  <a:cxn ang="0">
                    <a:pos x="562" y="127"/>
                  </a:cxn>
                  <a:cxn ang="0">
                    <a:pos x="42" y="540"/>
                  </a:cxn>
                  <a:cxn ang="0">
                    <a:pos x="27" y="874"/>
                  </a:cxn>
                  <a:cxn ang="0">
                    <a:pos x="189" y="1155"/>
                  </a:cxn>
                  <a:cxn ang="0">
                    <a:pos x="111" y="568"/>
                  </a:cxn>
                </a:cxnLst>
                <a:rect l="0" t="0" r="r" b="b"/>
                <a:pathLst>
                  <a:path w="863" h="1155">
                    <a:moveTo>
                      <a:pt x="111" y="568"/>
                    </a:moveTo>
                    <a:cubicBezTo>
                      <a:pt x="189" y="398"/>
                      <a:pt x="360" y="287"/>
                      <a:pt x="533" y="275"/>
                    </a:cubicBezTo>
                    <a:cubicBezTo>
                      <a:pt x="522" y="332"/>
                      <a:pt x="508" y="403"/>
                      <a:pt x="508" y="403"/>
                    </a:cubicBezTo>
                    <a:cubicBezTo>
                      <a:pt x="863" y="263"/>
                      <a:pt x="863" y="263"/>
                      <a:pt x="863" y="263"/>
                    </a:cubicBezTo>
                    <a:cubicBezTo>
                      <a:pt x="587" y="0"/>
                      <a:pt x="587" y="0"/>
                      <a:pt x="587" y="0"/>
                    </a:cubicBezTo>
                    <a:cubicBezTo>
                      <a:pt x="562" y="127"/>
                      <a:pt x="562" y="127"/>
                      <a:pt x="562" y="127"/>
                    </a:cubicBezTo>
                    <a:cubicBezTo>
                      <a:pt x="321" y="152"/>
                      <a:pt x="113" y="324"/>
                      <a:pt x="42" y="540"/>
                    </a:cubicBezTo>
                    <a:cubicBezTo>
                      <a:pt x="5" y="649"/>
                      <a:pt x="0" y="766"/>
                      <a:pt x="27" y="874"/>
                    </a:cubicBezTo>
                    <a:cubicBezTo>
                      <a:pt x="53" y="982"/>
                      <a:pt x="111" y="1080"/>
                      <a:pt x="189" y="1155"/>
                    </a:cubicBezTo>
                    <a:cubicBezTo>
                      <a:pt x="48" y="989"/>
                      <a:pt x="22" y="749"/>
                      <a:pt x="111" y="5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  <p:sp>
            <p:nvSpPr>
              <p:cNvPr id="81" name="Freeform 136"/>
              <p:cNvSpPr>
                <a:spLocks noEditPoints="1"/>
              </p:cNvSpPr>
              <p:nvPr/>
            </p:nvSpPr>
            <p:spPr bwMode="auto">
              <a:xfrm>
                <a:off x="2266950" y="2471738"/>
                <a:ext cx="650875" cy="630238"/>
              </a:xfrm>
              <a:custGeom>
                <a:avLst/>
                <a:gdLst/>
                <a:ahLst/>
                <a:cxnLst>
                  <a:cxn ang="0">
                    <a:pos x="789" y="10"/>
                  </a:cxn>
                  <a:cxn ang="0">
                    <a:pos x="923" y="117"/>
                  </a:cxn>
                  <a:cxn ang="0">
                    <a:pos x="767" y="19"/>
                  </a:cxn>
                  <a:cxn ang="0">
                    <a:pos x="835" y="144"/>
                  </a:cxn>
                  <a:cxn ang="0">
                    <a:pos x="675" y="55"/>
                  </a:cxn>
                  <a:cxn ang="0">
                    <a:pos x="680" y="171"/>
                  </a:cxn>
                  <a:cxn ang="0">
                    <a:pos x="427" y="171"/>
                  </a:cxn>
                  <a:cxn ang="0">
                    <a:pos x="393" y="166"/>
                  </a:cxn>
                  <a:cxn ang="0">
                    <a:pos x="272" y="144"/>
                  </a:cxn>
                  <a:cxn ang="0">
                    <a:pos x="292" y="64"/>
                  </a:cxn>
                  <a:cxn ang="0">
                    <a:pos x="196" y="121"/>
                  </a:cxn>
                  <a:cxn ang="0">
                    <a:pos x="220" y="165"/>
                  </a:cxn>
                  <a:cxn ang="0">
                    <a:pos x="0" y="499"/>
                  </a:cxn>
                  <a:cxn ang="0">
                    <a:pos x="134" y="533"/>
                  </a:cxn>
                  <a:cxn ang="0">
                    <a:pos x="158" y="890"/>
                  </a:cxn>
                  <a:cxn ang="0">
                    <a:pos x="124" y="862"/>
                  </a:cxn>
                  <a:cxn ang="0">
                    <a:pos x="125" y="905"/>
                  </a:cxn>
                  <a:cxn ang="0">
                    <a:pos x="1131" y="516"/>
                  </a:cxn>
                  <a:cxn ang="0">
                    <a:pos x="949" y="143"/>
                  </a:cxn>
                  <a:cxn ang="0">
                    <a:pos x="973" y="499"/>
                  </a:cxn>
                  <a:cxn ang="0">
                    <a:pos x="949" y="143"/>
                  </a:cxn>
                  <a:cxn ang="0">
                    <a:pos x="939" y="499"/>
                  </a:cxn>
                  <a:cxn ang="0">
                    <a:pos x="722" y="200"/>
                  </a:cxn>
                  <a:cxn ang="0">
                    <a:pos x="755" y="533"/>
                  </a:cxn>
                  <a:cxn ang="0">
                    <a:pos x="854" y="858"/>
                  </a:cxn>
                  <a:cxn ang="0">
                    <a:pos x="755" y="533"/>
                  </a:cxn>
                  <a:cxn ang="0">
                    <a:pos x="553" y="211"/>
                  </a:cxn>
                  <a:cxn ang="0">
                    <a:pos x="721" y="499"/>
                  </a:cxn>
                  <a:cxn ang="0">
                    <a:pos x="418" y="204"/>
                  </a:cxn>
                  <a:cxn ang="0">
                    <a:pos x="688" y="829"/>
                  </a:cxn>
                  <a:cxn ang="0">
                    <a:pos x="418" y="829"/>
                  </a:cxn>
                  <a:cxn ang="0">
                    <a:pos x="721" y="533"/>
                  </a:cxn>
                  <a:cxn ang="0">
                    <a:pos x="385" y="200"/>
                  </a:cxn>
                  <a:cxn ang="0">
                    <a:pos x="167" y="499"/>
                  </a:cxn>
                  <a:cxn ang="0">
                    <a:pos x="167" y="533"/>
                  </a:cxn>
                  <a:cxn ang="0">
                    <a:pos x="385" y="832"/>
                  </a:cxn>
                  <a:cxn ang="0">
                    <a:pos x="167" y="533"/>
                  </a:cxn>
                  <a:cxn ang="0">
                    <a:pos x="238" y="897"/>
                  </a:cxn>
                  <a:cxn ang="0">
                    <a:pos x="184" y="916"/>
                  </a:cxn>
                  <a:cxn ang="0">
                    <a:pos x="393" y="865"/>
                  </a:cxn>
                  <a:cxn ang="0">
                    <a:pos x="272" y="888"/>
                  </a:cxn>
                  <a:cxn ang="0">
                    <a:pos x="427" y="861"/>
                  </a:cxn>
                  <a:cxn ang="0">
                    <a:pos x="553" y="855"/>
                  </a:cxn>
                  <a:cxn ang="0">
                    <a:pos x="553" y="1061"/>
                  </a:cxn>
                  <a:cxn ang="0">
                    <a:pos x="835" y="888"/>
                  </a:cxn>
                  <a:cxn ang="0">
                    <a:pos x="714" y="865"/>
                  </a:cxn>
                  <a:cxn ang="0">
                    <a:pos x="869" y="897"/>
                  </a:cxn>
                  <a:cxn ang="0">
                    <a:pos x="759" y="1020"/>
                  </a:cxn>
                  <a:cxn ang="0">
                    <a:pos x="887" y="868"/>
                  </a:cxn>
                  <a:cxn ang="0">
                    <a:pos x="1097" y="533"/>
                  </a:cxn>
                </a:cxnLst>
                <a:rect l="0" t="0" r="r" b="b"/>
                <a:pathLst>
                  <a:path w="1131" h="1094">
                    <a:moveTo>
                      <a:pt x="814" y="0"/>
                    </a:moveTo>
                    <a:cubicBezTo>
                      <a:pt x="789" y="10"/>
                      <a:pt x="789" y="10"/>
                      <a:pt x="789" y="10"/>
                    </a:cubicBezTo>
                    <a:cubicBezTo>
                      <a:pt x="770" y="17"/>
                      <a:pt x="770" y="17"/>
                      <a:pt x="770" y="17"/>
                    </a:cubicBezTo>
                    <a:cubicBezTo>
                      <a:pt x="827" y="42"/>
                      <a:pt x="878" y="76"/>
                      <a:pt x="923" y="117"/>
                    </a:cubicBezTo>
                    <a:cubicBezTo>
                      <a:pt x="906" y="123"/>
                      <a:pt x="888" y="129"/>
                      <a:pt x="869" y="135"/>
                    </a:cubicBezTo>
                    <a:cubicBezTo>
                      <a:pt x="840" y="89"/>
                      <a:pt x="805" y="50"/>
                      <a:pt x="767" y="19"/>
                    </a:cubicBezTo>
                    <a:cubicBezTo>
                      <a:pt x="731" y="33"/>
                      <a:pt x="731" y="33"/>
                      <a:pt x="731" y="33"/>
                    </a:cubicBezTo>
                    <a:cubicBezTo>
                      <a:pt x="770" y="62"/>
                      <a:pt x="805" y="99"/>
                      <a:pt x="835" y="144"/>
                    </a:cubicBezTo>
                    <a:cubicBezTo>
                      <a:pt x="797" y="154"/>
                      <a:pt x="757" y="162"/>
                      <a:pt x="714" y="167"/>
                    </a:cubicBezTo>
                    <a:cubicBezTo>
                      <a:pt x="703" y="125"/>
                      <a:pt x="689" y="87"/>
                      <a:pt x="675" y="55"/>
                    </a:cubicBezTo>
                    <a:cubicBezTo>
                      <a:pt x="643" y="67"/>
                      <a:pt x="643" y="67"/>
                      <a:pt x="643" y="67"/>
                    </a:cubicBezTo>
                    <a:cubicBezTo>
                      <a:pt x="656" y="96"/>
                      <a:pt x="669" y="131"/>
                      <a:pt x="680" y="171"/>
                    </a:cubicBezTo>
                    <a:cubicBezTo>
                      <a:pt x="639" y="175"/>
                      <a:pt x="597" y="177"/>
                      <a:pt x="553" y="177"/>
                    </a:cubicBezTo>
                    <a:cubicBezTo>
                      <a:pt x="510" y="177"/>
                      <a:pt x="467" y="175"/>
                      <a:pt x="427" y="171"/>
                    </a:cubicBezTo>
                    <a:cubicBezTo>
                      <a:pt x="428" y="164"/>
                      <a:pt x="430" y="157"/>
                      <a:pt x="432" y="151"/>
                    </a:cubicBezTo>
                    <a:cubicBezTo>
                      <a:pt x="393" y="166"/>
                      <a:pt x="393" y="166"/>
                      <a:pt x="393" y="166"/>
                    </a:cubicBezTo>
                    <a:cubicBezTo>
                      <a:pt x="393" y="167"/>
                      <a:pt x="393" y="167"/>
                      <a:pt x="393" y="167"/>
                    </a:cubicBezTo>
                    <a:cubicBezTo>
                      <a:pt x="350" y="162"/>
                      <a:pt x="309" y="154"/>
                      <a:pt x="272" y="144"/>
                    </a:cubicBezTo>
                    <a:cubicBezTo>
                      <a:pt x="300" y="101"/>
                      <a:pt x="334" y="64"/>
                      <a:pt x="371" y="36"/>
                    </a:cubicBezTo>
                    <a:cubicBezTo>
                      <a:pt x="344" y="43"/>
                      <a:pt x="318" y="52"/>
                      <a:pt x="292" y="64"/>
                    </a:cubicBezTo>
                    <a:cubicBezTo>
                      <a:pt x="272" y="85"/>
                      <a:pt x="254" y="109"/>
                      <a:pt x="238" y="135"/>
                    </a:cubicBezTo>
                    <a:cubicBezTo>
                      <a:pt x="223" y="131"/>
                      <a:pt x="209" y="126"/>
                      <a:pt x="196" y="121"/>
                    </a:cubicBezTo>
                    <a:cubicBezTo>
                      <a:pt x="185" y="129"/>
                      <a:pt x="175" y="137"/>
                      <a:pt x="166" y="146"/>
                    </a:cubicBezTo>
                    <a:cubicBezTo>
                      <a:pt x="183" y="153"/>
                      <a:pt x="201" y="159"/>
                      <a:pt x="220" y="165"/>
                    </a:cubicBezTo>
                    <a:cubicBezTo>
                      <a:pt x="168" y="258"/>
                      <a:pt x="136" y="374"/>
                      <a:pt x="134" y="4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511"/>
                      <a:pt x="0" y="522"/>
                      <a:pt x="0" y="533"/>
                    </a:cubicBezTo>
                    <a:cubicBezTo>
                      <a:pt x="134" y="533"/>
                      <a:pt x="134" y="533"/>
                      <a:pt x="134" y="533"/>
                    </a:cubicBezTo>
                    <a:cubicBezTo>
                      <a:pt x="136" y="659"/>
                      <a:pt x="168" y="774"/>
                      <a:pt x="220" y="868"/>
                    </a:cubicBezTo>
                    <a:cubicBezTo>
                      <a:pt x="198" y="874"/>
                      <a:pt x="177" y="882"/>
                      <a:pt x="158" y="890"/>
                    </a:cubicBezTo>
                    <a:cubicBezTo>
                      <a:pt x="147" y="878"/>
                      <a:pt x="136" y="866"/>
                      <a:pt x="126" y="853"/>
                    </a:cubicBezTo>
                    <a:cubicBezTo>
                      <a:pt x="125" y="857"/>
                      <a:pt x="124" y="860"/>
                      <a:pt x="124" y="862"/>
                    </a:cubicBezTo>
                    <a:cubicBezTo>
                      <a:pt x="124" y="862"/>
                      <a:pt x="124" y="862"/>
                      <a:pt x="124" y="863"/>
                    </a:cubicBezTo>
                    <a:cubicBezTo>
                      <a:pt x="124" y="863"/>
                      <a:pt x="118" y="897"/>
                      <a:pt x="125" y="905"/>
                    </a:cubicBezTo>
                    <a:cubicBezTo>
                      <a:pt x="231" y="1021"/>
                      <a:pt x="384" y="1094"/>
                      <a:pt x="553" y="1094"/>
                    </a:cubicBezTo>
                    <a:cubicBezTo>
                      <a:pt x="872" y="1094"/>
                      <a:pt x="1131" y="835"/>
                      <a:pt x="1131" y="516"/>
                    </a:cubicBezTo>
                    <a:cubicBezTo>
                      <a:pt x="1131" y="291"/>
                      <a:pt x="1002" y="95"/>
                      <a:pt x="814" y="0"/>
                    </a:cubicBezTo>
                    <a:close/>
                    <a:moveTo>
                      <a:pt x="949" y="143"/>
                    </a:moveTo>
                    <a:cubicBezTo>
                      <a:pt x="1037" y="237"/>
                      <a:pt x="1093" y="362"/>
                      <a:pt x="1097" y="499"/>
                    </a:cubicBezTo>
                    <a:cubicBezTo>
                      <a:pt x="973" y="499"/>
                      <a:pt x="973" y="499"/>
                      <a:pt x="973" y="499"/>
                    </a:cubicBezTo>
                    <a:cubicBezTo>
                      <a:pt x="970" y="374"/>
                      <a:pt x="939" y="258"/>
                      <a:pt x="887" y="165"/>
                    </a:cubicBezTo>
                    <a:cubicBezTo>
                      <a:pt x="908" y="158"/>
                      <a:pt x="929" y="151"/>
                      <a:pt x="949" y="143"/>
                    </a:cubicBezTo>
                    <a:close/>
                    <a:moveTo>
                      <a:pt x="854" y="174"/>
                    </a:moveTo>
                    <a:cubicBezTo>
                      <a:pt x="905" y="264"/>
                      <a:pt x="937" y="377"/>
                      <a:pt x="939" y="499"/>
                    </a:cubicBezTo>
                    <a:cubicBezTo>
                      <a:pt x="755" y="499"/>
                      <a:pt x="755" y="499"/>
                      <a:pt x="755" y="499"/>
                    </a:cubicBezTo>
                    <a:cubicBezTo>
                      <a:pt x="754" y="389"/>
                      <a:pt x="742" y="287"/>
                      <a:pt x="722" y="200"/>
                    </a:cubicBezTo>
                    <a:cubicBezTo>
                      <a:pt x="768" y="194"/>
                      <a:pt x="813" y="185"/>
                      <a:pt x="854" y="174"/>
                    </a:cubicBezTo>
                    <a:close/>
                    <a:moveTo>
                      <a:pt x="755" y="533"/>
                    </a:moveTo>
                    <a:cubicBezTo>
                      <a:pt x="939" y="533"/>
                      <a:pt x="939" y="533"/>
                      <a:pt x="939" y="533"/>
                    </a:cubicBezTo>
                    <a:cubicBezTo>
                      <a:pt x="937" y="656"/>
                      <a:pt x="905" y="769"/>
                      <a:pt x="854" y="858"/>
                    </a:cubicBezTo>
                    <a:cubicBezTo>
                      <a:pt x="813" y="847"/>
                      <a:pt x="768" y="839"/>
                      <a:pt x="722" y="833"/>
                    </a:cubicBezTo>
                    <a:cubicBezTo>
                      <a:pt x="742" y="746"/>
                      <a:pt x="754" y="643"/>
                      <a:pt x="755" y="533"/>
                    </a:cubicBezTo>
                    <a:close/>
                    <a:moveTo>
                      <a:pt x="418" y="204"/>
                    </a:moveTo>
                    <a:cubicBezTo>
                      <a:pt x="462" y="208"/>
                      <a:pt x="507" y="211"/>
                      <a:pt x="553" y="211"/>
                    </a:cubicBezTo>
                    <a:cubicBezTo>
                      <a:pt x="600" y="211"/>
                      <a:pt x="645" y="209"/>
                      <a:pt x="688" y="204"/>
                    </a:cubicBezTo>
                    <a:cubicBezTo>
                      <a:pt x="707" y="285"/>
                      <a:pt x="720" y="384"/>
                      <a:pt x="721" y="499"/>
                    </a:cubicBezTo>
                    <a:cubicBezTo>
                      <a:pt x="386" y="499"/>
                      <a:pt x="386" y="499"/>
                      <a:pt x="386" y="499"/>
                    </a:cubicBezTo>
                    <a:cubicBezTo>
                      <a:pt x="387" y="384"/>
                      <a:pt x="399" y="284"/>
                      <a:pt x="418" y="204"/>
                    </a:cubicBezTo>
                    <a:close/>
                    <a:moveTo>
                      <a:pt x="721" y="533"/>
                    </a:moveTo>
                    <a:cubicBezTo>
                      <a:pt x="720" y="648"/>
                      <a:pt x="707" y="748"/>
                      <a:pt x="688" y="829"/>
                    </a:cubicBezTo>
                    <a:cubicBezTo>
                      <a:pt x="645" y="824"/>
                      <a:pt x="600" y="822"/>
                      <a:pt x="553" y="822"/>
                    </a:cubicBezTo>
                    <a:cubicBezTo>
                      <a:pt x="507" y="822"/>
                      <a:pt x="462" y="824"/>
                      <a:pt x="418" y="829"/>
                    </a:cubicBezTo>
                    <a:cubicBezTo>
                      <a:pt x="399" y="748"/>
                      <a:pt x="387" y="648"/>
                      <a:pt x="386" y="533"/>
                    </a:cubicBezTo>
                    <a:lnTo>
                      <a:pt x="721" y="533"/>
                    </a:lnTo>
                    <a:close/>
                    <a:moveTo>
                      <a:pt x="253" y="174"/>
                    </a:moveTo>
                    <a:cubicBezTo>
                      <a:pt x="294" y="185"/>
                      <a:pt x="338" y="194"/>
                      <a:pt x="385" y="200"/>
                    </a:cubicBezTo>
                    <a:cubicBezTo>
                      <a:pt x="365" y="286"/>
                      <a:pt x="353" y="389"/>
                      <a:pt x="352" y="499"/>
                    </a:cubicBezTo>
                    <a:cubicBezTo>
                      <a:pt x="167" y="499"/>
                      <a:pt x="167" y="499"/>
                      <a:pt x="167" y="499"/>
                    </a:cubicBezTo>
                    <a:cubicBezTo>
                      <a:pt x="170" y="377"/>
                      <a:pt x="202" y="264"/>
                      <a:pt x="253" y="174"/>
                    </a:cubicBezTo>
                    <a:close/>
                    <a:moveTo>
                      <a:pt x="167" y="533"/>
                    </a:moveTo>
                    <a:cubicBezTo>
                      <a:pt x="352" y="533"/>
                      <a:pt x="352" y="533"/>
                      <a:pt x="352" y="533"/>
                    </a:cubicBezTo>
                    <a:cubicBezTo>
                      <a:pt x="353" y="643"/>
                      <a:pt x="365" y="746"/>
                      <a:pt x="385" y="832"/>
                    </a:cubicBezTo>
                    <a:cubicBezTo>
                      <a:pt x="338" y="839"/>
                      <a:pt x="294" y="847"/>
                      <a:pt x="253" y="858"/>
                    </a:cubicBezTo>
                    <a:cubicBezTo>
                      <a:pt x="202" y="769"/>
                      <a:pt x="170" y="656"/>
                      <a:pt x="167" y="533"/>
                    </a:cubicBezTo>
                    <a:close/>
                    <a:moveTo>
                      <a:pt x="184" y="916"/>
                    </a:moveTo>
                    <a:cubicBezTo>
                      <a:pt x="201" y="909"/>
                      <a:pt x="219" y="903"/>
                      <a:pt x="238" y="897"/>
                    </a:cubicBezTo>
                    <a:cubicBezTo>
                      <a:pt x="269" y="946"/>
                      <a:pt x="306" y="988"/>
                      <a:pt x="348" y="1020"/>
                    </a:cubicBezTo>
                    <a:cubicBezTo>
                      <a:pt x="287" y="995"/>
                      <a:pt x="231" y="960"/>
                      <a:pt x="184" y="916"/>
                    </a:cubicBezTo>
                    <a:close/>
                    <a:moveTo>
                      <a:pt x="272" y="888"/>
                    </a:moveTo>
                    <a:cubicBezTo>
                      <a:pt x="309" y="879"/>
                      <a:pt x="350" y="871"/>
                      <a:pt x="393" y="865"/>
                    </a:cubicBezTo>
                    <a:cubicBezTo>
                      <a:pt x="414" y="946"/>
                      <a:pt x="443" y="1010"/>
                      <a:pt x="475" y="1049"/>
                    </a:cubicBezTo>
                    <a:cubicBezTo>
                      <a:pt x="396" y="1026"/>
                      <a:pt x="325" y="969"/>
                      <a:pt x="272" y="888"/>
                    </a:cubicBezTo>
                    <a:close/>
                    <a:moveTo>
                      <a:pt x="553" y="1061"/>
                    </a:moveTo>
                    <a:cubicBezTo>
                      <a:pt x="512" y="1061"/>
                      <a:pt x="461" y="989"/>
                      <a:pt x="427" y="861"/>
                    </a:cubicBezTo>
                    <a:cubicBezTo>
                      <a:pt x="466" y="857"/>
                      <a:pt x="508" y="855"/>
                      <a:pt x="551" y="855"/>
                    </a:cubicBezTo>
                    <a:cubicBezTo>
                      <a:pt x="553" y="855"/>
                      <a:pt x="553" y="855"/>
                      <a:pt x="553" y="855"/>
                    </a:cubicBezTo>
                    <a:cubicBezTo>
                      <a:pt x="597" y="855"/>
                      <a:pt x="639" y="857"/>
                      <a:pt x="680" y="861"/>
                    </a:cubicBezTo>
                    <a:cubicBezTo>
                      <a:pt x="645" y="989"/>
                      <a:pt x="594" y="1061"/>
                      <a:pt x="553" y="1061"/>
                    </a:cubicBezTo>
                    <a:close/>
                    <a:moveTo>
                      <a:pt x="714" y="865"/>
                    </a:moveTo>
                    <a:cubicBezTo>
                      <a:pt x="757" y="871"/>
                      <a:pt x="797" y="879"/>
                      <a:pt x="835" y="888"/>
                    </a:cubicBezTo>
                    <a:cubicBezTo>
                      <a:pt x="781" y="969"/>
                      <a:pt x="711" y="1026"/>
                      <a:pt x="631" y="1049"/>
                    </a:cubicBezTo>
                    <a:cubicBezTo>
                      <a:pt x="664" y="1010"/>
                      <a:pt x="693" y="946"/>
                      <a:pt x="714" y="865"/>
                    </a:cubicBezTo>
                    <a:close/>
                    <a:moveTo>
                      <a:pt x="759" y="1020"/>
                    </a:moveTo>
                    <a:cubicBezTo>
                      <a:pt x="800" y="988"/>
                      <a:pt x="838" y="946"/>
                      <a:pt x="869" y="897"/>
                    </a:cubicBezTo>
                    <a:cubicBezTo>
                      <a:pt x="888" y="903"/>
                      <a:pt x="906" y="909"/>
                      <a:pt x="923" y="916"/>
                    </a:cubicBezTo>
                    <a:cubicBezTo>
                      <a:pt x="875" y="960"/>
                      <a:pt x="820" y="995"/>
                      <a:pt x="759" y="1020"/>
                    </a:cubicBezTo>
                    <a:close/>
                    <a:moveTo>
                      <a:pt x="949" y="890"/>
                    </a:moveTo>
                    <a:cubicBezTo>
                      <a:pt x="929" y="882"/>
                      <a:pt x="908" y="874"/>
                      <a:pt x="887" y="868"/>
                    </a:cubicBezTo>
                    <a:cubicBezTo>
                      <a:pt x="939" y="774"/>
                      <a:pt x="970" y="659"/>
                      <a:pt x="973" y="533"/>
                    </a:cubicBezTo>
                    <a:cubicBezTo>
                      <a:pt x="1097" y="533"/>
                      <a:pt x="1097" y="533"/>
                      <a:pt x="1097" y="533"/>
                    </a:cubicBezTo>
                    <a:cubicBezTo>
                      <a:pt x="1093" y="671"/>
                      <a:pt x="1038" y="796"/>
                      <a:pt x="949" y="8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22223"/>
                  </a:solidFill>
                </a:endParaRPr>
              </a:p>
            </p:txBody>
          </p:sp>
        </p:grpSp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27137" y="668869"/>
            <a:ext cx="8646971" cy="282129"/>
          </a:xfrm>
        </p:spPr>
        <p:txBody>
          <a:bodyPr/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L’INCIDENZA DEGLI STRANIERI </a:t>
            </a:r>
            <a:r>
              <a:rPr lang="it-IT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SUL TOTALE POPOLAZIONE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46" name="CuadroTexto 47"/>
          <p:cNvSpPr txBox="1"/>
          <p:nvPr/>
        </p:nvSpPr>
        <p:spPr>
          <a:xfrm>
            <a:off x="3171904" y="4150343"/>
            <a:ext cx="264681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0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elaborazioni su dati </a:t>
            </a:r>
            <a:r>
              <a:rPr lang="it-IT" sz="105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Demoistat</a:t>
            </a:r>
            <a:r>
              <a:rPr lang="it-IT" sz="10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2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07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8470" y="240432"/>
            <a:ext cx="6718167" cy="249870"/>
          </a:xfrm>
        </p:spPr>
        <p:txBody>
          <a:bodyPr/>
          <a:lstStyle/>
          <a:p>
            <a:r>
              <a:rPr lang="it-IT" sz="1400" b="1" cap="none" dirty="0" smtClean="0">
                <a:solidFill>
                  <a:srgbClr val="59A2D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SOCIETÀ CHE CAMBIA</a:t>
            </a:r>
            <a:endParaRPr lang="en-GB" sz="1400" b="1" cap="none" dirty="0">
              <a:solidFill>
                <a:srgbClr val="59A2D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502437"/>
              </p:ext>
            </p:extLst>
          </p:nvPr>
        </p:nvGraphicFramePr>
        <p:xfrm>
          <a:off x="151756" y="525711"/>
          <a:ext cx="9213019" cy="39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7137" y="668869"/>
            <a:ext cx="8646971" cy="282129"/>
          </a:xfrm>
        </p:spPr>
        <p:txBody>
          <a:bodyPr/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 FENOMENI CHE CARATTERIZZANO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ECONOMIA E SOCIETÀ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6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08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8470" y="240432"/>
            <a:ext cx="6718167" cy="249870"/>
          </a:xfrm>
        </p:spPr>
        <p:txBody>
          <a:bodyPr/>
          <a:lstStyle/>
          <a:p>
            <a:r>
              <a:rPr lang="it-IT" sz="1400" b="1" cap="none" dirty="0" smtClean="0">
                <a:solidFill>
                  <a:srgbClr val="59A2D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SOCIETÀ CHE CAMBIA</a:t>
            </a:r>
            <a:endParaRPr lang="en-GB" sz="1400" b="1" cap="none" dirty="0">
              <a:solidFill>
                <a:srgbClr val="59A2D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43565"/>
              </p:ext>
            </p:extLst>
          </p:nvPr>
        </p:nvGraphicFramePr>
        <p:xfrm>
          <a:off x="333628" y="581025"/>
          <a:ext cx="8810372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8166" y="670493"/>
            <a:ext cx="881243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 FENOMENI CHE CARATTERIZZERANNO </a:t>
            </a:r>
            <a:r>
              <a:rPr lang="it-IT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ECONOMIA E SOCIETÀ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NEI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PROSSIMI 15 ANNI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609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385732" y="4580466"/>
            <a:ext cx="3725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09</a:t>
            </a:r>
            <a:endParaRPr lang="it-IT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8470" y="240432"/>
            <a:ext cx="6718167" cy="249870"/>
          </a:xfrm>
        </p:spPr>
        <p:txBody>
          <a:bodyPr/>
          <a:lstStyle/>
          <a:p>
            <a:r>
              <a:rPr lang="it-IT" sz="1400" b="1" cap="none" dirty="0" smtClean="0">
                <a:solidFill>
                  <a:srgbClr val="59A2D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SOCIETÀ CHE CAMBIA</a:t>
            </a:r>
            <a:endParaRPr lang="en-GB" sz="1400" b="1" cap="none" dirty="0">
              <a:solidFill>
                <a:srgbClr val="59A2D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810584" y="4069269"/>
            <a:ext cx="2745597" cy="17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La disoccupazione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863" y="3683209"/>
            <a:ext cx="2745597" cy="17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La riduzione del potere d’acquisto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590101" y="1069601"/>
            <a:ext cx="1090499" cy="227896"/>
          </a:xfrm>
          <a:prstGeom prst="rect">
            <a:avLst/>
          </a:prstGeom>
          <a:solidFill>
            <a:srgbClr val="E8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590101" y="1522591"/>
            <a:ext cx="987904" cy="227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590101" y="1975581"/>
            <a:ext cx="987904" cy="227896"/>
          </a:xfrm>
          <a:prstGeom prst="rect">
            <a:avLst/>
          </a:prstGeom>
          <a:solidFill>
            <a:srgbClr val="E8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590101" y="2462336"/>
            <a:ext cx="923421" cy="227896"/>
          </a:xfrm>
          <a:prstGeom prst="rect">
            <a:avLst/>
          </a:prstGeom>
          <a:solidFill>
            <a:srgbClr val="E8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590101" y="2915327"/>
            <a:ext cx="803237" cy="227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2473615" y="3660742"/>
            <a:ext cx="2116487" cy="227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061375" y="1103225"/>
            <a:ext cx="23832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Il cambiamento climatico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058438" y="1522348"/>
            <a:ext cx="23832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L’innovazione tecnologica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064297" y="1983805"/>
            <a:ext cx="23832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L’inquinamento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819071" y="2479455"/>
            <a:ext cx="26215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dirty="0" smtClean="0">
                <a:solidFill>
                  <a:srgbClr val="58585B"/>
                </a:solidFill>
                <a:latin typeface="Helvetica"/>
                <a:cs typeface="Helvetica"/>
              </a:rPr>
              <a:t>Il rischio guerra/terrorismo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824930" y="2908129"/>
            <a:ext cx="26215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/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L’invecchiamento della popolazione</a:t>
            </a:r>
          </a:p>
        </p:txBody>
      </p:sp>
      <p:grpSp>
        <p:nvGrpSpPr>
          <p:cNvPr id="35" name="Group 14"/>
          <p:cNvGrpSpPr>
            <a:grpSpLocks noChangeAspect="1"/>
          </p:cNvGrpSpPr>
          <p:nvPr/>
        </p:nvGrpSpPr>
        <p:grpSpPr>
          <a:xfrm rot="5400000">
            <a:off x="5508315" y="1164971"/>
            <a:ext cx="922569" cy="962580"/>
            <a:chOff x="1187590" y="2521855"/>
            <a:chExt cx="2865602" cy="2870412"/>
          </a:xfrm>
        </p:grpSpPr>
        <p:grpSp>
          <p:nvGrpSpPr>
            <p:cNvPr id="61" name="Group 13"/>
            <p:cNvGrpSpPr/>
            <p:nvPr/>
          </p:nvGrpSpPr>
          <p:grpSpPr>
            <a:xfrm>
              <a:off x="1900751" y="2521855"/>
              <a:ext cx="1380716" cy="1964371"/>
              <a:chOff x="1900751" y="2521855"/>
              <a:chExt cx="1380716" cy="1964371"/>
            </a:xfrm>
          </p:grpSpPr>
          <p:cxnSp>
            <p:nvCxnSpPr>
              <p:cNvPr id="63" name="Straight Connector 7"/>
              <p:cNvCxnSpPr/>
              <p:nvPr/>
            </p:nvCxnSpPr>
            <p:spPr>
              <a:xfrm>
                <a:off x="2620390" y="3918841"/>
                <a:ext cx="0" cy="567385"/>
              </a:xfrm>
              <a:prstGeom prst="line">
                <a:avLst/>
              </a:prstGeom>
              <a:ln w="19050" cap="rnd">
                <a:solidFill>
                  <a:schemeClr val="bg1">
                    <a:lumMod val="6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8"/>
              <p:cNvSpPr/>
              <p:nvPr/>
            </p:nvSpPr>
            <p:spPr>
              <a:xfrm rot="16200000">
                <a:off x="1900436" y="2522170"/>
                <a:ext cx="1381345" cy="138071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+10%</a:t>
                </a:r>
                <a:endParaRPr lang="en-GB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31"/>
            <p:cNvSpPr txBox="1"/>
            <p:nvPr/>
          </p:nvSpPr>
          <p:spPr>
            <a:xfrm>
              <a:off x="1187590" y="5015669"/>
              <a:ext cx="2865602" cy="376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100" b="1" dirty="0">
                <a:solidFill>
                  <a:srgbClr val="222223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/>
          <p:cNvGrpSpPr>
            <a:grpSpLocks noChangeAspect="1"/>
          </p:cNvGrpSpPr>
          <p:nvPr/>
        </p:nvGrpSpPr>
        <p:grpSpPr>
          <a:xfrm rot="5400000">
            <a:off x="5514175" y="1634842"/>
            <a:ext cx="922569" cy="962581"/>
            <a:chOff x="1187590" y="2521852"/>
            <a:chExt cx="2865602" cy="2870415"/>
          </a:xfrm>
        </p:grpSpPr>
        <p:grpSp>
          <p:nvGrpSpPr>
            <p:cNvPr id="57" name="Group 13"/>
            <p:cNvGrpSpPr/>
            <p:nvPr/>
          </p:nvGrpSpPr>
          <p:grpSpPr>
            <a:xfrm>
              <a:off x="1900754" y="2521852"/>
              <a:ext cx="1380716" cy="1964374"/>
              <a:chOff x="1900754" y="2521852"/>
              <a:chExt cx="1380716" cy="1964374"/>
            </a:xfrm>
          </p:grpSpPr>
          <p:cxnSp>
            <p:nvCxnSpPr>
              <p:cNvPr id="59" name="Straight Connector 7"/>
              <p:cNvCxnSpPr/>
              <p:nvPr/>
            </p:nvCxnSpPr>
            <p:spPr>
              <a:xfrm>
                <a:off x="2620394" y="3918839"/>
                <a:ext cx="0" cy="567387"/>
              </a:xfrm>
              <a:prstGeom prst="line">
                <a:avLst/>
              </a:prstGeom>
              <a:ln w="19050" cap="rnd">
                <a:solidFill>
                  <a:schemeClr val="bg1">
                    <a:lumMod val="6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8"/>
              <p:cNvSpPr/>
              <p:nvPr/>
            </p:nvSpPr>
            <p:spPr>
              <a:xfrm rot="16200000">
                <a:off x="1900439" y="2522167"/>
                <a:ext cx="1381345" cy="1380716"/>
              </a:xfrm>
              <a:prstGeom prst="ellipse">
                <a:avLst/>
              </a:prstGeom>
              <a:solidFill>
                <a:srgbClr val="E83C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+10%</a:t>
                </a:r>
                <a:endParaRPr lang="en-GB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31"/>
            <p:cNvSpPr txBox="1"/>
            <p:nvPr/>
          </p:nvSpPr>
          <p:spPr>
            <a:xfrm>
              <a:off x="1187590" y="5015669"/>
              <a:ext cx="2865602" cy="376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100" b="1" dirty="0">
                <a:solidFill>
                  <a:srgbClr val="222223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14"/>
          <p:cNvGrpSpPr>
            <a:grpSpLocks noChangeAspect="1"/>
          </p:cNvGrpSpPr>
          <p:nvPr/>
        </p:nvGrpSpPr>
        <p:grpSpPr>
          <a:xfrm rot="5400000">
            <a:off x="5467266" y="2104715"/>
            <a:ext cx="922569" cy="962581"/>
            <a:chOff x="1187590" y="2521852"/>
            <a:chExt cx="2865602" cy="2870415"/>
          </a:xfrm>
        </p:grpSpPr>
        <p:grpSp>
          <p:nvGrpSpPr>
            <p:cNvPr id="53" name="Group 13"/>
            <p:cNvGrpSpPr/>
            <p:nvPr/>
          </p:nvGrpSpPr>
          <p:grpSpPr>
            <a:xfrm>
              <a:off x="1900754" y="2521852"/>
              <a:ext cx="1380716" cy="1964374"/>
              <a:chOff x="1900754" y="2521852"/>
              <a:chExt cx="1380716" cy="1964374"/>
            </a:xfrm>
          </p:grpSpPr>
          <p:cxnSp>
            <p:nvCxnSpPr>
              <p:cNvPr id="55" name="Straight Connector 7"/>
              <p:cNvCxnSpPr/>
              <p:nvPr/>
            </p:nvCxnSpPr>
            <p:spPr>
              <a:xfrm>
                <a:off x="2620394" y="3918839"/>
                <a:ext cx="0" cy="567387"/>
              </a:xfrm>
              <a:prstGeom prst="line">
                <a:avLst/>
              </a:prstGeom>
              <a:ln w="19050" cap="rnd">
                <a:solidFill>
                  <a:schemeClr val="bg1">
                    <a:lumMod val="6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8"/>
              <p:cNvSpPr/>
              <p:nvPr/>
            </p:nvSpPr>
            <p:spPr>
              <a:xfrm rot="16200000">
                <a:off x="1900439" y="2522167"/>
                <a:ext cx="1381345" cy="1380716"/>
              </a:xfrm>
              <a:prstGeom prst="ellipse">
                <a:avLst/>
              </a:prstGeom>
              <a:solidFill>
                <a:srgbClr val="E83C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+9%</a:t>
                </a:r>
                <a:endParaRPr lang="en-GB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Box 31"/>
            <p:cNvSpPr txBox="1"/>
            <p:nvPr/>
          </p:nvSpPr>
          <p:spPr>
            <a:xfrm>
              <a:off x="1187590" y="5015669"/>
              <a:ext cx="2865602" cy="376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100" b="1" dirty="0">
                <a:solidFill>
                  <a:srgbClr val="222223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14"/>
          <p:cNvGrpSpPr>
            <a:grpSpLocks noChangeAspect="1"/>
          </p:cNvGrpSpPr>
          <p:nvPr/>
        </p:nvGrpSpPr>
        <p:grpSpPr>
          <a:xfrm rot="5400000">
            <a:off x="5288436" y="2566148"/>
            <a:ext cx="922569" cy="962579"/>
            <a:chOff x="1187590" y="2521855"/>
            <a:chExt cx="2865602" cy="2870412"/>
          </a:xfrm>
        </p:grpSpPr>
        <p:grpSp>
          <p:nvGrpSpPr>
            <p:cNvPr id="49" name="Group 13"/>
            <p:cNvGrpSpPr/>
            <p:nvPr/>
          </p:nvGrpSpPr>
          <p:grpSpPr>
            <a:xfrm>
              <a:off x="1900751" y="2521855"/>
              <a:ext cx="1380716" cy="1964371"/>
              <a:chOff x="1900751" y="2521855"/>
              <a:chExt cx="1380716" cy="1964371"/>
            </a:xfrm>
          </p:grpSpPr>
          <p:cxnSp>
            <p:nvCxnSpPr>
              <p:cNvPr id="51" name="Straight Connector 7"/>
              <p:cNvCxnSpPr/>
              <p:nvPr/>
            </p:nvCxnSpPr>
            <p:spPr>
              <a:xfrm>
                <a:off x="2620394" y="3918839"/>
                <a:ext cx="0" cy="567387"/>
              </a:xfrm>
              <a:prstGeom prst="line">
                <a:avLst/>
              </a:prstGeom>
              <a:ln w="19050" cap="rnd">
                <a:solidFill>
                  <a:schemeClr val="bg1">
                    <a:lumMod val="6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8"/>
              <p:cNvSpPr/>
              <p:nvPr/>
            </p:nvSpPr>
            <p:spPr>
              <a:xfrm rot="16200000">
                <a:off x="1900435" y="2522171"/>
                <a:ext cx="1381347" cy="13807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+7%</a:t>
                </a:r>
                <a:endParaRPr lang="en-GB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31"/>
            <p:cNvSpPr txBox="1"/>
            <p:nvPr/>
          </p:nvSpPr>
          <p:spPr>
            <a:xfrm>
              <a:off x="1187590" y="5015669"/>
              <a:ext cx="2865602" cy="376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100" b="1" dirty="0">
                <a:solidFill>
                  <a:srgbClr val="222223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14"/>
          <p:cNvGrpSpPr>
            <a:grpSpLocks noChangeAspect="1"/>
          </p:cNvGrpSpPr>
          <p:nvPr/>
        </p:nvGrpSpPr>
        <p:grpSpPr>
          <a:xfrm rot="16200000">
            <a:off x="1679531" y="3308342"/>
            <a:ext cx="922569" cy="877913"/>
            <a:chOff x="1187590" y="2774340"/>
            <a:chExt cx="2865602" cy="2617927"/>
          </a:xfrm>
        </p:grpSpPr>
        <p:grpSp>
          <p:nvGrpSpPr>
            <p:cNvPr id="45" name="Group 13"/>
            <p:cNvGrpSpPr/>
            <p:nvPr/>
          </p:nvGrpSpPr>
          <p:grpSpPr>
            <a:xfrm>
              <a:off x="1900749" y="2774340"/>
              <a:ext cx="1380716" cy="1948597"/>
              <a:chOff x="1900749" y="2774340"/>
              <a:chExt cx="1380716" cy="1948597"/>
            </a:xfrm>
          </p:grpSpPr>
          <p:cxnSp>
            <p:nvCxnSpPr>
              <p:cNvPr id="47" name="Straight Connector 7"/>
              <p:cNvCxnSpPr/>
              <p:nvPr/>
            </p:nvCxnSpPr>
            <p:spPr>
              <a:xfrm>
                <a:off x="2555101" y="4155551"/>
                <a:ext cx="0" cy="567386"/>
              </a:xfrm>
              <a:prstGeom prst="line">
                <a:avLst/>
              </a:prstGeom>
              <a:ln w="19050" cap="rnd">
                <a:solidFill>
                  <a:schemeClr val="bg1">
                    <a:lumMod val="6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8"/>
              <p:cNvSpPr/>
              <p:nvPr/>
            </p:nvSpPr>
            <p:spPr>
              <a:xfrm rot="5400000">
                <a:off x="1900433" y="2774656"/>
                <a:ext cx="1381348" cy="138071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  <a:latin typeface="Helvetica"/>
                    <a:cs typeface="Helvetica"/>
                  </a:rPr>
                  <a:t>-21%</a:t>
                </a:r>
                <a:endParaRPr lang="en-GB" sz="1000" b="1" dirty="0">
                  <a:solidFill>
                    <a:prstClr val="white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46" name="TextBox 31"/>
            <p:cNvSpPr txBox="1"/>
            <p:nvPr/>
          </p:nvSpPr>
          <p:spPr>
            <a:xfrm>
              <a:off x="1187590" y="5015669"/>
              <a:ext cx="2865602" cy="376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100" b="1" dirty="0">
                <a:solidFill>
                  <a:srgbClr val="222223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13"/>
          <p:cNvGrpSpPr/>
          <p:nvPr/>
        </p:nvGrpSpPr>
        <p:grpSpPr>
          <a:xfrm rot="16200000">
            <a:off x="1424085" y="3816899"/>
            <a:ext cx="444516" cy="653455"/>
            <a:chOff x="1900749" y="2774340"/>
            <a:chExt cx="1380716" cy="1948597"/>
          </a:xfrm>
        </p:grpSpPr>
        <p:cxnSp>
          <p:nvCxnSpPr>
            <p:cNvPr id="43" name="Straight Connector 7"/>
            <p:cNvCxnSpPr/>
            <p:nvPr/>
          </p:nvCxnSpPr>
          <p:spPr>
            <a:xfrm>
              <a:off x="2555101" y="4155551"/>
              <a:ext cx="0" cy="567386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8"/>
            <p:cNvSpPr/>
            <p:nvPr/>
          </p:nvSpPr>
          <p:spPr>
            <a:xfrm rot="5400000">
              <a:off x="1900433" y="2774656"/>
              <a:ext cx="1381348" cy="138071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b="1" dirty="0" smtClean="0">
                  <a:solidFill>
                    <a:prstClr val="white"/>
                  </a:solidFill>
                  <a:latin typeface="Helvetica"/>
                  <a:cs typeface="Helvetica"/>
                </a:rPr>
                <a:t>-28%</a:t>
              </a:r>
              <a:endParaRPr lang="en-GB" sz="1000" b="1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65" name="Rettangolo 64"/>
          <p:cNvSpPr/>
          <p:nvPr/>
        </p:nvSpPr>
        <p:spPr>
          <a:xfrm>
            <a:off x="2124542" y="4041902"/>
            <a:ext cx="2465185" cy="2329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 8"/>
          <p:cNvSpPr/>
          <p:nvPr/>
        </p:nvSpPr>
        <p:spPr>
          <a:xfrm>
            <a:off x="6069359" y="935084"/>
            <a:ext cx="473214" cy="454441"/>
          </a:xfrm>
          <a:prstGeom prst="ellipse">
            <a:avLst/>
          </a:prstGeom>
          <a:solidFill>
            <a:srgbClr val="E8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 smtClean="0">
                <a:solidFill>
                  <a:prstClr val="white"/>
                </a:solidFill>
                <a:latin typeface="Helvetica"/>
                <a:cs typeface="Helvetica"/>
              </a:rPr>
              <a:t>+12%</a:t>
            </a:r>
            <a:endParaRPr lang="en-GB" sz="10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67" name="Straight Connector 7"/>
          <p:cNvCxnSpPr/>
          <p:nvPr/>
        </p:nvCxnSpPr>
        <p:spPr>
          <a:xfrm rot="5400000">
            <a:off x="5958041" y="1075547"/>
            <a:ext cx="0" cy="210463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4590102" y="1069601"/>
            <a:ext cx="0" cy="322913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27137" y="668869"/>
            <a:ext cx="8646971" cy="282129"/>
          </a:xfrm>
        </p:spPr>
        <p:txBody>
          <a:bodyPr/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 PRINCIPALI SCOSTAMENTI </a:t>
            </a:r>
            <a:r>
              <a:rPr lang="it-IT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NEI PROSSIMI 15 ANNI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grpSp>
        <p:nvGrpSpPr>
          <p:cNvPr id="70" name="Group 14"/>
          <p:cNvGrpSpPr>
            <a:grpSpLocks noChangeAspect="1"/>
          </p:cNvGrpSpPr>
          <p:nvPr/>
        </p:nvGrpSpPr>
        <p:grpSpPr>
          <a:xfrm rot="16200000">
            <a:off x="3195662" y="2948165"/>
            <a:ext cx="922569" cy="877913"/>
            <a:chOff x="1187590" y="2774340"/>
            <a:chExt cx="2865602" cy="2617927"/>
          </a:xfrm>
        </p:grpSpPr>
        <p:grpSp>
          <p:nvGrpSpPr>
            <p:cNvPr id="71" name="Group 13"/>
            <p:cNvGrpSpPr/>
            <p:nvPr/>
          </p:nvGrpSpPr>
          <p:grpSpPr>
            <a:xfrm>
              <a:off x="1900749" y="2774340"/>
              <a:ext cx="1380716" cy="1948597"/>
              <a:chOff x="1900749" y="2774340"/>
              <a:chExt cx="1380716" cy="1948597"/>
            </a:xfrm>
          </p:grpSpPr>
          <p:cxnSp>
            <p:nvCxnSpPr>
              <p:cNvPr id="73" name="Straight Connector 7"/>
              <p:cNvCxnSpPr/>
              <p:nvPr/>
            </p:nvCxnSpPr>
            <p:spPr>
              <a:xfrm>
                <a:off x="2555101" y="4155551"/>
                <a:ext cx="0" cy="567386"/>
              </a:xfrm>
              <a:prstGeom prst="line">
                <a:avLst/>
              </a:prstGeom>
              <a:ln w="19050" cap="rnd">
                <a:solidFill>
                  <a:schemeClr val="bg1">
                    <a:lumMod val="6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8"/>
              <p:cNvSpPr/>
              <p:nvPr/>
            </p:nvSpPr>
            <p:spPr>
              <a:xfrm rot="5400000">
                <a:off x="1900433" y="2774656"/>
                <a:ext cx="1381348" cy="138071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  <a:latin typeface="Helvetica"/>
                    <a:cs typeface="Helvetica"/>
                  </a:rPr>
                  <a:t>-5%</a:t>
                </a:r>
                <a:endParaRPr lang="en-GB" sz="1000" b="1" dirty="0">
                  <a:solidFill>
                    <a:prstClr val="white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72" name="TextBox 31"/>
            <p:cNvSpPr txBox="1"/>
            <p:nvPr/>
          </p:nvSpPr>
          <p:spPr>
            <a:xfrm>
              <a:off x="1187590" y="5015669"/>
              <a:ext cx="2865602" cy="376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100" b="1" dirty="0">
                <a:solidFill>
                  <a:srgbClr val="222223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Rettangolo 74"/>
          <p:cNvSpPr/>
          <p:nvPr/>
        </p:nvSpPr>
        <p:spPr>
          <a:xfrm>
            <a:off x="3962400" y="3274135"/>
            <a:ext cx="631936" cy="2498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/>
          <p:cNvSpPr txBox="1"/>
          <p:nvPr/>
        </p:nvSpPr>
        <p:spPr>
          <a:xfrm>
            <a:off x="4805334" y="3317809"/>
            <a:ext cx="27455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it-IT" sz="1200" b="1" dirty="0" smtClean="0">
                <a:solidFill>
                  <a:srgbClr val="58585B"/>
                </a:solidFill>
                <a:latin typeface="Helvetica"/>
                <a:cs typeface="Helvetica"/>
              </a:rPr>
              <a:t>L’immigrazione</a:t>
            </a:r>
          </a:p>
        </p:txBody>
      </p:sp>
    </p:spTree>
    <p:extLst>
      <p:ext uri="{BB962C8B-B14F-4D97-AF65-F5344CB8AC3E}">
        <p14:creationId xmlns:p14="http://schemas.microsoft.com/office/powerpoint/2010/main" val="22514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- Ipsos Public Affairs.potx" id="{E25D834C-6282-4A42-8667-B6D38004D171}" vid="{7A6157D4-1F8A-4E94-A685-9A6C1844F92A}"/>
    </a:ext>
  </a:extLst>
</a:theme>
</file>

<file path=ppt/theme/theme2.xml><?xml version="1.0" encoding="utf-8"?>
<a:theme xmlns:a="http://schemas.openxmlformats.org/drawingml/2006/main" name="1_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- Ipsos Public Affairs.potx" id="{E25D834C-6282-4A42-8667-B6D38004D171}" vid="{7A6157D4-1F8A-4E94-A685-9A6C1844F92A}"/>
    </a:ext>
  </a:extLst>
</a:theme>
</file>

<file path=ppt/theme/theme3.xml><?xml version="1.0" encoding="utf-8"?>
<a:theme xmlns:a="http://schemas.openxmlformats.org/drawingml/2006/main" name="3_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- Ipsos Public Affairs.potx" id="{E25D834C-6282-4A42-8667-B6D38004D171}" vid="{7A6157D4-1F8A-4E94-A685-9A6C1844F92A}"/>
    </a:ext>
  </a:extLst>
</a:theme>
</file>

<file path=ppt/theme/theme4.xml><?xml version="1.0" encoding="utf-8"?>
<a:theme xmlns:a="http://schemas.openxmlformats.org/drawingml/2006/main" name="5_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- Ipsos Public Affairs.potx" id="{E25D834C-6282-4A42-8667-B6D38004D171}" vid="{7A6157D4-1F8A-4E94-A685-9A6C1844F92A}"/>
    </a:ext>
  </a:extLst>
</a:theme>
</file>

<file path=ppt/theme/theme5.xml><?xml version="1.0" encoding="utf-8"?>
<a:theme xmlns:a="http://schemas.openxmlformats.org/drawingml/2006/main" name="6_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- Ipsos Public Affairs.potx" id="{E25D834C-6282-4A42-8667-B6D38004D171}" vid="{7A6157D4-1F8A-4E94-A685-9A6C1844F92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F1EB95EF29A624C9C627A25287E3FD7" ma:contentTypeVersion="3" ma:contentTypeDescription="Creare un nuovo documento." ma:contentTypeScope="" ma:versionID="71908835e4f54dc1fcb94a54e0535bb0">
  <xsd:schema xmlns:xsd="http://www.w3.org/2001/XMLSchema" xmlns:xs="http://www.w3.org/2001/XMLSchema" xmlns:p="http://schemas.microsoft.com/office/2006/metadata/properties" xmlns:ns2="5cad0838-a95b-455e-883e-3ede588b466e" xmlns:ns3="3ca5a071-e2d8-4509-8b25-fb0e6a361ca2" targetNamespace="http://schemas.microsoft.com/office/2006/metadata/properties" ma:root="true" ma:fieldsID="3893ee2eb231aae50515d366a42ac3b1" ns2:_="" ns3:_="">
    <xsd:import namespace="5cad0838-a95b-455e-883e-3ede588b466e"/>
    <xsd:import namespace="3ca5a071-e2d8-4509-8b25-fb0e6a361ca2"/>
    <xsd:element name="properties">
      <xsd:complexType>
        <xsd:sequence>
          <xsd:element name="documentManagement">
            <xsd:complexType>
              <xsd:all>
                <xsd:element ref="ns2:No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d0838-a95b-455e-883e-3ede588b466e" elementFormDefault="qualified">
    <xsd:import namespace="http://schemas.microsoft.com/office/2006/documentManagement/types"/>
    <xsd:import namespace="http://schemas.microsoft.com/office/infopath/2007/PartnerControls"/>
    <xsd:element name="Note" ma:index="8" nillable="true" ma:displayName="Note" ma:description="Campo annotazioni" ma:internalName="Not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5a071-e2d8-4509-8b25-fb0e6a361ca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5cad0838-a95b-455e-883e-3ede588b466e" xsi:nil="true"/>
  </documentManagement>
</p:properties>
</file>

<file path=customXml/itemProps1.xml><?xml version="1.0" encoding="utf-8"?>
<ds:datastoreItem xmlns:ds="http://schemas.openxmlformats.org/officeDocument/2006/customXml" ds:itemID="{235291C4-A289-4761-8347-AA70EF2D5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374E9-9EB6-447D-AFF4-BF88041EC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d0838-a95b-455e-883e-3ede588b466e"/>
    <ds:schemaRef ds:uri="3ca5a071-e2d8-4509-8b25-fb0e6a361c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25137D-E3CA-4F99-AB53-F8DE724C3DB1}">
  <ds:schemaRefs>
    <ds:schemaRef ds:uri="http://schemas.microsoft.com/office/2006/metadata/properties"/>
    <ds:schemaRef ds:uri="http://schemas.microsoft.com/office/infopath/2007/PartnerControls"/>
    <ds:schemaRef ds:uri="5cad0838-a95b-455e-883e-3ede588b46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21760</TotalTime>
  <Words>1975</Words>
  <Application>Microsoft Office PowerPoint</Application>
  <PresentationFormat>Presentazione su schermo (16:9)</PresentationFormat>
  <Paragraphs>782</Paragraphs>
  <Slides>48</Slides>
  <Notes>48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48</vt:i4>
      </vt:variant>
    </vt:vector>
  </HeadingPairs>
  <TitlesOfParts>
    <vt:vector size="61" baseType="lpstr">
      <vt:lpstr>ＭＳ Ｐゴシック</vt:lpstr>
      <vt:lpstr>Arial</vt:lpstr>
      <vt:lpstr>Arial Black</vt:lpstr>
      <vt:lpstr>Arial MT Light</vt:lpstr>
      <vt:lpstr>Calibri</vt:lpstr>
      <vt:lpstr>Helvetica</vt:lpstr>
      <vt:lpstr>Helvetica Light</vt:lpstr>
      <vt:lpstr>Lucida Grande</vt:lpstr>
      <vt:lpstr>IpsosGlobalTemplate</vt:lpstr>
      <vt:lpstr>1_IpsosGlobalTemplate</vt:lpstr>
      <vt:lpstr>3_IpsosGlobalTemplate</vt:lpstr>
      <vt:lpstr>5_IpsosGlobalTemplate</vt:lpstr>
      <vt:lpstr>6_IpsosGlobalTemplate</vt:lpstr>
      <vt:lpstr>Presentazione standard di PowerPoint</vt:lpstr>
      <vt:lpstr>Presentazione standard di PowerPoint</vt:lpstr>
      <vt:lpstr>Lo scenario</vt:lpstr>
      <vt:lpstr>L’INCIDENZA DEGLI OVER 65 SUL TOTALE POPOLAZIONE</vt:lpstr>
      <vt:lpstr>ETÀ MEDIA E SPERANZA DI VITA </vt:lpstr>
      <vt:lpstr>L’INCIDENZA DEGLI STRANIERI SUL TOTALE POPOLAZIONE</vt:lpstr>
      <vt:lpstr>I FENOMENI CHE CARATTERIZZANO ECONOMIA E SOCIETÀ</vt:lpstr>
      <vt:lpstr>Presentazione standard di PowerPoint</vt:lpstr>
      <vt:lpstr>I PRINCIPALI SCOSTAMENTI NEI PROSSIMI 15 ANNI</vt:lpstr>
      <vt:lpstr>I SENIOR OGGI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«stranieri»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CAMPIONE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Ipsos MORI Colour Theme</dc:title>
  <dc:creator>Graphics Dude Ltd</dc:creator>
  <cp:lastModifiedBy>Roberta Baldan</cp:lastModifiedBy>
  <cp:revision>1806</cp:revision>
  <cp:lastPrinted>2015-11-10T16:57:53Z</cp:lastPrinted>
  <dcterms:created xsi:type="dcterms:W3CDTF">2015-02-12T10:38:50Z</dcterms:created>
  <dcterms:modified xsi:type="dcterms:W3CDTF">2015-12-02T08:25:05Z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0x0101000F1EB95EF29A624C9C627A25287E3FD7</vt:lpwstr>
  </property>
</Properties>
</file>